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notesSlides/notesSlide3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77"/>
  </p:notesMasterIdLst>
  <p:handoutMasterIdLst>
    <p:handoutMasterId r:id="rId278"/>
  </p:handoutMasterIdLst>
  <p:sldIdLst>
    <p:sldId id="964" r:id="rId2"/>
    <p:sldId id="983" r:id="rId3"/>
    <p:sldId id="966" r:id="rId4"/>
    <p:sldId id="967" r:id="rId5"/>
    <p:sldId id="968" r:id="rId6"/>
    <p:sldId id="969" r:id="rId7"/>
    <p:sldId id="970" r:id="rId8"/>
    <p:sldId id="971" r:id="rId9"/>
    <p:sldId id="972" r:id="rId10"/>
    <p:sldId id="973" r:id="rId11"/>
    <p:sldId id="974" r:id="rId12"/>
    <p:sldId id="975" r:id="rId13"/>
    <p:sldId id="976" r:id="rId14"/>
    <p:sldId id="977" r:id="rId15"/>
    <p:sldId id="978" r:id="rId16"/>
    <p:sldId id="979" r:id="rId17"/>
    <p:sldId id="980" r:id="rId18"/>
    <p:sldId id="981" r:id="rId19"/>
    <p:sldId id="1238" r:id="rId20"/>
    <p:sldId id="984" r:id="rId21"/>
    <p:sldId id="985" r:id="rId22"/>
    <p:sldId id="986" r:id="rId23"/>
    <p:sldId id="987" r:id="rId24"/>
    <p:sldId id="988" r:id="rId25"/>
    <p:sldId id="989" r:id="rId26"/>
    <p:sldId id="990" r:id="rId27"/>
    <p:sldId id="991" r:id="rId28"/>
    <p:sldId id="992" r:id="rId29"/>
    <p:sldId id="993" r:id="rId30"/>
    <p:sldId id="994" r:id="rId31"/>
    <p:sldId id="995" r:id="rId32"/>
    <p:sldId id="996" r:id="rId33"/>
    <p:sldId id="997" r:id="rId34"/>
    <p:sldId id="998" r:id="rId35"/>
    <p:sldId id="999" r:id="rId36"/>
    <p:sldId id="1000" r:id="rId37"/>
    <p:sldId id="1001" r:id="rId38"/>
    <p:sldId id="1002" r:id="rId39"/>
    <p:sldId id="1003" r:id="rId40"/>
    <p:sldId id="1004" r:id="rId41"/>
    <p:sldId id="1005" r:id="rId42"/>
    <p:sldId id="1006" r:id="rId43"/>
    <p:sldId id="1007" r:id="rId44"/>
    <p:sldId id="1008" r:id="rId45"/>
    <p:sldId id="1009" r:id="rId46"/>
    <p:sldId id="1010" r:id="rId47"/>
    <p:sldId id="1011" r:id="rId48"/>
    <p:sldId id="1012" r:id="rId49"/>
    <p:sldId id="1013" r:id="rId50"/>
    <p:sldId id="1014" r:id="rId51"/>
    <p:sldId id="1015" r:id="rId52"/>
    <p:sldId id="1016" r:id="rId53"/>
    <p:sldId id="1017" r:id="rId54"/>
    <p:sldId id="1018" r:id="rId55"/>
    <p:sldId id="1019" r:id="rId56"/>
    <p:sldId id="1020" r:id="rId57"/>
    <p:sldId id="1021" r:id="rId58"/>
    <p:sldId id="1022" r:id="rId59"/>
    <p:sldId id="1023" r:id="rId60"/>
    <p:sldId id="1024" r:id="rId61"/>
    <p:sldId id="1025" r:id="rId62"/>
    <p:sldId id="1026" r:id="rId63"/>
    <p:sldId id="1027" r:id="rId64"/>
    <p:sldId id="1028" r:id="rId65"/>
    <p:sldId id="1029" r:id="rId66"/>
    <p:sldId id="1030" r:id="rId67"/>
    <p:sldId id="1031" r:id="rId68"/>
    <p:sldId id="1032" r:id="rId69"/>
    <p:sldId id="1033" r:id="rId70"/>
    <p:sldId id="1239" r:id="rId71"/>
    <p:sldId id="1034" r:id="rId72"/>
    <p:sldId id="1035" r:id="rId73"/>
    <p:sldId id="1036" r:id="rId74"/>
    <p:sldId id="1037" r:id="rId75"/>
    <p:sldId id="1038" r:id="rId76"/>
    <p:sldId id="1039" r:id="rId77"/>
    <p:sldId id="1040" r:id="rId78"/>
    <p:sldId id="1041" r:id="rId79"/>
    <p:sldId id="1042" r:id="rId80"/>
    <p:sldId id="1043" r:id="rId81"/>
    <p:sldId id="1044" r:id="rId82"/>
    <p:sldId id="1045" r:id="rId83"/>
    <p:sldId id="1046" r:id="rId84"/>
    <p:sldId id="1047" r:id="rId85"/>
    <p:sldId id="1048" r:id="rId86"/>
    <p:sldId id="1049" r:id="rId87"/>
    <p:sldId id="1050" r:id="rId88"/>
    <p:sldId id="1051" r:id="rId89"/>
    <p:sldId id="1052" r:id="rId90"/>
    <p:sldId id="1053" r:id="rId91"/>
    <p:sldId id="1054" r:id="rId92"/>
    <p:sldId id="1055" r:id="rId93"/>
    <p:sldId id="1056" r:id="rId94"/>
    <p:sldId id="1057" r:id="rId95"/>
    <p:sldId id="1058" r:id="rId96"/>
    <p:sldId id="1059" r:id="rId97"/>
    <p:sldId id="1060" r:id="rId98"/>
    <p:sldId id="1061" r:id="rId99"/>
    <p:sldId id="1062" r:id="rId100"/>
    <p:sldId id="1063" r:id="rId101"/>
    <p:sldId id="1064" r:id="rId102"/>
    <p:sldId id="1065" r:id="rId103"/>
    <p:sldId id="1066" r:id="rId104"/>
    <p:sldId id="1067" r:id="rId105"/>
    <p:sldId id="1068" r:id="rId106"/>
    <p:sldId id="1069" r:id="rId107"/>
    <p:sldId id="1070" r:id="rId108"/>
    <p:sldId id="1240" r:id="rId109"/>
    <p:sldId id="1071" r:id="rId110"/>
    <p:sldId id="1072" r:id="rId111"/>
    <p:sldId id="1073" r:id="rId112"/>
    <p:sldId id="1074" r:id="rId113"/>
    <p:sldId id="1075" r:id="rId114"/>
    <p:sldId id="1076" r:id="rId115"/>
    <p:sldId id="1077" r:id="rId116"/>
    <p:sldId id="1078" r:id="rId117"/>
    <p:sldId id="1079" r:id="rId118"/>
    <p:sldId id="1080" r:id="rId119"/>
    <p:sldId id="1081" r:id="rId120"/>
    <p:sldId id="1082" r:id="rId121"/>
    <p:sldId id="1083" r:id="rId122"/>
    <p:sldId id="1084" r:id="rId123"/>
    <p:sldId id="1085" r:id="rId124"/>
    <p:sldId id="1086" r:id="rId125"/>
    <p:sldId id="1087" r:id="rId126"/>
    <p:sldId id="1088" r:id="rId127"/>
    <p:sldId id="1089" r:id="rId128"/>
    <p:sldId id="1090" r:id="rId129"/>
    <p:sldId id="1091" r:id="rId130"/>
    <p:sldId id="1092" r:id="rId131"/>
    <p:sldId id="1093" r:id="rId132"/>
    <p:sldId id="1094" r:id="rId133"/>
    <p:sldId id="1095" r:id="rId134"/>
    <p:sldId id="1096" r:id="rId135"/>
    <p:sldId id="1097" r:id="rId136"/>
    <p:sldId id="1098" r:id="rId137"/>
    <p:sldId id="1099" r:id="rId138"/>
    <p:sldId id="1100" r:id="rId139"/>
    <p:sldId id="1101" r:id="rId140"/>
    <p:sldId id="1102" r:id="rId141"/>
    <p:sldId id="1103" r:id="rId142"/>
    <p:sldId id="1104" r:id="rId143"/>
    <p:sldId id="1105" r:id="rId144"/>
    <p:sldId id="1106" r:id="rId145"/>
    <p:sldId id="1107" r:id="rId146"/>
    <p:sldId id="1108" r:id="rId147"/>
    <p:sldId id="1109" r:id="rId148"/>
    <p:sldId id="1110" r:id="rId149"/>
    <p:sldId id="1111" r:id="rId150"/>
    <p:sldId id="1112" r:id="rId151"/>
    <p:sldId id="1113" r:id="rId152"/>
    <p:sldId id="1114" r:id="rId153"/>
    <p:sldId id="1115" r:id="rId154"/>
    <p:sldId id="1116" r:id="rId155"/>
    <p:sldId id="1117" r:id="rId156"/>
    <p:sldId id="1118" r:id="rId157"/>
    <p:sldId id="1119" r:id="rId158"/>
    <p:sldId id="1120" r:id="rId159"/>
    <p:sldId id="1121" r:id="rId160"/>
    <p:sldId id="1122" r:id="rId161"/>
    <p:sldId id="1123" r:id="rId162"/>
    <p:sldId id="1124" r:id="rId163"/>
    <p:sldId id="1125" r:id="rId164"/>
    <p:sldId id="1126" r:id="rId165"/>
    <p:sldId id="1127" r:id="rId166"/>
    <p:sldId id="1128" r:id="rId167"/>
    <p:sldId id="1129" r:id="rId168"/>
    <p:sldId id="1130" r:id="rId169"/>
    <p:sldId id="1131" r:id="rId170"/>
    <p:sldId id="1132" r:id="rId171"/>
    <p:sldId id="1133" r:id="rId172"/>
    <p:sldId id="1134" r:id="rId173"/>
    <p:sldId id="1135" r:id="rId174"/>
    <p:sldId id="1136" r:id="rId175"/>
    <p:sldId id="1137" r:id="rId176"/>
    <p:sldId id="1138" r:id="rId177"/>
    <p:sldId id="1139" r:id="rId178"/>
    <p:sldId id="1140" r:id="rId179"/>
    <p:sldId id="1141" r:id="rId180"/>
    <p:sldId id="1142" r:id="rId181"/>
    <p:sldId id="1143" r:id="rId182"/>
    <p:sldId id="1144" r:id="rId183"/>
    <p:sldId id="1145" r:id="rId184"/>
    <p:sldId id="1146" r:id="rId185"/>
    <p:sldId id="1147" r:id="rId186"/>
    <p:sldId id="1148" r:id="rId187"/>
    <p:sldId id="1149" r:id="rId188"/>
    <p:sldId id="1150" r:id="rId189"/>
    <p:sldId id="1151" r:id="rId190"/>
    <p:sldId id="1152" r:id="rId191"/>
    <p:sldId id="1153" r:id="rId192"/>
    <p:sldId id="1154" r:id="rId193"/>
    <p:sldId id="1155" r:id="rId194"/>
    <p:sldId id="1156" r:id="rId195"/>
    <p:sldId id="1157" r:id="rId196"/>
    <p:sldId id="1158" r:id="rId197"/>
    <p:sldId id="1159" r:id="rId198"/>
    <p:sldId id="1160" r:id="rId199"/>
    <p:sldId id="1161" r:id="rId200"/>
    <p:sldId id="1162" r:id="rId201"/>
    <p:sldId id="1163" r:id="rId202"/>
    <p:sldId id="1164" r:id="rId203"/>
    <p:sldId id="1165" r:id="rId204"/>
    <p:sldId id="1166" r:id="rId205"/>
    <p:sldId id="1167" r:id="rId206"/>
    <p:sldId id="1168" r:id="rId207"/>
    <p:sldId id="1169" r:id="rId208"/>
    <p:sldId id="1170" r:id="rId209"/>
    <p:sldId id="1171" r:id="rId210"/>
    <p:sldId id="1172" r:id="rId211"/>
    <p:sldId id="1173" r:id="rId212"/>
    <p:sldId id="1174" r:id="rId213"/>
    <p:sldId id="1175" r:id="rId214"/>
    <p:sldId id="1176" r:id="rId215"/>
    <p:sldId id="1177" r:id="rId216"/>
    <p:sldId id="1178" r:id="rId217"/>
    <p:sldId id="1179" r:id="rId218"/>
    <p:sldId id="1180" r:id="rId219"/>
    <p:sldId id="1181" r:id="rId220"/>
    <p:sldId id="1182" r:id="rId221"/>
    <p:sldId id="1183" r:id="rId222"/>
    <p:sldId id="1184" r:id="rId223"/>
    <p:sldId id="1185" r:id="rId224"/>
    <p:sldId id="1186" r:id="rId225"/>
    <p:sldId id="1187" r:id="rId226"/>
    <p:sldId id="1188" r:id="rId227"/>
    <p:sldId id="1189" r:id="rId228"/>
    <p:sldId id="1190" r:id="rId229"/>
    <p:sldId id="1191" r:id="rId230"/>
    <p:sldId id="1192" r:id="rId231"/>
    <p:sldId id="1193" r:id="rId232"/>
    <p:sldId id="1194" r:id="rId233"/>
    <p:sldId id="1195" r:id="rId234"/>
    <p:sldId id="1196" r:id="rId235"/>
    <p:sldId id="1197" r:id="rId236"/>
    <p:sldId id="1198" r:id="rId237"/>
    <p:sldId id="1199" r:id="rId238"/>
    <p:sldId id="1200" r:id="rId239"/>
    <p:sldId id="1201" r:id="rId240"/>
    <p:sldId id="1202" r:id="rId241"/>
    <p:sldId id="1203" r:id="rId242"/>
    <p:sldId id="1232" r:id="rId243"/>
    <p:sldId id="1204" r:id="rId244"/>
    <p:sldId id="1205" r:id="rId245"/>
    <p:sldId id="1206" r:id="rId246"/>
    <p:sldId id="1207" r:id="rId247"/>
    <p:sldId id="1208" r:id="rId248"/>
    <p:sldId id="1209" r:id="rId249"/>
    <p:sldId id="1210" r:id="rId250"/>
    <p:sldId id="1211" r:id="rId251"/>
    <p:sldId id="1212" r:id="rId252"/>
    <p:sldId id="1213" r:id="rId253"/>
    <p:sldId id="1214" r:id="rId254"/>
    <p:sldId id="1215" r:id="rId255"/>
    <p:sldId id="1216" r:id="rId256"/>
    <p:sldId id="1217" r:id="rId257"/>
    <p:sldId id="1218" r:id="rId258"/>
    <p:sldId id="1219" r:id="rId259"/>
    <p:sldId id="1220" r:id="rId260"/>
    <p:sldId id="1221" r:id="rId261"/>
    <p:sldId id="1222" r:id="rId262"/>
    <p:sldId id="1223" r:id="rId263"/>
    <p:sldId id="1224" r:id="rId264"/>
    <p:sldId id="1225" r:id="rId265"/>
    <p:sldId id="1226" r:id="rId266"/>
    <p:sldId id="1227" r:id="rId267"/>
    <p:sldId id="1228" r:id="rId268"/>
    <p:sldId id="1229" r:id="rId269"/>
    <p:sldId id="1230" r:id="rId270"/>
    <p:sldId id="1231" r:id="rId271"/>
    <p:sldId id="1233" r:id="rId272"/>
    <p:sldId id="1234" r:id="rId273"/>
    <p:sldId id="1235" r:id="rId274"/>
    <p:sldId id="1236" r:id="rId275"/>
    <p:sldId id="1237" r:id="rId27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1" id="{96FFEE8D-3682-4153-AB8D-18830B82171D}">
          <p14:sldIdLst>
            <p14:sldId id="964"/>
            <p14:sldId id="983"/>
            <p14:sldId id="966"/>
            <p14:sldId id="967"/>
            <p14:sldId id="968"/>
            <p14:sldId id="969"/>
            <p14:sldId id="970"/>
            <p14:sldId id="971"/>
            <p14:sldId id="972"/>
            <p14:sldId id="973"/>
            <p14:sldId id="974"/>
            <p14:sldId id="975"/>
            <p14:sldId id="976"/>
            <p14:sldId id="977"/>
            <p14:sldId id="978"/>
            <p14:sldId id="979"/>
            <p14:sldId id="980"/>
            <p14:sldId id="981"/>
            <p14:sldId id="1238"/>
            <p14:sldId id="984"/>
            <p14:sldId id="985"/>
            <p14:sldId id="986"/>
            <p14:sldId id="987"/>
            <p14:sldId id="988"/>
            <p14:sldId id="989"/>
            <p14:sldId id="990"/>
            <p14:sldId id="991"/>
            <p14:sldId id="992"/>
            <p14:sldId id="993"/>
            <p14:sldId id="994"/>
            <p14:sldId id="995"/>
            <p14:sldId id="996"/>
            <p14:sldId id="997"/>
            <p14:sldId id="998"/>
            <p14:sldId id="999"/>
            <p14:sldId id="1000"/>
            <p14:sldId id="1001"/>
            <p14:sldId id="1002"/>
            <p14:sldId id="1003"/>
            <p14:sldId id="1004"/>
            <p14:sldId id="1005"/>
            <p14:sldId id="1006"/>
            <p14:sldId id="1007"/>
            <p14:sldId id="1008"/>
            <p14:sldId id="1009"/>
            <p14:sldId id="1010"/>
            <p14:sldId id="1011"/>
            <p14:sldId id="101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1033"/>
            <p14:sldId id="1239"/>
            <p14:sldId id="1034"/>
            <p14:sldId id="1035"/>
            <p14:sldId id="1036"/>
            <p14:sldId id="1037"/>
            <p14:sldId id="1038"/>
            <p14:sldId id="1039"/>
            <p14:sldId id="1040"/>
            <p14:sldId id="1041"/>
            <p14:sldId id="1042"/>
            <p14:sldId id="1043"/>
            <p14:sldId id="1044"/>
            <p14:sldId id="1045"/>
            <p14:sldId id="1046"/>
            <p14:sldId id="1047"/>
            <p14:sldId id="1048"/>
            <p14:sldId id="1049"/>
            <p14:sldId id="1050"/>
            <p14:sldId id="1051"/>
            <p14:sldId id="1052"/>
            <p14:sldId id="1053"/>
            <p14:sldId id="1054"/>
            <p14:sldId id="1055"/>
            <p14:sldId id="1056"/>
            <p14:sldId id="1057"/>
            <p14:sldId id="1058"/>
            <p14:sldId id="1059"/>
            <p14:sldId id="1060"/>
            <p14:sldId id="1061"/>
            <p14:sldId id="1062"/>
            <p14:sldId id="1063"/>
            <p14:sldId id="1064"/>
            <p14:sldId id="1065"/>
            <p14:sldId id="1066"/>
            <p14:sldId id="1067"/>
            <p14:sldId id="1068"/>
            <p14:sldId id="1069"/>
            <p14:sldId id="1070"/>
            <p14:sldId id="1240"/>
            <p14:sldId id="1071"/>
            <p14:sldId id="1072"/>
            <p14:sldId id="1073"/>
            <p14:sldId id="1074"/>
            <p14:sldId id="1075"/>
            <p14:sldId id="1076"/>
            <p14:sldId id="1077"/>
            <p14:sldId id="1078"/>
            <p14:sldId id="1079"/>
            <p14:sldId id="1080"/>
            <p14:sldId id="1081"/>
            <p14:sldId id="1082"/>
            <p14:sldId id="1083"/>
            <p14:sldId id="1084"/>
            <p14:sldId id="1085"/>
            <p14:sldId id="1086"/>
            <p14:sldId id="1087"/>
            <p14:sldId id="1088"/>
            <p14:sldId id="1089"/>
            <p14:sldId id="1090"/>
            <p14:sldId id="1091"/>
            <p14:sldId id="1092"/>
            <p14:sldId id="1093"/>
            <p14:sldId id="1094"/>
            <p14:sldId id="1095"/>
            <p14:sldId id="1096"/>
            <p14:sldId id="1097"/>
            <p14:sldId id="1098"/>
            <p14:sldId id="1099"/>
            <p14:sldId id="1100"/>
            <p14:sldId id="1101"/>
            <p14:sldId id="1102"/>
            <p14:sldId id="1103"/>
            <p14:sldId id="1104"/>
            <p14:sldId id="1105"/>
            <p14:sldId id="1106"/>
            <p14:sldId id="1107"/>
            <p14:sldId id="1108"/>
            <p14:sldId id="1109"/>
            <p14:sldId id="1110"/>
            <p14:sldId id="1111"/>
            <p14:sldId id="1112"/>
            <p14:sldId id="1113"/>
            <p14:sldId id="1114"/>
            <p14:sldId id="1115"/>
            <p14:sldId id="1116"/>
            <p14:sldId id="1117"/>
            <p14:sldId id="1118"/>
            <p14:sldId id="1119"/>
            <p14:sldId id="1120"/>
            <p14:sldId id="1121"/>
            <p14:sldId id="1122"/>
            <p14:sldId id="1123"/>
            <p14:sldId id="1124"/>
            <p14:sldId id="1125"/>
            <p14:sldId id="1126"/>
            <p14:sldId id="1127"/>
            <p14:sldId id="1128"/>
            <p14:sldId id="1129"/>
            <p14:sldId id="1130"/>
            <p14:sldId id="1131"/>
            <p14:sldId id="1132"/>
            <p14:sldId id="1133"/>
            <p14:sldId id="1134"/>
            <p14:sldId id="1135"/>
            <p14:sldId id="1136"/>
            <p14:sldId id="1137"/>
            <p14:sldId id="1138"/>
            <p14:sldId id="1139"/>
            <p14:sldId id="1140"/>
            <p14:sldId id="1141"/>
            <p14:sldId id="1142"/>
            <p14:sldId id="1143"/>
            <p14:sldId id="1144"/>
            <p14:sldId id="1145"/>
            <p14:sldId id="1146"/>
            <p14:sldId id="1147"/>
            <p14:sldId id="1148"/>
            <p14:sldId id="1149"/>
            <p14:sldId id="1150"/>
            <p14:sldId id="1151"/>
            <p14:sldId id="1152"/>
            <p14:sldId id="1153"/>
            <p14:sldId id="1154"/>
            <p14:sldId id="1155"/>
            <p14:sldId id="1156"/>
            <p14:sldId id="1157"/>
            <p14:sldId id="1158"/>
            <p14:sldId id="1159"/>
            <p14:sldId id="1160"/>
            <p14:sldId id="1161"/>
            <p14:sldId id="1162"/>
            <p14:sldId id="1163"/>
            <p14:sldId id="1164"/>
            <p14:sldId id="1165"/>
            <p14:sldId id="1166"/>
            <p14:sldId id="1167"/>
            <p14:sldId id="1168"/>
            <p14:sldId id="1169"/>
            <p14:sldId id="1170"/>
            <p14:sldId id="1171"/>
            <p14:sldId id="1172"/>
            <p14:sldId id="1173"/>
            <p14:sldId id="1174"/>
            <p14:sldId id="1175"/>
            <p14:sldId id="1176"/>
            <p14:sldId id="1177"/>
            <p14:sldId id="1178"/>
            <p14:sldId id="1179"/>
            <p14:sldId id="1180"/>
            <p14:sldId id="1181"/>
            <p14:sldId id="1182"/>
            <p14:sldId id="1183"/>
            <p14:sldId id="1184"/>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03"/>
            <p14:sldId id="1232"/>
            <p14:sldId id="1204"/>
            <p14:sldId id="1205"/>
            <p14:sldId id="1206"/>
            <p14:sldId id="1207"/>
            <p14:sldId id="1208"/>
            <p14:sldId id="1209"/>
            <p14:sldId id="1210"/>
            <p14:sldId id="1211"/>
            <p14:sldId id="1212"/>
            <p14:sldId id="1213"/>
            <p14:sldId id="1214"/>
            <p14:sldId id="1215"/>
            <p14:sldId id="1216"/>
            <p14:sldId id="1217"/>
            <p14:sldId id="1218"/>
            <p14:sldId id="1219"/>
            <p14:sldId id="1220"/>
            <p14:sldId id="1221"/>
            <p14:sldId id="1222"/>
            <p14:sldId id="1223"/>
            <p14:sldId id="1224"/>
            <p14:sldId id="1225"/>
            <p14:sldId id="1226"/>
            <p14:sldId id="1227"/>
            <p14:sldId id="1228"/>
            <p14:sldId id="1229"/>
            <p14:sldId id="1230"/>
            <p14:sldId id="1231"/>
            <p14:sldId id="1233"/>
            <p14:sldId id="1234"/>
            <p14:sldId id="1235"/>
            <p14:sldId id="1236"/>
            <p14:sldId id="12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46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0" autoAdjust="0"/>
    <p:restoredTop sz="96405" autoAdjust="0"/>
  </p:normalViewPr>
  <p:slideViewPr>
    <p:cSldViewPr>
      <p:cViewPr varScale="1">
        <p:scale>
          <a:sx n="112" d="100"/>
          <a:sy n="112" d="100"/>
        </p:scale>
        <p:origin x="1554" y="108"/>
      </p:cViewPr>
      <p:guideLst>
        <p:guide orient="horz" pos="2160"/>
        <p:guide pos="2880"/>
      </p:guideLst>
    </p:cSldViewPr>
  </p:slideViewPr>
  <p:outlineViewPr>
    <p:cViewPr>
      <p:scale>
        <a:sx n="33" d="100"/>
        <a:sy n="33" d="100"/>
      </p:scale>
      <p:origin x="0" y="-407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Lst>
  </p:outlineViewPr>
  <p:notesTextViewPr>
    <p:cViewPr>
      <p:scale>
        <a:sx n="1" d="1"/>
        <a:sy n="1" d="1"/>
      </p:scale>
      <p:origin x="0" y="0"/>
    </p:cViewPr>
  </p:notesTextViewPr>
  <p:sorterViewPr>
    <p:cViewPr>
      <p:scale>
        <a:sx n="200" d="100"/>
        <a:sy n="200" d="100"/>
      </p:scale>
      <p:origin x="0" y="-135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commentAuthors" Target="commentAuthor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handoutMaster" Target="handoutMasters/handoutMaster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_rels/viewProps.xml.rels><?xml version="1.0" encoding="UTF-8" standalone="yes"?>
<Relationships xmlns="http://schemas.openxmlformats.org/package/2006/relationships"><Relationship Id="rId8" Type="http://schemas.openxmlformats.org/officeDocument/2006/relationships/slide" Target="slides/slide77.xml"/><Relationship Id="rId13" Type="http://schemas.openxmlformats.org/officeDocument/2006/relationships/slide" Target="slides/slide82.xml"/><Relationship Id="rId18" Type="http://schemas.openxmlformats.org/officeDocument/2006/relationships/slide" Target="slides/slide87.xml"/><Relationship Id="rId26" Type="http://schemas.openxmlformats.org/officeDocument/2006/relationships/slide" Target="slides/slide107.xml"/><Relationship Id="rId39" Type="http://schemas.openxmlformats.org/officeDocument/2006/relationships/slide" Target="slides/slide226.xml"/><Relationship Id="rId3" Type="http://schemas.openxmlformats.org/officeDocument/2006/relationships/slide" Target="slides/slide16.xml"/><Relationship Id="rId21" Type="http://schemas.openxmlformats.org/officeDocument/2006/relationships/slide" Target="slides/slide90.xml"/><Relationship Id="rId34" Type="http://schemas.openxmlformats.org/officeDocument/2006/relationships/slide" Target="slides/slide208.xml"/><Relationship Id="rId42" Type="http://schemas.openxmlformats.org/officeDocument/2006/relationships/slide" Target="slides/slide242.xml"/><Relationship Id="rId7" Type="http://schemas.openxmlformats.org/officeDocument/2006/relationships/slide" Target="slides/slide69.xml"/><Relationship Id="rId12" Type="http://schemas.openxmlformats.org/officeDocument/2006/relationships/slide" Target="slides/slide81.xml"/><Relationship Id="rId17" Type="http://schemas.openxmlformats.org/officeDocument/2006/relationships/slide" Target="slides/slide86.xml"/><Relationship Id="rId25" Type="http://schemas.openxmlformats.org/officeDocument/2006/relationships/slide" Target="slides/slide95.xml"/><Relationship Id="rId33" Type="http://schemas.openxmlformats.org/officeDocument/2006/relationships/slide" Target="slides/slide203.xml"/><Relationship Id="rId38" Type="http://schemas.openxmlformats.org/officeDocument/2006/relationships/slide" Target="slides/slide224.xml"/><Relationship Id="rId46" Type="http://schemas.openxmlformats.org/officeDocument/2006/relationships/slide" Target="slides/slide250.xml"/><Relationship Id="rId2" Type="http://schemas.openxmlformats.org/officeDocument/2006/relationships/slide" Target="slides/slide15.xml"/><Relationship Id="rId16" Type="http://schemas.openxmlformats.org/officeDocument/2006/relationships/slide" Target="slides/slide85.xml"/><Relationship Id="rId20" Type="http://schemas.openxmlformats.org/officeDocument/2006/relationships/slide" Target="slides/slide89.xml"/><Relationship Id="rId29" Type="http://schemas.openxmlformats.org/officeDocument/2006/relationships/slide" Target="slides/slide177.xml"/><Relationship Id="rId41" Type="http://schemas.openxmlformats.org/officeDocument/2006/relationships/slide" Target="slides/slide233.xml"/><Relationship Id="rId1" Type="http://schemas.openxmlformats.org/officeDocument/2006/relationships/slide" Target="slides/slide1.xml"/><Relationship Id="rId6" Type="http://schemas.openxmlformats.org/officeDocument/2006/relationships/slide" Target="slides/slide42.xml"/><Relationship Id="rId11" Type="http://schemas.openxmlformats.org/officeDocument/2006/relationships/slide" Target="slides/slide80.xml"/><Relationship Id="rId24" Type="http://schemas.openxmlformats.org/officeDocument/2006/relationships/slide" Target="slides/slide94.xml"/><Relationship Id="rId32" Type="http://schemas.openxmlformats.org/officeDocument/2006/relationships/slide" Target="slides/slide183.xml"/><Relationship Id="rId37" Type="http://schemas.openxmlformats.org/officeDocument/2006/relationships/slide" Target="slides/slide220.xml"/><Relationship Id="rId40" Type="http://schemas.openxmlformats.org/officeDocument/2006/relationships/slide" Target="slides/slide231.xml"/><Relationship Id="rId45" Type="http://schemas.openxmlformats.org/officeDocument/2006/relationships/slide" Target="slides/slide245.xml"/><Relationship Id="rId5" Type="http://schemas.openxmlformats.org/officeDocument/2006/relationships/slide" Target="slides/slide19.xml"/><Relationship Id="rId15" Type="http://schemas.openxmlformats.org/officeDocument/2006/relationships/slide" Target="slides/slide84.xml"/><Relationship Id="rId23" Type="http://schemas.openxmlformats.org/officeDocument/2006/relationships/slide" Target="slides/slide92.xml"/><Relationship Id="rId28" Type="http://schemas.openxmlformats.org/officeDocument/2006/relationships/slide" Target="slides/slide160.xml"/><Relationship Id="rId36" Type="http://schemas.openxmlformats.org/officeDocument/2006/relationships/slide" Target="slides/slide218.xml"/><Relationship Id="rId10" Type="http://schemas.openxmlformats.org/officeDocument/2006/relationships/slide" Target="slides/slide79.xml"/><Relationship Id="rId19" Type="http://schemas.openxmlformats.org/officeDocument/2006/relationships/slide" Target="slides/slide88.xml"/><Relationship Id="rId31" Type="http://schemas.openxmlformats.org/officeDocument/2006/relationships/slide" Target="slides/slide182.xml"/><Relationship Id="rId44" Type="http://schemas.openxmlformats.org/officeDocument/2006/relationships/slide" Target="slides/slide244.xml"/><Relationship Id="rId4" Type="http://schemas.openxmlformats.org/officeDocument/2006/relationships/slide" Target="slides/slide18.xml"/><Relationship Id="rId9" Type="http://schemas.openxmlformats.org/officeDocument/2006/relationships/slide" Target="slides/slide78.xml"/><Relationship Id="rId14" Type="http://schemas.openxmlformats.org/officeDocument/2006/relationships/slide" Target="slides/slide83.xml"/><Relationship Id="rId22" Type="http://schemas.openxmlformats.org/officeDocument/2006/relationships/slide" Target="slides/slide91.xml"/><Relationship Id="rId27" Type="http://schemas.openxmlformats.org/officeDocument/2006/relationships/slide" Target="slides/slide128.xml"/><Relationship Id="rId30" Type="http://schemas.openxmlformats.org/officeDocument/2006/relationships/slide" Target="slides/slide181.xml"/><Relationship Id="rId35" Type="http://schemas.openxmlformats.org/officeDocument/2006/relationships/slide" Target="slides/slide215.xml"/><Relationship Id="rId43" Type="http://schemas.openxmlformats.org/officeDocument/2006/relationships/slide" Target="slides/slide243.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Excel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Hoja_de_c_lculo_de_Microsoft_Excel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Hoja_de_c_lculo_de_Microsoft_Excel4.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2691108595878"/>
          <c:y val="3.0719245262937924E-2"/>
          <c:w val="0.52248097619064859"/>
          <c:h val="0.75402462116807312"/>
        </c:manualLayout>
      </c:layout>
      <c:barChart>
        <c:barDir val="bar"/>
        <c:grouping val="clustered"/>
        <c:varyColors val="0"/>
        <c:ser>
          <c:idx val="0"/>
          <c:order val="0"/>
          <c:tx>
            <c:strRef>
              <c:f>Sheet1!$B$1</c:f>
              <c:strCache>
                <c:ptCount val="1"/>
                <c:pt idx="0">
                  <c:v>Business leaders who believe climate change is significant and an urgent priority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Mining and Metals</c:v>
                </c:pt>
                <c:pt idx="1">
                  <c:v>Utilities</c:v>
                </c:pt>
                <c:pt idx="2">
                  <c:v>Industrial Engineering</c:v>
                </c:pt>
                <c:pt idx="3">
                  <c:v>Communications</c:v>
                </c:pt>
                <c:pt idx="4">
                  <c:v>Infrastructure, Travel and Transport</c:v>
                </c:pt>
                <c:pt idx="5">
                  <c:v>Support Services</c:v>
                </c:pt>
                <c:pt idx="6">
                  <c:v>Energy</c:v>
                </c:pt>
                <c:pt idx="7">
                  <c:v>Chemicals</c:v>
                </c:pt>
                <c:pt idx="8">
                  <c:v>Consumer Goods and Services</c:v>
                </c:pt>
                <c:pt idx="9">
                  <c:v>Financial Services</c:v>
                </c:pt>
                <c:pt idx="10">
                  <c:v>Healthcare and Pharma</c:v>
                </c:pt>
                <c:pt idx="11">
                  <c:v>Electronics and High Tech</c:v>
                </c:pt>
              </c:strCache>
            </c:strRef>
          </c:cat>
          <c:val>
            <c:numRef>
              <c:f>Sheet1!$B$2:$B$13</c:f>
              <c:numCache>
                <c:formatCode>0%</c:formatCode>
                <c:ptCount val="12"/>
                <c:pt idx="0">
                  <c:v>1</c:v>
                </c:pt>
                <c:pt idx="1">
                  <c:v>0.9700000000000002</c:v>
                </c:pt>
                <c:pt idx="2">
                  <c:v>0.96000000000000052</c:v>
                </c:pt>
                <c:pt idx="3">
                  <c:v>0.95000000000000051</c:v>
                </c:pt>
                <c:pt idx="4">
                  <c:v>0.93</c:v>
                </c:pt>
                <c:pt idx="5">
                  <c:v>0.93</c:v>
                </c:pt>
                <c:pt idx="6">
                  <c:v>0.92</c:v>
                </c:pt>
                <c:pt idx="7">
                  <c:v>0.9</c:v>
                </c:pt>
                <c:pt idx="8">
                  <c:v>0.9</c:v>
                </c:pt>
                <c:pt idx="9">
                  <c:v>0.88000000000000034</c:v>
                </c:pt>
                <c:pt idx="10">
                  <c:v>0.86000000000000054</c:v>
                </c:pt>
                <c:pt idx="11">
                  <c:v>0.82000000000000051</c:v>
                </c:pt>
              </c:numCache>
            </c:numRef>
          </c:val>
          <c:extLst xmlns:c16r2="http://schemas.microsoft.com/office/drawing/2015/06/chart">
            <c:ext xmlns:c16="http://schemas.microsoft.com/office/drawing/2014/chart" uri="{C3380CC4-5D6E-409C-BE32-E72D297353CC}">
              <c16:uniqueId val="{00000000-E6B1-41C2-B8E0-65E2715F752F}"/>
            </c:ext>
          </c:extLst>
        </c:ser>
        <c:ser>
          <c:idx val="1"/>
          <c:order val="1"/>
          <c:tx>
            <c:strRef>
              <c:f>Sheet1!$C$1</c:f>
              <c:strCache>
                <c:ptCount val="1"/>
                <c:pt idx="0">
                  <c:v>Business leaders who feel sufficient efforts are being made in their industry to restrict global warming to less than 2 degree Celsius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Mining and Metals</c:v>
                </c:pt>
                <c:pt idx="1">
                  <c:v>Utilities</c:v>
                </c:pt>
                <c:pt idx="2">
                  <c:v>Industrial Engineering</c:v>
                </c:pt>
                <c:pt idx="3">
                  <c:v>Communications</c:v>
                </c:pt>
                <c:pt idx="4">
                  <c:v>Infrastructure, Travel and Transport</c:v>
                </c:pt>
                <c:pt idx="5">
                  <c:v>Support Services</c:v>
                </c:pt>
                <c:pt idx="6">
                  <c:v>Energy</c:v>
                </c:pt>
                <c:pt idx="7">
                  <c:v>Chemicals</c:v>
                </c:pt>
                <c:pt idx="8">
                  <c:v>Consumer Goods and Services</c:v>
                </c:pt>
                <c:pt idx="9">
                  <c:v>Financial Services</c:v>
                </c:pt>
                <c:pt idx="10">
                  <c:v>Healthcare and Pharma</c:v>
                </c:pt>
                <c:pt idx="11">
                  <c:v>Electronics and High Tech</c:v>
                </c:pt>
              </c:strCache>
            </c:strRef>
          </c:cat>
          <c:val>
            <c:numRef>
              <c:f>Sheet1!$C$2:$C$13</c:f>
              <c:numCache>
                <c:formatCode>0%</c:formatCode>
                <c:ptCount val="12"/>
                <c:pt idx="0">
                  <c:v>0.35000000000000026</c:v>
                </c:pt>
                <c:pt idx="1">
                  <c:v>0.44000000000000017</c:v>
                </c:pt>
                <c:pt idx="2">
                  <c:v>0.53</c:v>
                </c:pt>
                <c:pt idx="3">
                  <c:v>0.5</c:v>
                </c:pt>
                <c:pt idx="4">
                  <c:v>0.30000000000000027</c:v>
                </c:pt>
                <c:pt idx="5">
                  <c:v>0.12000000000000002</c:v>
                </c:pt>
                <c:pt idx="6">
                  <c:v>0.26</c:v>
                </c:pt>
                <c:pt idx="7">
                  <c:v>0.29000000000000026</c:v>
                </c:pt>
                <c:pt idx="8">
                  <c:v>0.38000000000000034</c:v>
                </c:pt>
                <c:pt idx="9">
                  <c:v>0.25</c:v>
                </c:pt>
                <c:pt idx="10">
                  <c:v>0.49000000000000027</c:v>
                </c:pt>
                <c:pt idx="11">
                  <c:v>0.38000000000000034</c:v>
                </c:pt>
              </c:numCache>
            </c:numRef>
          </c:val>
          <c:extLst xmlns:c16r2="http://schemas.microsoft.com/office/drawing/2015/06/chart">
            <c:ext xmlns:c16="http://schemas.microsoft.com/office/drawing/2014/chart" uri="{C3380CC4-5D6E-409C-BE32-E72D297353CC}">
              <c16:uniqueId val="{00000001-E6B1-41C2-B8E0-65E2715F752F}"/>
            </c:ext>
          </c:extLst>
        </c:ser>
        <c:dLbls>
          <c:showLegendKey val="0"/>
          <c:showVal val="0"/>
          <c:showCatName val="0"/>
          <c:showSerName val="0"/>
          <c:showPercent val="0"/>
          <c:showBubbleSize val="0"/>
        </c:dLbls>
        <c:gapWidth val="182"/>
        <c:axId val="389735856"/>
        <c:axId val="389740952"/>
      </c:barChart>
      <c:catAx>
        <c:axId val="389735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9740952"/>
        <c:crosses val="autoZero"/>
        <c:auto val="1"/>
        <c:lblAlgn val="ctr"/>
        <c:lblOffset val="100"/>
        <c:noMultiLvlLbl val="0"/>
      </c:catAx>
      <c:valAx>
        <c:axId val="3897409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9735856"/>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502726227610324E-2"/>
          <c:y val="0.86793794600818286"/>
          <c:w val="0.93642929218260651"/>
          <c:h val="0.1273360162590578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a:lstStyle/>
          <a:p>
            <a:pPr lvl="0"/>
            <a:endParaRPr lang="en-US"/>
          </a:p>
        </c:rich>
      </c:tx>
      <c:overlay val="1"/>
    </c:title>
    <c:autoTitleDeleted val="0"/>
    <c:plotArea>
      <c:layout>
        <c:manualLayout>
          <c:layoutTarget val="inner"/>
          <c:xMode val="edge"/>
          <c:yMode val="edge"/>
          <c:x val="5.0000000000000044E-3"/>
          <c:y val="5.0000000000000044E-3"/>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dPt>
            <c:idx val="1"/>
            <c:bubble3D val="0"/>
            <c:spPr>
              <a:solidFill>
                <a:schemeClr val="accent2"/>
              </a:solidFill>
              <a:ln w="12700" cap="flat">
                <a:noFill/>
                <a:miter lim="400000"/>
              </a:ln>
              <a:effectLst/>
            </c:spPr>
            <c:extLst xmlns:c16r2="http://schemas.microsoft.com/office/drawing/2015/06/chart">
              <c:ext xmlns:c16="http://schemas.microsoft.com/office/drawing/2014/chart" uri="{C3380CC4-5D6E-409C-BE32-E72D297353CC}">
                <c16:uniqueId val="{00000000-D805-4F07-BE56-8C8370DF629D}"/>
              </c:ext>
            </c:extLst>
          </c:dPt>
          <c:cat>
            <c:strRef>
              <c:f>Sheet1!$B$1:$C$1</c:f>
              <c:strCache>
                <c:ptCount val="2"/>
                <c:pt idx="0">
                  <c:v>2013</c:v>
                </c:pt>
                <c:pt idx="1">
                  <c:v>2014</c:v>
                </c:pt>
              </c:strCache>
            </c:strRef>
          </c:cat>
          <c:val>
            <c:numRef>
              <c:f>Sheet1!$B$2:$C$2</c:f>
              <c:numCache>
                <c:formatCode>General</c:formatCode>
                <c:ptCount val="2"/>
                <c:pt idx="0">
                  <c:v>23</c:v>
                </c:pt>
                <c:pt idx="1">
                  <c:v>77</c:v>
                </c:pt>
              </c:numCache>
            </c:numRef>
          </c:val>
          <c:extLst xmlns:c16r2="http://schemas.microsoft.com/office/drawing/2015/06/chart">
            <c:ext xmlns:c16="http://schemas.microsoft.com/office/drawing/2014/chart" uri="{C3380CC4-5D6E-409C-BE32-E72D297353CC}">
              <c16:uniqueId val="{00000001-D805-4F07-BE56-8C8370DF629D}"/>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zero"/>
    <c:showDLblsOverMax val="1"/>
  </c:chart>
  <c:spPr>
    <a:noFill/>
    <a:ln>
      <a:noFill/>
    </a:ln>
    <a:effectLst/>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a:lstStyle/>
          <a:p>
            <a:pPr lvl="0"/>
            <a:endParaRPr lang="en-US"/>
          </a:p>
        </c:rich>
      </c:tx>
      <c:overlay val="1"/>
    </c:title>
    <c:autoTitleDeleted val="0"/>
    <c:plotArea>
      <c:layout>
        <c:manualLayout>
          <c:layoutTarget val="inner"/>
          <c:xMode val="edge"/>
          <c:yMode val="edge"/>
          <c:x val="5.0000000000000044E-3"/>
          <c:y val="5.0000000000000044E-3"/>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dPt>
            <c:idx val="1"/>
            <c:bubble3D val="0"/>
            <c:spPr>
              <a:solidFill>
                <a:schemeClr val="accent6"/>
              </a:solidFill>
              <a:ln w="12700" cap="flat">
                <a:noFill/>
                <a:miter lim="400000"/>
              </a:ln>
              <a:effectLst/>
            </c:spPr>
            <c:extLst xmlns:c16r2="http://schemas.microsoft.com/office/drawing/2015/06/chart">
              <c:ext xmlns:c16="http://schemas.microsoft.com/office/drawing/2014/chart" uri="{C3380CC4-5D6E-409C-BE32-E72D297353CC}">
                <c16:uniqueId val="{00000000-E65A-4E93-99E2-F84E8FF0A228}"/>
              </c:ext>
            </c:extLst>
          </c:dPt>
          <c:cat>
            <c:strRef>
              <c:f>Sheet1!$B$1:$C$1</c:f>
              <c:strCache>
                <c:ptCount val="2"/>
                <c:pt idx="0">
                  <c:v>2013</c:v>
                </c:pt>
                <c:pt idx="1">
                  <c:v>2014</c:v>
                </c:pt>
              </c:strCache>
            </c:strRef>
          </c:cat>
          <c:val>
            <c:numRef>
              <c:f>Sheet1!$B$2:$C$2</c:f>
              <c:numCache>
                <c:formatCode>General</c:formatCode>
                <c:ptCount val="2"/>
                <c:pt idx="0">
                  <c:v>26</c:v>
                </c:pt>
                <c:pt idx="1">
                  <c:v>74</c:v>
                </c:pt>
              </c:numCache>
            </c:numRef>
          </c:val>
          <c:extLst xmlns:c16r2="http://schemas.microsoft.com/office/drawing/2015/06/chart">
            <c:ext xmlns:c16="http://schemas.microsoft.com/office/drawing/2014/chart" uri="{C3380CC4-5D6E-409C-BE32-E72D297353CC}">
              <c16:uniqueId val="{00000001-E65A-4E93-99E2-F84E8FF0A228}"/>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zero"/>
    <c:showDLblsOverMax val="1"/>
  </c:chart>
  <c:spPr>
    <a:noFill/>
    <a:ln>
      <a:noFill/>
    </a:ln>
    <a:effectLst/>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a:lstStyle/>
          <a:p>
            <a:pPr lvl="0"/>
            <a:endParaRPr lang="en-US"/>
          </a:p>
        </c:rich>
      </c:tx>
      <c:overlay val="1"/>
    </c:title>
    <c:autoTitleDeleted val="0"/>
    <c:plotArea>
      <c:layout>
        <c:manualLayout>
          <c:layoutTarget val="inner"/>
          <c:xMode val="edge"/>
          <c:yMode val="edge"/>
          <c:x val="5.0000000000000044E-3"/>
          <c:y val="5.0000000000000044E-3"/>
          <c:w val="1"/>
          <c:h val="1"/>
        </c:manualLayout>
      </c:layout>
      <c:pieChart>
        <c:varyColors val="0"/>
        <c:ser>
          <c:idx val="0"/>
          <c:order val="0"/>
          <c:tx>
            <c:strRef>
              <c:f>Sheet1!$A$2</c:f>
              <c:strCache>
                <c:ptCount val="1"/>
                <c:pt idx="0">
                  <c:v>Region 1</c:v>
                </c:pt>
              </c:strCache>
            </c:strRef>
          </c:tx>
          <c:spPr>
            <a:solidFill>
              <a:srgbClr val="C4C4C4"/>
            </a:solidFill>
            <a:ln w="12700" cap="flat">
              <a:noFill/>
              <a:miter lim="400000"/>
            </a:ln>
            <a:effectLst/>
          </c:spPr>
          <c:dPt>
            <c:idx val="1"/>
            <c:bubble3D val="0"/>
            <c:spPr>
              <a:solidFill>
                <a:schemeClr val="accent1"/>
              </a:solidFill>
              <a:ln w="12700" cap="flat">
                <a:noFill/>
                <a:miter lim="400000"/>
              </a:ln>
              <a:effectLst/>
            </c:spPr>
            <c:extLst xmlns:c16r2="http://schemas.microsoft.com/office/drawing/2015/06/chart">
              <c:ext xmlns:c16="http://schemas.microsoft.com/office/drawing/2014/chart" uri="{C3380CC4-5D6E-409C-BE32-E72D297353CC}">
                <c16:uniqueId val="{00000000-29AA-4EC5-9CBF-67FE2E58CFCA}"/>
              </c:ext>
            </c:extLst>
          </c:dPt>
          <c:cat>
            <c:strRef>
              <c:f>Sheet1!$B$1:$C$1</c:f>
              <c:strCache>
                <c:ptCount val="2"/>
                <c:pt idx="0">
                  <c:v>2013</c:v>
                </c:pt>
                <c:pt idx="1">
                  <c:v>2014</c:v>
                </c:pt>
              </c:strCache>
            </c:strRef>
          </c:cat>
          <c:val>
            <c:numRef>
              <c:f>Sheet1!$B$2:$C$2</c:f>
              <c:numCache>
                <c:formatCode>General</c:formatCode>
                <c:ptCount val="2"/>
                <c:pt idx="0">
                  <c:v>20</c:v>
                </c:pt>
                <c:pt idx="1">
                  <c:v>80</c:v>
                </c:pt>
              </c:numCache>
            </c:numRef>
          </c:val>
          <c:extLst xmlns:c16r2="http://schemas.microsoft.com/office/drawing/2015/06/chart">
            <c:ext xmlns:c16="http://schemas.microsoft.com/office/drawing/2014/chart" uri="{C3380CC4-5D6E-409C-BE32-E72D297353CC}">
              <c16:uniqueId val="{00000001-29AA-4EC5-9CBF-67FE2E58CFCA}"/>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zero"/>
    <c:showDLblsOverMax val="1"/>
  </c:chart>
  <c:spPr>
    <a:noFill/>
    <a:ln>
      <a:noFill/>
    </a:ln>
    <a:effectLst/>
  </c:spPr>
  <c:externalData r:id="rId2">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00B82-86D2-4C6D-AA34-4C9EB4DFA5C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80141B3F-64E6-47F0-872F-84B5D4F6266F}">
      <dgm:prSet phldrT="[Text]" custT="1"/>
      <dgm:spPr/>
      <dgm:t>
        <a:bodyPr/>
        <a:lstStyle/>
        <a:p>
          <a:r>
            <a:rPr lang="en-US" sz="1600" dirty="0"/>
            <a:t>Mónica González</a:t>
          </a:r>
        </a:p>
      </dgm:t>
    </dgm:pt>
    <dgm:pt modelId="{BB683EE0-E37F-4EEE-A8A5-C2C5CE55B451}" type="sibTrans" cxnId="{262EACE5-F804-4F92-99CE-0AF85C4B3A54}">
      <dgm:prSet/>
      <dgm:spPr/>
      <dgm:t>
        <a:bodyPr/>
        <a:lstStyle/>
        <a:p>
          <a:endParaRPr lang="en-US"/>
        </a:p>
      </dgm:t>
    </dgm:pt>
    <dgm:pt modelId="{80D992B3-212B-4B84-8DF0-102A721347D4}" type="parTrans" cxnId="{262EACE5-F804-4F92-99CE-0AF85C4B3A54}">
      <dgm:prSet/>
      <dgm:spPr/>
      <dgm:t>
        <a:bodyPr/>
        <a:lstStyle/>
        <a:p>
          <a:endParaRPr lang="en-US"/>
        </a:p>
      </dgm:t>
    </dgm:pt>
    <dgm:pt modelId="{854642C0-7396-4D8B-BFCE-84CEC154AC68}" type="pres">
      <dgm:prSet presAssocID="{17B00B82-86D2-4C6D-AA34-4C9EB4DFA5C8}" presName="Name0" presStyleCnt="0">
        <dgm:presLayoutVars>
          <dgm:chMax/>
          <dgm:chPref/>
          <dgm:dir/>
          <dgm:animLvl val="lvl"/>
        </dgm:presLayoutVars>
      </dgm:prSet>
      <dgm:spPr/>
      <dgm:t>
        <a:bodyPr/>
        <a:lstStyle/>
        <a:p>
          <a:endParaRPr lang="en-US"/>
        </a:p>
      </dgm:t>
    </dgm:pt>
    <dgm:pt modelId="{2FBD2D8B-3968-4987-A44C-472FD7A21CDA}" type="pres">
      <dgm:prSet presAssocID="{80141B3F-64E6-47F0-872F-84B5D4F6266F}" presName="composite" presStyleCnt="0"/>
      <dgm:spPr/>
    </dgm:pt>
    <dgm:pt modelId="{08D84FD4-7DF5-4EB4-8AD8-B2CDC767CA93}" type="pres">
      <dgm:prSet presAssocID="{80141B3F-64E6-47F0-872F-84B5D4F6266F}" presName="ParentAccentShape" presStyleLbl="trBgShp" presStyleIdx="0" presStyleCnt="1" custLinFactNeighborX="1906" custLinFactNeighborY="6035"/>
      <dgm:spPr/>
    </dgm:pt>
    <dgm:pt modelId="{1066BD38-9009-44E4-968B-3A1186398FA2}" type="pres">
      <dgm:prSet presAssocID="{80141B3F-64E6-47F0-872F-84B5D4F6266F}" presName="ParentText" presStyleLbl="revTx" presStyleIdx="0" presStyleCnt="2" custLinFactNeighborX="2396" custLinFactNeighborY="90497">
        <dgm:presLayoutVars>
          <dgm:chMax val="1"/>
          <dgm:chPref val="1"/>
          <dgm:bulletEnabled val="1"/>
        </dgm:presLayoutVars>
      </dgm:prSet>
      <dgm:spPr/>
      <dgm:t>
        <a:bodyPr/>
        <a:lstStyle/>
        <a:p>
          <a:endParaRPr lang="en-US"/>
        </a:p>
      </dgm:t>
    </dgm:pt>
    <dgm:pt modelId="{38BC65A6-9E1A-47FE-893A-4C79403AB3A0}" type="pres">
      <dgm:prSet presAssocID="{80141B3F-64E6-47F0-872F-84B5D4F6266F}" presName="ChildText" presStyleLbl="revTx" presStyleIdx="1" presStyleCnt="2" custScaleY="20032">
        <dgm:presLayoutVars>
          <dgm:chMax val="0"/>
          <dgm:chPref val="0"/>
        </dgm:presLayoutVars>
      </dgm:prSet>
      <dgm:spPr/>
    </dgm:pt>
    <dgm:pt modelId="{E4850D0E-539F-4D01-9A39-7869CFA4620A}" type="pres">
      <dgm:prSet presAssocID="{80141B3F-64E6-47F0-872F-84B5D4F6266F}" presName="ChildAccentShape" presStyleLbl="trBgShp" presStyleIdx="0" presStyleCnt="1"/>
      <dgm:spPr/>
    </dgm:pt>
    <dgm:pt modelId="{066E4C04-97A2-490C-B41F-967D89E8CA33}" type="pres">
      <dgm:prSet presAssocID="{80141B3F-64E6-47F0-872F-84B5D4F6266F}" presName="Image" presStyleLbl="alignImgPlace1" presStyleIdx="0" presStyleCnt="1" custScaleX="63024" custScaleY="122421" custLinFactNeighborX="15633" custLinFactNeighborY="-799"/>
      <dgm:spPr>
        <a:blipFill rotWithShape="0">
          <a:blip xmlns:r="http://schemas.openxmlformats.org/officeDocument/2006/relationships" r:embed="rId1"/>
          <a:stretch>
            <a:fillRect/>
          </a:stretch>
        </a:blipFill>
      </dgm:spPr>
    </dgm:pt>
  </dgm:ptLst>
  <dgm:cxnLst>
    <dgm:cxn modelId="{5049F62B-C6A4-4F3B-8935-5DC909F5596D}" type="presOf" srcId="{80141B3F-64E6-47F0-872F-84B5D4F6266F}" destId="{1066BD38-9009-44E4-968B-3A1186398FA2}" srcOrd="0" destOrd="0" presId="urn:microsoft.com/office/officeart/2009/3/layout/SnapshotPictureList"/>
    <dgm:cxn modelId="{262EACE5-F804-4F92-99CE-0AF85C4B3A54}" srcId="{17B00B82-86D2-4C6D-AA34-4C9EB4DFA5C8}" destId="{80141B3F-64E6-47F0-872F-84B5D4F6266F}" srcOrd="0" destOrd="0" parTransId="{80D992B3-212B-4B84-8DF0-102A721347D4}" sibTransId="{BB683EE0-E37F-4EEE-A8A5-C2C5CE55B451}"/>
    <dgm:cxn modelId="{49411CC2-36F0-4826-BA09-047A307A3D6F}" type="presOf" srcId="{17B00B82-86D2-4C6D-AA34-4C9EB4DFA5C8}" destId="{854642C0-7396-4D8B-BFCE-84CEC154AC68}" srcOrd="0" destOrd="0" presId="urn:microsoft.com/office/officeart/2009/3/layout/SnapshotPictureList"/>
    <dgm:cxn modelId="{FE87AB9D-DC73-4778-88A3-BC0235787CE2}" type="presParOf" srcId="{854642C0-7396-4D8B-BFCE-84CEC154AC68}" destId="{2FBD2D8B-3968-4987-A44C-472FD7A21CDA}" srcOrd="0" destOrd="0" presId="urn:microsoft.com/office/officeart/2009/3/layout/SnapshotPictureList"/>
    <dgm:cxn modelId="{BA04F90D-5ACB-4B9F-9D0B-FDD386CD032B}" type="presParOf" srcId="{2FBD2D8B-3968-4987-A44C-472FD7A21CDA}" destId="{08D84FD4-7DF5-4EB4-8AD8-B2CDC767CA93}" srcOrd="0" destOrd="0" presId="urn:microsoft.com/office/officeart/2009/3/layout/SnapshotPictureList"/>
    <dgm:cxn modelId="{5683DDA8-B071-469A-8756-7EB17FD9074B}" type="presParOf" srcId="{2FBD2D8B-3968-4987-A44C-472FD7A21CDA}" destId="{1066BD38-9009-44E4-968B-3A1186398FA2}" srcOrd="1" destOrd="0" presId="urn:microsoft.com/office/officeart/2009/3/layout/SnapshotPictureList"/>
    <dgm:cxn modelId="{915CB311-7A78-41C0-BE2D-8C87C7180A2D}" type="presParOf" srcId="{2FBD2D8B-3968-4987-A44C-472FD7A21CDA}" destId="{38BC65A6-9E1A-47FE-893A-4C79403AB3A0}" srcOrd="2" destOrd="0" presId="urn:microsoft.com/office/officeart/2009/3/layout/SnapshotPictureList"/>
    <dgm:cxn modelId="{4082179A-1E0E-4B26-9204-05DF85E98C03}" type="presParOf" srcId="{2FBD2D8B-3968-4987-A44C-472FD7A21CDA}" destId="{E4850D0E-539F-4D01-9A39-7869CFA4620A}" srcOrd="3" destOrd="0" presId="urn:microsoft.com/office/officeart/2009/3/layout/SnapshotPictureList"/>
    <dgm:cxn modelId="{CF4626E7-ED9B-4628-AEC0-27ED2638CFEE}" type="presParOf" srcId="{2FBD2D8B-3968-4987-A44C-472FD7A21CDA}" destId="{066E4C04-97A2-490C-B41F-967D89E8CA33}"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58C81C9-7D8A-47CA-A61A-6B1CD0718CF6}" type="doc">
      <dgm:prSet loTypeId="urn:microsoft.com/office/officeart/2005/8/layout/list1" loCatId="list" qsTypeId="urn:microsoft.com/office/officeart/2005/8/quickstyle/3d1" qsCatId="3D" csTypeId="urn:microsoft.com/office/officeart/2005/8/colors/accent1_5" csCatId="accent1" phldr="1"/>
      <dgm:spPr/>
      <dgm:t>
        <a:bodyPr/>
        <a:lstStyle/>
        <a:p>
          <a:endParaRPr lang="en-US"/>
        </a:p>
      </dgm:t>
    </dgm:pt>
    <dgm:pt modelId="{F7BAAC92-2E8C-45AA-A3BA-2CA560ABE40C}">
      <dgm:prSet custT="1"/>
      <dgm:spPr>
        <a:solidFill>
          <a:srgbClr val="00529B"/>
        </a:solidFill>
      </dgm:spPr>
      <dgm:t>
        <a:bodyPr/>
        <a:lstStyle/>
        <a:p>
          <a:pPr rtl="0"/>
          <a:r>
            <a:rPr lang="en-US" sz="2000" b="1" dirty="0"/>
            <a:t>Over 900 Active Projects</a:t>
          </a:r>
        </a:p>
      </dgm:t>
    </dgm:pt>
    <dgm:pt modelId="{D1AC14AB-FECF-452B-8B86-AAE7488C7D92}" type="parTrans" cxnId="{F77A00E1-1D87-40C9-A8BA-2A7E46D4FFD7}">
      <dgm:prSet/>
      <dgm:spPr/>
      <dgm:t>
        <a:bodyPr/>
        <a:lstStyle/>
        <a:p>
          <a:endParaRPr lang="en-US"/>
        </a:p>
      </dgm:t>
    </dgm:pt>
    <dgm:pt modelId="{3B7D6F52-44AB-4E8B-812F-9C1EC765A905}" type="sibTrans" cxnId="{F77A00E1-1D87-40C9-A8BA-2A7E46D4FFD7}">
      <dgm:prSet/>
      <dgm:spPr/>
      <dgm:t>
        <a:bodyPr/>
        <a:lstStyle/>
        <a:p>
          <a:endParaRPr lang="en-US"/>
        </a:p>
      </dgm:t>
    </dgm:pt>
    <dgm:pt modelId="{7BEA1944-3E54-419E-A733-9D52410A82A5}">
      <dgm:prSet custT="1"/>
      <dgm:spPr/>
      <dgm:t>
        <a:bodyPr/>
        <a:lstStyle/>
        <a:p>
          <a:pPr rtl="0"/>
          <a:r>
            <a:rPr lang="en-US" sz="1800" dirty="0"/>
            <a:t>Health</a:t>
          </a:r>
        </a:p>
      </dgm:t>
    </dgm:pt>
    <dgm:pt modelId="{D8FC488E-2AF4-4219-9C8C-207B6CCF273C}" type="parTrans" cxnId="{B0659807-AD66-4140-93A7-CCC3BAB14849}">
      <dgm:prSet/>
      <dgm:spPr/>
      <dgm:t>
        <a:bodyPr/>
        <a:lstStyle/>
        <a:p>
          <a:endParaRPr lang="en-US"/>
        </a:p>
      </dgm:t>
    </dgm:pt>
    <dgm:pt modelId="{1E499B8F-9776-4F92-9E2D-9741694E13B6}" type="sibTrans" cxnId="{B0659807-AD66-4140-93A7-CCC3BAB14849}">
      <dgm:prSet/>
      <dgm:spPr/>
      <dgm:t>
        <a:bodyPr/>
        <a:lstStyle/>
        <a:p>
          <a:endParaRPr lang="en-US"/>
        </a:p>
      </dgm:t>
    </dgm:pt>
    <dgm:pt modelId="{F0C79187-9316-4B3F-8E41-96B6DF40466A}">
      <dgm:prSet custT="1"/>
      <dgm:spPr/>
      <dgm:t>
        <a:bodyPr/>
        <a:lstStyle/>
        <a:p>
          <a:pPr rtl="0"/>
          <a:r>
            <a:rPr lang="en-US" sz="1800" dirty="0"/>
            <a:t>On-time Delivery</a:t>
          </a:r>
        </a:p>
      </dgm:t>
    </dgm:pt>
    <dgm:pt modelId="{8A5794E6-699C-4CF6-AD93-838939BF7C64}" type="parTrans" cxnId="{6ACA2168-227C-45EE-B8B8-691A994BB693}">
      <dgm:prSet/>
      <dgm:spPr/>
      <dgm:t>
        <a:bodyPr/>
        <a:lstStyle/>
        <a:p>
          <a:endParaRPr lang="en-US"/>
        </a:p>
      </dgm:t>
    </dgm:pt>
    <dgm:pt modelId="{F9CBEB66-D12A-43E7-BA1F-503A73C86884}" type="sibTrans" cxnId="{6ACA2168-227C-45EE-B8B8-691A994BB693}">
      <dgm:prSet/>
      <dgm:spPr/>
      <dgm:t>
        <a:bodyPr/>
        <a:lstStyle/>
        <a:p>
          <a:endParaRPr lang="en-US"/>
        </a:p>
      </dgm:t>
    </dgm:pt>
    <dgm:pt modelId="{AED33DCF-4DA0-4154-A7C7-A8F786F05124}">
      <dgm:prSet custT="1"/>
      <dgm:spPr/>
      <dgm:t>
        <a:bodyPr/>
        <a:lstStyle/>
        <a:p>
          <a:pPr rtl="0"/>
          <a:r>
            <a:rPr lang="en-US" sz="1800" dirty="0"/>
            <a:t>Executive Dashboards</a:t>
          </a:r>
        </a:p>
      </dgm:t>
    </dgm:pt>
    <dgm:pt modelId="{F655E7FE-4E4D-41BD-96E7-44A4BE873C25}" type="parTrans" cxnId="{108E6770-77FD-4D26-AFEF-7FF3AAB6CD91}">
      <dgm:prSet/>
      <dgm:spPr/>
      <dgm:t>
        <a:bodyPr/>
        <a:lstStyle/>
        <a:p>
          <a:endParaRPr lang="en-US"/>
        </a:p>
      </dgm:t>
    </dgm:pt>
    <dgm:pt modelId="{74542B61-4029-4E2B-957D-DD3C5C609DF4}" type="sibTrans" cxnId="{108E6770-77FD-4D26-AFEF-7FF3AAB6CD91}">
      <dgm:prSet/>
      <dgm:spPr/>
      <dgm:t>
        <a:bodyPr/>
        <a:lstStyle/>
        <a:p>
          <a:endParaRPr lang="en-US"/>
        </a:p>
      </dgm:t>
    </dgm:pt>
    <dgm:pt modelId="{791F12D5-B6F5-42A5-A726-C7B677F798C9}">
      <dgm:prSet custT="1"/>
      <dgm:spPr>
        <a:solidFill>
          <a:srgbClr val="00529B"/>
        </a:solidFill>
      </dgm:spPr>
      <dgm:t>
        <a:bodyPr/>
        <a:lstStyle/>
        <a:p>
          <a:pPr rtl="0"/>
          <a:r>
            <a:rPr lang="en-US" sz="2000" b="1" dirty="0"/>
            <a:t>Over 900 Projects Proposals</a:t>
          </a:r>
        </a:p>
      </dgm:t>
    </dgm:pt>
    <dgm:pt modelId="{DCB212DC-92E6-4EED-984B-9CFC5F700F52}" type="parTrans" cxnId="{7A0FCA31-FD24-45BC-90DD-87D0F413B67E}">
      <dgm:prSet/>
      <dgm:spPr/>
      <dgm:t>
        <a:bodyPr/>
        <a:lstStyle/>
        <a:p>
          <a:endParaRPr lang="en-US"/>
        </a:p>
      </dgm:t>
    </dgm:pt>
    <dgm:pt modelId="{08B6BE5E-2E6F-44C6-B605-971243AD7740}" type="sibTrans" cxnId="{7A0FCA31-FD24-45BC-90DD-87D0F413B67E}">
      <dgm:prSet/>
      <dgm:spPr/>
      <dgm:t>
        <a:bodyPr/>
        <a:lstStyle/>
        <a:p>
          <a:endParaRPr lang="en-US"/>
        </a:p>
      </dgm:t>
    </dgm:pt>
    <dgm:pt modelId="{327B3204-7DB6-4FB3-872C-38E2AF0040FB}">
      <dgm:prSet custT="1"/>
      <dgm:spPr>
        <a:solidFill>
          <a:srgbClr val="00529B"/>
        </a:solidFill>
      </dgm:spPr>
      <dgm:t>
        <a:bodyPr/>
        <a:lstStyle/>
        <a:p>
          <a:pPr rtl="0"/>
          <a:r>
            <a:rPr lang="en-US" sz="2000" b="1" dirty="0"/>
            <a:t>IT Compliance self-regulation</a:t>
          </a:r>
        </a:p>
      </dgm:t>
    </dgm:pt>
    <dgm:pt modelId="{58CD65AD-EE3F-428B-AC9A-C8784C8BE0B3}" type="parTrans" cxnId="{D8E4CB4A-6183-404A-B5C2-5DC026E68113}">
      <dgm:prSet/>
      <dgm:spPr/>
      <dgm:t>
        <a:bodyPr/>
        <a:lstStyle/>
        <a:p>
          <a:endParaRPr lang="en-US"/>
        </a:p>
      </dgm:t>
    </dgm:pt>
    <dgm:pt modelId="{8D12CACB-CC4F-4D02-82DB-F0818B91D8B3}" type="sibTrans" cxnId="{D8E4CB4A-6183-404A-B5C2-5DC026E68113}">
      <dgm:prSet/>
      <dgm:spPr/>
      <dgm:t>
        <a:bodyPr/>
        <a:lstStyle/>
        <a:p>
          <a:endParaRPr lang="en-US"/>
        </a:p>
      </dgm:t>
    </dgm:pt>
    <dgm:pt modelId="{AB50749E-E6B6-4954-A8A9-3AAF8BADF676}">
      <dgm:prSet custT="1"/>
      <dgm:spPr>
        <a:solidFill>
          <a:srgbClr val="00529B"/>
        </a:solidFill>
      </dgm:spPr>
      <dgm:t>
        <a:bodyPr/>
        <a:lstStyle/>
        <a:p>
          <a:pPr rtl="0"/>
          <a:r>
            <a:rPr lang="en-US" sz="2000" b="1" dirty="0"/>
            <a:t>5/3 emerged from TARP in Q1 2011</a:t>
          </a:r>
        </a:p>
      </dgm:t>
    </dgm:pt>
    <dgm:pt modelId="{55CF372B-DB28-4631-8B3D-14AA604196C8}" type="parTrans" cxnId="{E92E7ADA-7E9E-43AB-8A26-14E17040FD38}">
      <dgm:prSet/>
      <dgm:spPr/>
      <dgm:t>
        <a:bodyPr/>
        <a:lstStyle/>
        <a:p>
          <a:endParaRPr lang="en-US"/>
        </a:p>
      </dgm:t>
    </dgm:pt>
    <dgm:pt modelId="{3195533F-24EF-4041-8BAE-C7CDBECDAFA0}" type="sibTrans" cxnId="{E92E7ADA-7E9E-43AB-8A26-14E17040FD38}">
      <dgm:prSet/>
      <dgm:spPr/>
      <dgm:t>
        <a:bodyPr/>
        <a:lstStyle/>
        <a:p>
          <a:endParaRPr lang="en-US"/>
        </a:p>
      </dgm:t>
    </dgm:pt>
    <dgm:pt modelId="{58A1B611-E21D-4F32-86C4-A5AB6B117ADE}">
      <dgm:prSet custT="1"/>
      <dgm:spPr>
        <a:solidFill>
          <a:srgbClr val="00529B"/>
        </a:solidFill>
      </dgm:spPr>
      <dgm:t>
        <a:bodyPr/>
        <a:lstStyle/>
        <a:p>
          <a:pPr rtl="0"/>
          <a:r>
            <a:rPr lang="en-US" sz="2000" b="1" dirty="0"/>
            <a:t>2011 Bloomberg’s World 7</a:t>
          </a:r>
          <a:r>
            <a:rPr lang="en-US" sz="2000" b="1" baseline="30000" dirty="0"/>
            <a:t>th</a:t>
          </a:r>
          <a:r>
            <a:rPr lang="en-US" sz="2000" b="1" dirty="0"/>
            <a:t> Strongest Bank</a:t>
          </a:r>
        </a:p>
      </dgm:t>
    </dgm:pt>
    <dgm:pt modelId="{88B9F2DB-BAA9-4B55-9B6F-2BD55598B9B4}" type="parTrans" cxnId="{DAE06597-04A2-4F8E-AF99-2F63A9FA3616}">
      <dgm:prSet/>
      <dgm:spPr/>
      <dgm:t>
        <a:bodyPr/>
        <a:lstStyle/>
        <a:p>
          <a:endParaRPr lang="en-US"/>
        </a:p>
      </dgm:t>
    </dgm:pt>
    <dgm:pt modelId="{460F6C00-7082-434D-A2C0-A4D76BA9CE8B}" type="sibTrans" cxnId="{DAE06597-04A2-4F8E-AF99-2F63A9FA3616}">
      <dgm:prSet/>
      <dgm:spPr/>
      <dgm:t>
        <a:bodyPr/>
        <a:lstStyle/>
        <a:p>
          <a:endParaRPr lang="en-US"/>
        </a:p>
      </dgm:t>
    </dgm:pt>
    <dgm:pt modelId="{70DA5D9F-6E03-4F24-A755-22DA4249CD5C}">
      <dgm:prSet custT="1"/>
      <dgm:spPr/>
      <dgm:t>
        <a:bodyPr/>
        <a:lstStyle/>
        <a:p>
          <a:r>
            <a:rPr lang="en-US" sz="1800" dirty="0"/>
            <a:t>Reviewed &amp; prioritized by Tier 1 / Tier 2</a:t>
          </a:r>
        </a:p>
      </dgm:t>
    </dgm:pt>
    <dgm:pt modelId="{8E522929-DD26-490D-ABAF-DBE1FF85F893}" type="parTrans" cxnId="{EF26791D-4D8E-4304-A0F7-A0DB1AE5F37F}">
      <dgm:prSet/>
      <dgm:spPr/>
      <dgm:t>
        <a:bodyPr/>
        <a:lstStyle/>
        <a:p>
          <a:endParaRPr lang="en-US"/>
        </a:p>
      </dgm:t>
    </dgm:pt>
    <dgm:pt modelId="{DD46A3EE-492F-4824-824F-8A9E7C5ECC19}" type="sibTrans" cxnId="{EF26791D-4D8E-4304-A0F7-A0DB1AE5F37F}">
      <dgm:prSet/>
      <dgm:spPr/>
      <dgm:t>
        <a:bodyPr/>
        <a:lstStyle/>
        <a:p>
          <a:endParaRPr lang="en-US"/>
        </a:p>
      </dgm:t>
    </dgm:pt>
    <dgm:pt modelId="{2AE2A8F2-814F-444E-A7E7-3FBD8E3697E7}">
      <dgm:prSet custT="1"/>
      <dgm:spPr/>
      <dgm:t>
        <a:bodyPr/>
        <a:lstStyle/>
        <a:p>
          <a:r>
            <a:rPr lang="en-US" sz="1800" dirty="0"/>
            <a:t>Delegation of Toll Gate Audits except for the Top Level of Rigor</a:t>
          </a:r>
        </a:p>
      </dgm:t>
    </dgm:pt>
    <dgm:pt modelId="{260C8CC4-1F69-4F3B-B49D-D39198C69D2C}" type="parTrans" cxnId="{C4B0053C-167C-4A64-9915-E433511B810B}">
      <dgm:prSet/>
      <dgm:spPr/>
      <dgm:t>
        <a:bodyPr/>
        <a:lstStyle/>
        <a:p>
          <a:endParaRPr lang="en-US"/>
        </a:p>
      </dgm:t>
    </dgm:pt>
    <dgm:pt modelId="{BAB4B8C3-AF97-49EB-847D-FBCD005BF61E}" type="sibTrans" cxnId="{C4B0053C-167C-4A64-9915-E433511B810B}">
      <dgm:prSet/>
      <dgm:spPr/>
      <dgm:t>
        <a:bodyPr/>
        <a:lstStyle/>
        <a:p>
          <a:endParaRPr lang="en-US"/>
        </a:p>
      </dgm:t>
    </dgm:pt>
    <dgm:pt modelId="{80AE95CA-7AB3-4EE4-AEE2-25C5D790D56B}">
      <dgm:prSet custT="1"/>
      <dgm:spPr/>
      <dgm:t>
        <a:bodyPr/>
        <a:lstStyle/>
        <a:p>
          <a:r>
            <a:rPr lang="en-US" sz="1800" b="0" dirty="0"/>
            <a:t>Paid U.S. Treasury back $ 3.4 B </a:t>
          </a:r>
        </a:p>
      </dgm:t>
    </dgm:pt>
    <dgm:pt modelId="{62F3A135-DA11-48F2-B639-ED6F0A397E1D}" type="parTrans" cxnId="{8C73310C-0B33-4CBF-9C95-6DFC1257273E}">
      <dgm:prSet/>
      <dgm:spPr/>
      <dgm:t>
        <a:bodyPr/>
        <a:lstStyle/>
        <a:p>
          <a:endParaRPr lang="en-US"/>
        </a:p>
      </dgm:t>
    </dgm:pt>
    <dgm:pt modelId="{1ECBE6F1-5E3E-414A-96EE-C186FFC2555B}" type="sibTrans" cxnId="{8C73310C-0B33-4CBF-9C95-6DFC1257273E}">
      <dgm:prSet/>
      <dgm:spPr/>
      <dgm:t>
        <a:bodyPr/>
        <a:lstStyle/>
        <a:p>
          <a:endParaRPr lang="en-US"/>
        </a:p>
      </dgm:t>
    </dgm:pt>
    <dgm:pt modelId="{68AB77BE-8DBB-44AB-A3CB-117796AB5373}">
      <dgm:prSet custT="1"/>
      <dgm:spPr/>
      <dgm:t>
        <a:bodyPr/>
        <a:lstStyle/>
        <a:p>
          <a:r>
            <a:rPr lang="en-US" sz="1800" b="0" dirty="0"/>
            <a:t>Only 3 U.S. Banks made it in the Top 20</a:t>
          </a:r>
        </a:p>
      </dgm:t>
    </dgm:pt>
    <dgm:pt modelId="{E5139C28-6D55-4327-B3F2-5E89804F4E4A}" type="parTrans" cxnId="{135E697F-D9E7-4329-8043-AC57A9EA99E9}">
      <dgm:prSet/>
      <dgm:spPr/>
      <dgm:t>
        <a:bodyPr/>
        <a:lstStyle/>
        <a:p>
          <a:endParaRPr lang="en-US"/>
        </a:p>
      </dgm:t>
    </dgm:pt>
    <dgm:pt modelId="{EA69A7ED-17DE-4B7A-89DB-2EAFE6140607}" type="sibTrans" cxnId="{135E697F-D9E7-4329-8043-AC57A9EA99E9}">
      <dgm:prSet/>
      <dgm:spPr/>
      <dgm:t>
        <a:bodyPr/>
        <a:lstStyle/>
        <a:p>
          <a:endParaRPr lang="en-US"/>
        </a:p>
      </dgm:t>
    </dgm:pt>
    <dgm:pt modelId="{F9FCF6C2-D94B-4C4F-8E54-C9D05D088952}" type="pres">
      <dgm:prSet presAssocID="{358C81C9-7D8A-47CA-A61A-6B1CD0718CF6}" presName="linear" presStyleCnt="0">
        <dgm:presLayoutVars>
          <dgm:dir/>
          <dgm:animLvl val="lvl"/>
          <dgm:resizeHandles val="exact"/>
        </dgm:presLayoutVars>
      </dgm:prSet>
      <dgm:spPr/>
      <dgm:t>
        <a:bodyPr/>
        <a:lstStyle/>
        <a:p>
          <a:endParaRPr lang="en-US"/>
        </a:p>
      </dgm:t>
    </dgm:pt>
    <dgm:pt modelId="{F96271BA-4E23-43B5-9917-08F86726613D}" type="pres">
      <dgm:prSet presAssocID="{F7BAAC92-2E8C-45AA-A3BA-2CA560ABE40C}" presName="parentLin" presStyleCnt="0"/>
      <dgm:spPr/>
    </dgm:pt>
    <dgm:pt modelId="{0A0B7E57-03FE-44B9-A534-9796F0506A64}" type="pres">
      <dgm:prSet presAssocID="{F7BAAC92-2E8C-45AA-A3BA-2CA560ABE40C}" presName="parentLeftMargin" presStyleLbl="node1" presStyleIdx="0" presStyleCnt="5"/>
      <dgm:spPr/>
      <dgm:t>
        <a:bodyPr/>
        <a:lstStyle/>
        <a:p>
          <a:endParaRPr lang="en-US"/>
        </a:p>
      </dgm:t>
    </dgm:pt>
    <dgm:pt modelId="{562F2C5B-EB89-4E74-91CE-509528A67E04}" type="pres">
      <dgm:prSet presAssocID="{F7BAAC92-2E8C-45AA-A3BA-2CA560ABE40C}" presName="parentText" presStyleLbl="node1" presStyleIdx="0" presStyleCnt="5">
        <dgm:presLayoutVars>
          <dgm:chMax val="0"/>
          <dgm:bulletEnabled val="1"/>
        </dgm:presLayoutVars>
      </dgm:prSet>
      <dgm:spPr/>
      <dgm:t>
        <a:bodyPr/>
        <a:lstStyle/>
        <a:p>
          <a:endParaRPr lang="en-US"/>
        </a:p>
      </dgm:t>
    </dgm:pt>
    <dgm:pt modelId="{33E05112-2234-40CE-B8B8-4B76BE471B33}" type="pres">
      <dgm:prSet presAssocID="{F7BAAC92-2E8C-45AA-A3BA-2CA560ABE40C}" presName="negativeSpace" presStyleCnt="0"/>
      <dgm:spPr/>
    </dgm:pt>
    <dgm:pt modelId="{CA2C2E79-87A5-4BE3-8503-A653F11E7BA7}" type="pres">
      <dgm:prSet presAssocID="{F7BAAC92-2E8C-45AA-A3BA-2CA560ABE40C}" presName="childText" presStyleLbl="conFgAcc1" presStyleIdx="0" presStyleCnt="5">
        <dgm:presLayoutVars>
          <dgm:bulletEnabled val="1"/>
        </dgm:presLayoutVars>
      </dgm:prSet>
      <dgm:spPr/>
      <dgm:t>
        <a:bodyPr/>
        <a:lstStyle/>
        <a:p>
          <a:endParaRPr lang="en-US"/>
        </a:p>
      </dgm:t>
    </dgm:pt>
    <dgm:pt modelId="{C659EBD4-D1BC-41D8-B708-CA185D5C2E46}" type="pres">
      <dgm:prSet presAssocID="{3B7D6F52-44AB-4E8B-812F-9C1EC765A905}" presName="spaceBetweenRectangles" presStyleCnt="0"/>
      <dgm:spPr/>
    </dgm:pt>
    <dgm:pt modelId="{8E31B3C4-1DF3-40AC-A33D-9DD5A46D3832}" type="pres">
      <dgm:prSet presAssocID="{791F12D5-B6F5-42A5-A726-C7B677F798C9}" presName="parentLin" presStyleCnt="0"/>
      <dgm:spPr/>
    </dgm:pt>
    <dgm:pt modelId="{7CBE5791-B597-4DAA-A76C-65F471FBFE9D}" type="pres">
      <dgm:prSet presAssocID="{791F12D5-B6F5-42A5-A726-C7B677F798C9}" presName="parentLeftMargin" presStyleLbl="node1" presStyleIdx="0" presStyleCnt="5"/>
      <dgm:spPr/>
      <dgm:t>
        <a:bodyPr/>
        <a:lstStyle/>
        <a:p>
          <a:endParaRPr lang="en-US"/>
        </a:p>
      </dgm:t>
    </dgm:pt>
    <dgm:pt modelId="{81E1D214-C731-49C7-9B42-4A8423F77464}" type="pres">
      <dgm:prSet presAssocID="{791F12D5-B6F5-42A5-A726-C7B677F798C9}" presName="parentText" presStyleLbl="node1" presStyleIdx="1" presStyleCnt="5">
        <dgm:presLayoutVars>
          <dgm:chMax val="0"/>
          <dgm:bulletEnabled val="1"/>
        </dgm:presLayoutVars>
      </dgm:prSet>
      <dgm:spPr/>
      <dgm:t>
        <a:bodyPr/>
        <a:lstStyle/>
        <a:p>
          <a:endParaRPr lang="en-US"/>
        </a:p>
      </dgm:t>
    </dgm:pt>
    <dgm:pt modelId="{43B78B28-9861-4782-BF0C-26F18C8EC1C3}" type="pres">
      <dgm:prSet presAssocID="{791F12D5-B6F5-42A5-A726-C7B677F798C9}" presName="negativeSpace" presStyleCnt="0"/>
      <dgm:spPr/>
    </dgm:pt>
    <dgm:pt modelId="{B96928B4-F9AD-441B-A0AC-5A271280A0BB}" type="pres">
      <dgm:prSet presAssocID="{791F12D5-B6F5-42A5-A726-C7B677F798C9}" presName="childText" presStyleLbl="conFgAcc1" presStyleIdx="1" presStyleCnt="5">
        <dgm:presLayoutVars>
          <dgm:bulletEnabled val="1"/>
        </dgm:presLayoutVars>
      </dgm:prSet>
      <dgm:spPr/>
      <dgm:t>
        <a:bodyPr/>
        <a:lstStyle/>
        <a:p>
          <a:endParaRPr lang="en-US"/>
        </a:p>
      </dgm:t>
    </dgm:pt>
    <dgm:pt modelId="{6E6B8AE6-BD00-412E-8607-68DC6DFE733F}" type="pres">
      <dgm:prSet presAssocID="{08B6BE5E-2E6F-44C6-B605-971243AD7740}" presName="spaceBetweenRectangles" presStyleCnt="0"/>
      <dgm:spPr/>
    </dgm:pt>
    <dgm:pt modelId="{4A1225A7-FEE0-4342-B0F3-042962E5331E}" type="pres">
      <dgm:prSet presAssocID="{327B3204-7DB6-4FB3-872C-38E2AF0040FB}" presName="parentLin" presStyleCnt="0"/>
      <dgm:spPr/>
    </dgm:pt>
    <dgm:pt modelId="{DBBC3D11-1D8C-460E-AD9D-771C33E0E96E}" type="pres">
      <dgm:prSet presAssocID="{327B3204-7DB6-4FB3-872C-38E2AF0040FB}" presName="parentLeftMargin" presStyleLbl="node1" presStyleIdx="1" presStyleCnt="5"/>
      <dgm:spPr/>
      <dgm:t>
        <a:bodyPr/>
        <a:lstStyle/>
        <a:p>
          <a:endParaRPr lang="en-US"/>
        </a:p>
      </dgm:t>
    </dgm:pt>
    <dgm:pt modelId="{AEC2844A-27B2-4B69-92FA-6EEF849E4F0B}" type="pres">
      <dgm:prSet presAssocID="{327B3204-7DB6-4FB3-872C-38E2AF0040FB}" presName="parentText" presStyleLbl="node1" presStyleIdx="2" presStyleCnt="5">
        <dgm:presLayoutVars>
          <dgm:chMax val="0"/>
          <dgm:bulletEnabled val="1"/>
        </dgm:presLayoutVars>
      </dgm:prSet>
      <dgm:spPr/>
      <dgm:t>
        <a:bodyPr/>
        <a:lstStyle/>
        <a:p>
          <a:endParaRPr lang="en-US"/>
        </a:p>
      </dgm:t>
    </dgm:pt>
    <dgm:pt modelId="{7D2164B5-058E-4A86-8150-4EB9A1391039}" type="pres">
      <dgm:prSet presAssocID="{327B3204-7DB6-4FB3-872C-38E2AF0040FB}" presName="negativeSpace" presStyleCnt="0"/>
      <dgm:spPr/>
    </dgm:pt>
    <dgm:pt modelId="{39EF26DA-C0D4-43E0-B45C-B1B364354FBF}" type="pres">
      <dgm:prSet presAssocID="{327B3204-7DB6-4FB3-872C-38E2AF0040FB}" presName="childText" presStyleLbl="conFgAcc1" presStyleIdx="2" presStyleCnt="5">
        <dgm:presLayoutVars>
          <dgm:bulletEnabled val="1"/>
        </dgm:presLayoutVars>
      </dgm:prSet>
      <dgm:spPr/>
      <dgm:t>
        <a:bodyPr/>
        <a:lstStyle/>
        <a:p>
          <a:endParaRPr lang="en-US"/>
        </a:p>
      </dgm:t>
    </dgm:pt>
    <dgm:pt modelId="{D82BC332-E25B-47ED-8F14-A8B30FA12544}" type="pres">
      <dgm:prSet presAssocID="{8D12CACB-CC4F-4D02-82DB-F0818B91D8B3}" presName="spaceBetweenRectangles" presStyleCnt="0"/>
      <dgm:spPr/>
    </dgm:pt>
    <dgm:pt modelId="{3DE0627A-45EA-4D8F-8E53-0CF61DCC7345}" type="pres">
      <dgm:prSet presAssocID="{AB50749E-E6B6-4954-A8A9-3AAF8BADF676}" presName="parentLin" presStyleCnt="0"/>
      <dgm:spPr/>
    </dgm:pt>
    <dgm:pt modelId="{8A19D41D-33D0-4CC6-A862-AF9752701876}" type="pres">
      <dgm:prSet presAssocID="{AB50749E-E6B6-4954-A8A9-3AAF8BADF676}" presName="parentLeftMargin" presStyleLbl="node1" presStyleIdx="2" presStyleCnt="5"/>
      <dgm:spPr/>
      <dgm:t>
        <a:bodyPr/>
        <a:lstStyle/>
        <a:p>
          <a:endParaRPr lang="en-US"/>
        </a:p>
      </dgm:t>
    </dgm:pt>
    <dgm:pt modelId="{4330D36A-BF05-4FFD-862B-548905BD951C}" type="pres">
      <dgm:prSet presAssocID="{AB50749E-E6B6-4954-A8A9-3AAF8BADF676}" presName="parentText" presStyleLbl="node1" presStyleIdx="3" presStyleCnt="5">
        <dgm:presLayoutVars>
          <dgm:chMax val="0"/>
          <dgm:bulletEnabled val="1"/>
        </dgm:presLayoutVars>
      </dgm:prSet>
      <dgm:spPr/>
      <dgm:t>
        <a:bodyPr/>
        <a:lstStyle/>
        <a:p>
          <a:endParaRPr lang="en-US"/>
        </a:p>
      </dgm:t>
    </dgm:pt>
    <dgm:pt modelId="{37FAF6DD-9088-4F3F-840B-F595C18EBB1C}" type="pres">
      <dgm:prSet presAssocID="{AB50749E-E6B6-4954-A8A9-3AAF8BADF676}" presName="negativeSpace" presStyleCnt="0"/>
      <dgm:spPr/>
    </dgm:pt>
    <dgm:pt modelId="{05676BD4-87AD-4B71-82DD-D1D37E15DE55}" type="pres">
      <dgm:prSet presAssocID="{AB50749E-E6B6-4954-A8A9-3AAF8BADF676}" presName="childText" presStyleLbl="conFgAcc1" presStyleIdx="3" presStyleCnt="5">
        <dgm:presLayoutVars>
          <dgm:bulletEnabled val="1"/>
        </dgm:presLayoutVars>
      </dgm:prSet>
      <dgm:spPr/>
      <dgm:t>
        <a:bodyPr/>
        <a:lstStyle/>
        <a:p>
          <a:endParaRPr lang="en-US"/>
        </a:p>
      </dgm:t>
    </dgm:pt>
    <dgm:pt modelId="{B1FD636C-22EF-4C91-97FE-6F2AB12272B3}" type="pres">
      <dgm:prSet presAssocID="{3195533F-24EF-4041-8BAE-C7CDBECDAFA0}" presName="spaceBetweenRectangles" presStyleCnt="0"/>
      <dgm:spPr/>
    </dgm:pt>
    <dgm:pt modelId="{5B8B89DF-32F5-46C3-8E1F-ADC92B8D330B}" type="pres">
      <dgm:prSet presAssocID="{58A1B611-E21D-4F32-86C4-A5AB6B117ADE}" presName="parentLin" presStyleCnt="0"/>
      <dgm:spPr/>
    </dgm:pt>
    <dgm:pt modelId="{84507828-05A8-4C5A-A802-0DE18E86CF75}" type="pres">
      <dgm:prSet presAssocID="{58A1B611-E21D-4F32-86C4-A5AB6B117ADE}" presName="parentLeftMargin" presStyleLbl="node1" presStyleIdx="3" presStyleCnt="5"/>
      <dgm:spPr/>
      <dgm:t>
        <a:bodyPr/>
        <a:lstStyle/>
        <a:p>
          <a:endParaRPr lang="en-US"/>
        </a:p>
      </dgm:t>
    </dgm:pt>
    <dgm:pt modelId="{1608D314-AE10-464F-901D-B799F9488374}" type="pres">
      <dgm:prSet presAssocID="{58A1B611-E21D-4F32-86C4-A5AB6B117ADE}" presName="parentText" presStyleLbl="node1" presStyleIdx="4" presStyleCnt="5">
        <dgm:presLayoutVars>
          <dgm:chMax val="0"/>
          <dgm:bulletEnabled val="1"/>
        </dgm:presLayoutVars>
      </dgm:prSet>
      <dgm:spPr/>
      <dgm:t>
        <a:bodyPr/>
        <a:lstStyle/>
        <a:p>
          <a:endParaRPr lang="en-US"/>
        </a:p>
      </dgm:t>
    </dgm:pt>
    <dgm:pt modelId="{3B1F5FF9-9211-4807-9356-33DB7F7B5068}" type="pres">
      <dgm:prSet presAssocID="{58A1B611-E21D-4F32-86C4-A5AB6B117ADE}" presName="negativeSpace" presStyleCnt="0"/>
      <dgm:spPr/>
    </dgm:pt>
    <dgm:pt modelId="{02E74988-2902-4CB2-B38B-1DCCD7CE811C}" type="pres">
      <dgm:prSet presAssocID="{58A1B611-E21D-4F32-86C4-A5AB6B117ADE}" presName="childText" presStyleLbl="conFgAcc1" presStyleIdx="4" presStyleCnt="5">
        <dgm:presLayoutVars>
          <dgm:bulletEnabled val="1"/>
        </dgm:presLayoutVars>
      </dgm:prSet>
      <dgm:spPr/>
      <dgm:t>
        <a:bodyPr/>
        <a:lstStyle/>
        <a:p>
          <a:endParaRPr lang="en-US"/>
        </a:p>
      </dgm:t>
    </dgm:pt>
  </dgm:ptLst>
  <dgm:cxnLst>
    <dgm:cxn modelId="{108E6770-77FD-4D26-AFEF-7FF3AAB6CD91}" srcId="{F7BAAC92-2E8C-45AA-A3BA-2CA560ABE40C}" destId="{AED33DCF-4DA0-4154-A7C7-A8F786F05124}" srcOrd="2" destOrd="0" parTransId="{F655E7FE-4E4D-41BD-96E7-44A4BE873C25}" sibTransId="{74542B61-4029-4E2B-957D-DD3C5C609DF4}"/>
    <dgm:cxn modelId="{689F90DF-F8B5-401F-AEE1-63B9A240B2E0}" type="presOf" srcId="{327B3204-7DB6-4FB3-872C-38E2AF0040FB}" destId="{AEC2844A-27B2-4B69-92FA-6EEF849E4F0B}" srcOrd="1" destOrd="0" presId="urn:microsoft.com/office/officeart/2005/8/layout/list1"/>
    <dgm:cxn modelId="{519EE2EB-E997-48EF-A861-FBB5792BF8B9}" type="presOf" srcId="{358C81C9-7D8A-47CA-A61A-6B1CD0718CF6}" destId="{F9FCF6C2-D94B-4C4F-8E54-C9D05D088952}" srcOrd="0" destOrd="0" presId="urn:microsoft.com/office/officeart/2005/8/layout/list1"/>
    <dgm:cxn modelId="{57E41B46-84C0-4EDC-AEAD-6A9CC8DAE930}" type="presOf" srcId="{AED33DCF-4DA0-4154-A7C7-A8F786F05124}" destId="{CA2C2E79-87A5-4BE3-8503-A653F11E7BA7}" srcOrd="0" destOrd="2" presId="urn:microsoft.com/office/officeart/2005/8/layout/list1"/>
    <dgm:cxn modelId="{D8E4CB4A-6183-404A-B5C2-5DC026E68113}" srcId="{358C81C9-7D8A-47CA-A61A-6B1CD0718CF6}" destId="{327B3204-7DB6-4FB3-872C-38E2AF0040FB}" srcOrd="2" destOrd="0" parTransId="{58CD65AD-EE3F-428B-AC9A-C8784C8BE0B3}" sibTransId="{8D12CACB-CC4F-4D02-82DB-F0818B91D8B3}"/>
    <dgm:cxn modelId="{8C73310C-0B33-4CBF-9C95-6DFC1257273E}" srcId="{AB50749E-E6B6-4954-A8A9-3AAF8BADF676}" destId="{80AE95CA-7AB3-4EE4-AEE2-25C5D790D56B}" srcOrd="0" destOrd="0" parTransId="{62F3A135-DA11-48F2-B639-ED6F0A397E1D}" sibTransId="{1ECBE6F1-5E3E-414A-96EE-C186FFC2555B}"/>
    <dgm:cxn modelId="{91D6ACAC-505F-440B-B07D-776312E73F4D}" type="presOf" srcId="{58A1B611-E21D-4F32-86C4-A5AB6B117ADE}" destId="{84507828-05A8-4C5A-A802-0DE18E86CF75}" srcOrd="0" destOrd="0" presId="urn:microsoft.com/office/officeart/2005/8/layout/list1"/>
    <dgm:cxn modelId="{F77A00E1-1D87-40C9-A8BA-2A7E46D4FFD7}" srcId="{358C81C9-7D8A-47CA-A61A-6B1CD0718CF6}" destId="{F7BAAC92-2E8C-45AA-A3BA-2CA560ABE40C}" srcOrd="0" destOrd="0" parTransId="{D1AC14AB-FECF-452B-8B86-AAE7488C7D92}" sibTransId="{3B7D6F52-44AB-4E8B-812F-9C1EC765A905}"/>
    <dgm:cxn modelId="{A30EC286-14E2-4044-9DC1-23DC5DF3BC93}" type="presOf" srcId="{AB50749E-E6B6-4954-A8A9-3AAF8BADF676}" destId="{4330D36A-BF05-4FFD-862B-548905BD951C}" srcOrd="1" destOrd="0" presId="urn:microsoft.com/office/officeart/2005/8/layout/list1"/>
    <dgm:cxn modelId="{02D8756C-0B62-4DC0-A957-61E65109C239}" type="presOf" srcId="{791F12D5-B6F5-42A5-A726-C7B677F798C9}" destId="{7CBE5791-B597-4DAA-A76C-65F471FBFE9D}" srcOrd="0" destOrd="0" presId="urn:microsoft.com/office/officeart/2005/8/layout/list1"/>
    <dgm:cxn modelId="{B0659807-AD66-4140-93A7-CCC3BAB14849}" srcId="{F7BAAC92-2E8C-45AA-A3BA-2CA560ABE40C}" destId="{7BEA1944-3E54-419E-A733-9D52410A82A5}" srcOrd="0" destOrd="0" parTransId="{D8FC488E-2AF4-4219-9C8C-207B6CCF273C}" sibTransId="{1E499B8F-9776-4F92-9E2D-9741694E13B6}"/>
    <dgm:cxn modelId="{E92E7ADA-7E9E-43AB-8A26-14E17040FD38}" srcId="{358C81C9-7D8A-47CA-A61A-6B1CD0718CF6}" destId="{AB50749E-E6B6-4954-A8A9-3AAF8BADF676}" srcOrd="3" destOrd="0" parTransId="{55CF372B-DB28-4631-8B3D-14AA604196C8}" sibTransId="{3195533F-24EF-4041-8BAE-C7CDBECDAFA0}"/>
    <dgm:cxn modelId="{7A0FCA31-FD24-45BC-90DD-87D0F413B67E}" srcId="{358C81C9-7D8A-47CA-A61A-6B1CD0718CF6}" destId="{791F12D5-B6F5-42A5-A726-C7B677F798C9}" srcOrd="1" destOrd="0" parTransId="{DCB212DC-92E6-4EED-984B-9CFC5F700F52}" sibTransId="{08B6BE5E-2E6F-44C6-B605-971243AD7740}"/>
    <dgm:cxn modelId="{5D76B4EF-ACFD-4CEF-A1E9-6865ACE78EC3}" type="presOf" srcId="{F7BAAC92-2E8C-45AA-A3BA-2CA560ABE40C}" destId="{0A0B7E57-03FE-44B9-A534-9796F0506A64}" srcOrd="0" destOrd="0" presId="urn:microsoft.com/office/officeart/2005/8/layout/list1"/>
    <dgm:cxn modelId="{C4B0053C-167C-4A64-9915-E433511B810B}" srcId="{327B3204-7DB6-4FB3-872C-38E2AF0040FB}" destId="{2AE2A8F2-814F-444E-A7E7-3FBD8E3697E7}" srcOrd="0" destOrd="0" parTransId="{260C8CC4-1F69-4F3B-B49D-D39198C69D2C}" sibTransId="{BAB4B8C3-AF97-49EB-847D-FBCD005BF61E}"/>
    <dgm:cxn modelId="{2D4BE3D7-A305-48B3-B426-7AA83934CE5A}" type="presOf" srcId="{AB50749E-E6B6-4954-A8A9-3AAF8BADF676}" destId="{8A19D41D-33D0-4CC6-A862-AF9752701876}" srcOrd="0" destOrd="0" presId="urn:microsoft.com/office/officeart/2005/8/layout/list1"/>
    <dgm:cxn modelId="{7FA7E11C-E915-4609-B435-19C443AD0E1C}" type="presOf" srcId="{68AB77BE-8DBB-44AB-A3CB-117796AB5373}" destId="{02E74988-2902-4CB2-B38B-1DCCD7CE811C}" srcOrd="0" destOrd="0" presId="urn:microsoft.com/office/officeart/2005/8/layout/list1"/>
    <dgm:cxn modelId="{EF26791D-4D8E-4304-A0F7-A0DB1AE5F37F}" srcId="{791F12D5-B6F5-42A5-A726-C7B677F798C9}" destId="{70DA5D9F-6E03-4F24-A755-22DA4249CD5C}" srcOrd="0" destOrd="0" parTransId="{8E522929-DD26-490D-ABAF-DBE1FF85F893}" sibTransId="{DD46A3EE-492F-4824-824F-8A9E7C5ECC19}"/>
    <dgm:cxn modelId="{6ACA2168-227C-45EE-B8B8-691A994BB693}" srcId="{F7BAAC92-2E8C-45AA-A3BA-2CA560ABE40C}" destId="{F0C79187-9316-4B3F-8E41-96B6DF40466A}" srcOrd="1" destOrd="0" parTransId="{8A5794E6-699C-4CF6-AD93-838939BF7C64}" sibTransId="{F9CBEB66-D12A-43E7-BA1F-503A73C86884}"/>
    <dgm:cxn modelId="{399F0060-F56E-422F-8F1F-B1322593D2E9}" type="presOf" srcId="{7BEA1944-3E54-419E-A733-9D52410A82A5}" destId="{CA2C2E79-87A5-4BE3-8503-A653F11E7BA7}" srcOrd="0" destOrd="0" presId="urn:microsoft.com/office/officeart/2005/8/layout/list1"/>
    <dgm:cxn modelId="{1801493A-2925-4870-B88F-3608085DEA2C}" type="presOf" srcId="{58A1B611-E21D-4F32-86C4-A5AB6B117ADE}" destId="{1608D314-AE10-464F-901D-B799F9488374}" srcOrd="1" destOrd="0" presId="urn:microsoft.com/office/officeart/2005/8/layout/list1"/>
    <dgm:cxn modelId="{4C5A7E6F-D7A9-46C2-8DB6-BC8E8AD57232}" type="presOf" srcId="{F0C79187-9316-4B3F-8E41-96B6DF40466A}" destId="{CA2C2E79-87A5-4BE3-8503-A653F11E7BA7}" srcOrd="0" destOrd="1" presId="urn:microsoft.com/office/officeart/2005/8/layout/list1"/>
    <dgm:cxn modelId="{7C09C655-1BFE-4BB3-9D9D-011F65B4FDC3}" type="presOf" srcId="{80AE95CA-7AB3-4EE4-AEE2-25C5D790D56B}" destId="{05676BD4-87AD-4B71-82DD-D1D37E15DE55}" srcOrd="0" destOrd="0" presId="urn:microsoft.com/office/officeart/2005/8/layout/list1"/>
    <dgm:cxn modelId="{DAE06597-04A2-4F8E-AF99-2F63A9FA3616}" srcId="{358C81C9-7D8A-47CA-A61A-6B1CD0718CF6}" destId="{58A1B611-E21D-4F32-86C4-A5AB6B117ADE}" srcOrd="4" destOrd="0" parTransId="{88B9F2DB-BAA9-4B55-9B6F-2BD55598B9B4}" sibTransId="{460F6C00-7082-434D-A2C0-A4D76BA9CE8B}"/>
    <dgm:cxn modelId="{A7C65647-7CE2-47B1-B875-E1F1940ABC5F}" type="presOf" srcId="{791F12D5-B6F5-42A5-A726-C7B677F798C9}" destId="{81E1D214-C731-49C7-9B42-4A8423F77464}" srcOrd="1" destOrd="0" presId="urn:microsoft.com/office/officeart/2005/8/layout/list1"/>
    <dgm:cxn modelId="{EB9D54AA-7922-449E-B21E-9C735D61D11B}" type="presOf" srcId="{2AE2A8F2-814F-444E-A7E7-3FBD8E3697E7}" destId="{39EF26DA-C0D4-43E0-B45C-B1B364354FBF}" srcOrd="0" destOrd="0" presId="urn:microsoft.com/office/officeart/2005/8/layout/list1"/>
    <dgm:cxn modelId="{135E697F-D9E7-4329-8043-AC57A9EA99E9}" srcId="{58A1B611-E21D-4F32-86C4-A5AB6B117ADE}" destId="{68AB77BE-8DBB-44AB-A3CB-117796AB5373}" srcOrd="0" destOrd="0" parTransId="{E5139C28-6D55-4327-B3F2-5E89804F4E4A}" sibTransId="{EA69A7ED-17DE-4B7A-89DB-2EAFE6140607}"/>
    <dgm:cxn modelId="{0EA66296-3C93-469B-8F23-ADEE3F1BA692}" type="presOf" srcId="{70DA5D9F-6E03-4F24-A755-22DA4249CD5C}" destId="{B96928B4-F9AD-441B-A0AC-5A271280A0BB}" srcOrd="0" destOrd="0" presId="urn:microsoft.com/office/officeart/2005/8/layout/list1"/>
    <dgm:cxn modelId="{07FDBC30-0289-459B-98FA-82377D56D847}" type="presOf" srcId="{327B3204-7DB6-4FB3-872C-38E2AF0040FB}" destId="{DBBC3D11-1D8C-460E-AD9D-771C33E0E96E}" srcOrd="0" destOrd="0" presId="urn:microsoft.com/office/officeart/2005/8/layout/list1"/>
    <dgm:cxn modelId="{BAD20816-A2E8-4F26-B4E4-99095DE7363C}" type="presOf" srcId="{F7BAAC92-2E8C-45AA-A3BA-2CA560ABE40C}" destId="{562F2C5B-EB89-4E74-91CE-509528A67E04}" srcOrd="1" destOrd="0" presId="urn:microsoft.com/office/officeart/2005/8/layout/list1"/>
    <dgm:cxn modelId="{95AFC000-EAB7-4127-BAB0-AFBC6B55F22E}" type="presParOf" srcId="{F9FCF6C2-D94B-4C4F-8E54-C9D05D088952}" destId="{F96271BA-4E23-43B5-9917-08F86726613D}" srcOrd="0" destOrd="0" presId="urn:microsoft.com/office/officeart/2005/8/layout/list1"/>
    <dgm:cxn modelId="{8F512FB5-C749-4327-85D6-EDD0B94BD2ED}" type="presParOf" srcId="{F96271BA-4E23-43B5-9917-08F86726613D}" destId="{0A0B7E57-03FE-44B9-A534-9796F0506A64}" srcOrd="0" destOrd="0" presId="urn:microsoft.com/office/officeart/2005/8/layout/list1"/>
    <dgm:cxn modelId="{1E5323B6-B764-40F7-B6E0-37A45BDF8A6A}" type="presParOf" srcId="{F96271BA-4E23-43B5-9917-08F86726613D}" destId="{562F2C5B-EB89-4E74-91CE-509528A67E04}" srcOrd="1" destOrd="0" presId="urn:microsoft.com/office/officeart/2005/8/layout/list1"/>
    <dgm:cxn modelId="{F78562BF-3F8E-456C-A393-151BB436AA9B}" type="presParOf" srcId="{F9FCF6C2-D94B-4C4F-8E54-C9D05D088952}" destId="{33E05112-2234-40CE-B8B8-4B76BE471B33}" srcOrd="1" destOrd="0" presId="urn:microsoft.com/office/officeart/2005/8/layout/list1"/>
    <dgm:cxn modelId="{4FFE93A4-18A1-4749-BC52-F7868848347D}" type="presParOf" srcId="{F9FCF6C2-D94B-4C4F-8E54-C9D05D088952}" destId="{CA2C2E79-87A5-4BE3-8503-A653F11E7BA7}" srcOrd="2" destOrd="0" presId="urn:microsoft.com/office/officeart/2005/8/layout/list1"/>
    <dgm:cxn modelId="{EF0A3582-B09D-4463-9E8A-E31314F55F39}" type="presParOf" srcId="{F9FCF6C2-D94B-4C4F-8E54-C9D05D088952}" destId="{C659EBD4-D1BC-41D8-B708-CA185D5C2E46}" srcOrd="3" destOrd="0" presId="urn:microsoft.com/office/officeart/2005/8/layout/list1"/>
    <dgm:cxn modelId="{15066584-6B01-43BD-841D-FA653D425DC9}" type="presParOf" srcId="{F9FCF6C2-D94B-4C4F-8E54-C9D05D088952}" destId="{8E31B3C4-1DF3-40AC-A33D-9DD5A46D3832}" srcOrd="4" destOrd="0" presId="urn:microsoft.com/office/officeart/2005/8/layout/list1"/>
    <dgm:cxn modelId="{679CD198-520E-47A4-9BDA-1373B7F57525}" type="presParOf" srcId="{8E31B3C4-1DF3-40AC-A33D-9DD5A46D3832}" destId="{7CBE5791-B597-4DAA-A76C-65F471FBFE9D}" srcOrd="0" destOrd="0" presId="urn:microsoft.com/office/officeart/2005/8/layout/list1"/>
    <dgm:cxn modelId="{68438D8C-E957-4866-8F1F-A074215064B6}" type="presParOf" srcId="{8E31B3C4-1DF3-40AC-A33D-9DD5A46D3832}" destId="{81E1D214-C731-49C7-9B42-4A8423F77464}" srcOrd="1" destOrd="0" presId="urn:microsoft.com/office/officeart/2005/8/layout/list1"/>
    <dgm:cxn modelId="{79E36686-0F35-49A5-A852-62BCE4065CB7}" type="presParOf" srcId="{F9FCF6C2-D94B-4C4F-8E54-C9D05D088952}" destId="{43B78B28-9861-4782-BF0C-26F18C8EC1C3}" srcOrd="5" destOrd="0" presId="urn:microsoft.com/office/officeart/2005/8/layout/list1"/>
    <dgm:cxn modelId="{665C8587-3B61-46EC-A56E-0248BA561F15}" type="presParOf" srcId="{F9FCF6C2-D94B-4C4F-8E54-C9D05D088952}" destId="{B96928B4-F9AD-441B-A0AC-5A271280A0BB}" srcOrd="6" destOrd="0" presId="urn:microsoft.com/office/officeart/2005/8/layout/list1"/>
    <dgm:cxn modelId="{509A8773-8284-4B82-A447-F629A7FFA6B3}" type="presParOf" srcId="{F9FCF6C2-D94B-4C4F-8E54-C9D05D088952}" destId="{6E6B8AE6-BD00-412E-8607-68DC6DFE733F}" srcOrd="7" destOrd="0" presId="urn:microsoft.com/office/officeart/2005/8/layout/list1"/>
    <dgm:cxn modelId="{FB02CAA2-8D70-40A4-BDDE-04F69AB0EEC0}" type="presParOf" srcId="{F9FCF6C2-D94B-4C4F-8E54-C9D05D088952}" destId="{4A1225A7-FEE0-4342-B0F3-042962E5331E}" srcOrd="8" destOrd="0" presId="urn:microsoft.com/office/officeart/2005/8/layout/list1"/>
    <dgm:cxn modelId="{1215F14A-8B87-4B67-AD7D-C93741F8034A}" type="presParOf" srcId="{4A1225A7-FEE0-4342-B0F3-042962E5331E}" destId="{DBBC3D11-1D8C-460E-AD9D-771C33E0E96E}" srcOrd="0" destOrd="0" presId="urn:microsoft.com/office/officeart/2005/8/layout/list1"/>
    <dgm:cxn modelId="{D537AC0F-C10C-4B85-B9F8-E7E6C0C4706E}" type="presParOf" srcId="{4A1225A7-FEE0-4342-B0F3-042962E5331E}" destId="{AEC2844A-27B2-4B69-92FA-6EEF849E4F0B}" srcOrd="1" destOrd="0" presId="urn:microsoft.com/office/officeart/2005/8/layout/list1"/>
    <dgm:cxn modelId="{EB5A383C-5715-4F21-889E-279687519F7D}" type="presParOf" srcId="{F9FCF6C2-D94B-4C4F-8E54-C9D05D088952}" destId="{7D2164B5-058E-4A86-8150-4EB9A1391039}" srcOrd="9" destOrd="0" presId="urn:microsoft.com/office/officeart/2005/8/layout/list1"/>
    <dgm:cxn modelId="{EB801BF8-782A-4E01-8495-634A578325DA}" type="presParOf" srcId="{F9FCF6C2-D94B-4C4F-8E54-C9D05D088952}" destId="{39EF26DA-C0D4-43E0-B45C-B1B364354FBF}" srcOrd="10" destOrd="0" presId="urn:microsoft.com/office/officeart/2005/8/layout/list1"/>
    <dgm:cxn modelId="{A9296393-A851-47C4-A89E-947CB53DD7A2}" type="presParOf" srcId="{F9FCF6C2-D94B-4C4F-8E54-C9D05D088952}" destId="{D82BC332-E25B-47ED-8F14-A8B30FA12544}" srcOrd="11" destOrd="0" presId="urn:microsoft.com/office/officeart/2005/8/layout/list1"/>
    <dgm:cxn modelId="{DA486E4F-6C40-4F49-ACB6-B2AF3A58B04E}" type="presParOf" srcId="{F9FCF6C2-D94B-4C4F-8E54-C9D05D088952}" destId="{3DE0627A-45EA-4D8F-8E53-0CF61DCC7345}" srcOrd="12" destOrd="0" presId="urn:microsoft.com/office/officeart/2005/8/layout/list1"/>
    <dgm:cxn modelId="{9C2E1A1F-04FC-4F40-B7B2-84EC0D6FB8A1}" type="presParOf" srcId="{3DE0627A-45EA-4D8F-8E53-0CF61DCC7345}" destId="{8A19D41D-33D0-4CC6-A862-AF9752701876}" srcOrd="0" destOrd="0" presId="urn:microsoft.com/office/officeart/2005/8/layout/list1"/>
    <dgm:cxn modelId="{FE8E2E5A-6463-48D2-AEA4-046F1615CF6A}" type="presParOf" srcId="{3DE0627A-45EA-4D8F-8E53-0CF61DCC7345}" destId="{4330D36A-BF05-4FFD-862B-548905BD951C}" srcOrd="1" destOrd="0" presId="urn:microsoft.com/office/officeart/2005/8/layout/list1"/>
    <dgm:cxn modelId="{CA487EAE-3DBC-40CD-A9F4-BB794A3D934D}" type="presParOf" srcId="{F9FCF6C2-D94B-4C4F-8E54-C9D05D088952}" destId="{37FAF6DD-9088-4F3F-840B-F595C18EBB1C}" srcOrd="13" destOrd="0" presId="urn:microsoft.com/office/officeart/2005/8/layout/list1"/>
    <dgm:cxn modelId="{EBC3FA28-5225-4347-BB19-2C6653D9F97C}" type="presParOf" srcId="{F9FCF6C2-D94B-4C4F-8E54-C9D05D088952}" destId="{05676BD4-87AD-4B71-82DD-D1D37E15DE55}" srcOrd="14" destOrd="0" presId="urn:microsoft.com/office/officeart/2005/8/layout/list1"/>
    <dgm:cxn modelId="{3188686B-572F-498F-9CF1-7DFAA6D98836}" type="presParOf" srcId="{F9FCF6C2-D94B-4C4F-8E54-C9D05D088952}" destId="{B1FD636C-22EF-4C91-97FE-6F2AB12272B3}" srcOrd="15" destOrd="0" presId="urn:microsoft.com/office/officeart/2005/8/layout/list1"/>
    <dgm:cxn modelId="{ABECBAC7-7BEB-496C-910D-A58F66F05C62}" type="presParOf" srcId="{F9FCF6C2-D94B-4C4F-8E54-C9D05D088952}" destId="{5B8B89DF-32F5-46C3-8E1F-ADC92B8D330B}" srcOrd="16" destOrd="0" presId="urn:microsoft.com/office/officeart/2005/8/layout/list1"/>
    <dgm:cxn modelId="{AA84B5F6-BD5D-40CA-87C4-BBE5E287DCC2}" type="presParOf" srcId="{5B8B89DF-32F5-46C3-8E1F-ADC92B8D330B}" destId="{84507828-05A8-4C5A-A802-0DE18E86CF75}" srcOrd="0" destOrd="0" presId="urn:microsoft.com/office/officeart/2005/8/layout/list1"/>
    <dgm:cxn modelId="{4E7341BA-9F7B-4BE3-8E2F-083269D41D12}" type="presParOf" srcId="{5B8B89DF-32F5-46C3-8E1F-ADC92B8D330B}" destId="{1608D314-AE10-464F-901D-B799F9488374}" srcOrd="1" destOrd="0" presId="urn:microsoft.com/office/officeart/2005/8/layout/list1"/>
    <dgm:cxn modelId="{DF5929AA-82CF-4EC3-8FFE-C3A83AB7B84F}" type="presParOf" srcId="{F9FCF6C2-D94B-4C4F-8E54-C9D05D088952}" destId="{3B1F5FF9-9211-4807-9356-33DB7F7B5068}" srcOrd="17" destOrd="0" presId="urn:microsoft.com/office/officeart/2005/8/layout/list1"/>
    <dgm:cxn modelId="{5B679B39-57D7-41BC-A0B7-0AFE0D2605BA}" type="presParOf" srcId="{F9FCF6C2-D94B-4C4F-8E54-C9D05D088952}" destId="{02E74988-2902-4CB2-B38B-1DCCD7CE811C}"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8351C7E-3511-F64F-8AFF-DF6D90880A44}" type="doc">
      <dgm:prSet loTypeId="urn:microsoft.com/office/officeart/2005/8/layout/vList2" loCatId="" qsTypeId="urn:microsoft.com/office/officeart/2005/8/quickstyle/simple1" qsCatId="simple" csTypeId="urn:microsoft.com/office/officeart/2005/8/colors/colorful1#1" csCatId="colorful" phldr="1"/>
      <dgm:spPr/>
      <dgm:t>
        <a:bodyPr/>
        <a:lstStyle/>
        <a:p>
          <a:endParaRPr lang="en-US"/>
        </a:p>
      </dgm:t>
    </dgm:pt>
    <dgm:pt modelId="{765C364E-FFE1-7943-A969-689732927232}">
      <dgm:prSet phldrT="[Text]"/>
      <dgm:spPr/>
      <dgm:t>
        <a:bodyPr/>
        <a:lstStyle/>
        <a:p>
          <a:r>
            <a:rPr lang="en-US" b="1" dirty="0" err="1"/>
            <a:t>Integración</a:t>
          </a:r>
          <a:r>
            <a:rPr lang="en-US" b="1" dirty="0"/>
            <a:t> </a:t>
          </a:r>
          <a:r>
            <a:rPr lang="en-US" dirty="0"/>
            <a:t>– los </a:t>
          </a:r>
          <a:r>
            <a:rPr lang="en-US" dirty="0" err="1"/>
            <a:t>processos</a:t>
          </a:r>
          <a:r>
            <a:rPr lang="en-US" dirty="0"/>
            <a:t> </a:t>
          </a:r>
          <a:r>
            <a:rPr lang="en-US" dirty="0" err="1"/>
            <a:t>para</a:t>
          </a:r>
          <a:r>
            <a:rPr lang="en-US" dirty="0"/>
            <a:t> </a:t>
          </a:r>
          <a:r>
            <a:rPr lang="en-US" dirty="0" err="1"/>
            <a:t>identificar</a:t>
          </a:r>
          <a:r>
            <a:rPr lang="en-US" dirty="0"/>
            <a:t>, </a:t>
          </a:r>
          <a:r>
            <a:rPr lang="en-US" dirty="0" err="1"/>
            <a:t>definir</a:t>
          </a:r>
          <a:r>
            <a:rPr lang="en-US" dirty="0"/>
            <a:t>, </a:t>
          </a:r>
          <a:r>
            <a:rPr lang="en-US" dirty="0" err="1"/>
            <a:t>combinar</a:t>
          </a:r>
          <a:r>
            <a:rPr lang="en-US" dirty="0"/>
            <a:t>, </a:t>
          </a:r>
          <a:r>
            <a:rPr lang="en-US" dirty="0" err="1"/>
            <a:t>unificar</a:t>
          </a:r>
          <a:r>
            <a:rPr lang="en-US" dirty="0"/>
            <a:t>, </a:t>
          </a:r>
          <a:r>
            <a:rPr lang="en-US" dirty="0" err="1"/>
            <a:t>coordinar</a:t>
          </a:r>
          <a:r>
            <a:rPr lang="en-US" dirty="0"/>
            <a:t>, </a:t>
          </a:r>
          <a:r>
            <a:rPr lang="en-US" dirty="0" err="1"/>
            <a:t>controlar</a:t>
          </a:r>
          <a:r>
            <a:rPr lang="en-US" dirty="0"/>
            <a:t> y </a:t>
          </a:r>
          <a:r>
            <a:rPr lang="en-US" dirty="0" err="1"/>
            <a:t>cerrar</a:t>
          </a:r>
          <a:r>
            <a:rPr lang="en-US" dirty="0"/>
            <a:t> </a:t>
          </a:r>
          <a:r>
            <a:rPr lang="en-US" dirty="0" err="1"/>
            <a:t>actividades</a:t>
          </a:r>
          <a:r>
            <a:rPr lang="en-US" dirty="0"/>
            <a:t>. </a:t>
          </a:r>
        </a:p>
      </dgm:t>
    </dgm:pt>
    <dgm:pt modelId="{A70E618D-F92F-B441-A701-179AE3BE85FC}" type="parTrans" cxnId="{B64D6B34-406F-2246-AAFA-E9E4ECDCBAC3}">
      <dgm:prSet/>
      <dgm:spPr/>
      <dgm:t>
        <a:bodyPr/>
        <a:lstStyle/>
        <a:p>
          <a:endParaRPr lang="en-US"/>
        </a:p>
      </dgm:t>
    </dgm:pt>
    <dgm:pt modelId="{293BDCC7-AEB6-E446-976B-6B31BADAD1BD}" type="sibTrans" cxnId="{B64D6B34-406F-2246-AAFA-E9E4ECDCBAC3}">
      <dgm:prSet/>
      <dgm:spPr/>
      <dgm:t>
        <a:bodyPr/>
        <a:lstStyle/>
        <a:p>
          <a:endParaRPr lang="en-US"/>
        </a:p>
      </dgm:t>
    </dgm:pt>
    <dgm:pt modelId="{D44FA220-103B-4942-A4DD-EF129BFCF7B9}">
      <dgm:prSet phldrT="[Text]"/>
      <dgm:spPr/>
      <dgm:t>
        <a:bodyPr/>
        <a:lstStyle/>
        <a:p>
          <a:r>
            <a:rPr lang="en-US" b="1" dirty="0" err="1"/>
            <a:t>Partes</a:t>
          </a:r>
          <a:r>
            <a:rPr lang="en-US" b="1" dirty="0"/>
            <a:t> </a:t>
          </a:r>
          <a:r>
            <a:rPr lang="en-US" b="1" dirty="0" err="1"/>
            <a:t>Interesadas</a:t>
          </a:r>
          <a:r>
            <a:rPr lang="en-US" b="1" dirty="0"/>
            <a:t> </a:t>
          </a:r>
          <a:r>
            <a:rPr lang="en-US" dirty="0">
              <a:solidFill>
                <a:schemeClr val="bg1"/>
              </a:solidFill>
            </a:rPr>
            <a:t>– los </a:t>
          </a:r>
          <a:r>
            <a:rPr lang="en-US" dirty="0" err="1">
              <a:solidFill>
                <a:schemeClr val="bg1"/>
              </a:solidFill>
            </a:rPr>
            <a:t>procesos</a:t>
          </a:r>
          <a:r>
            <a:rPr lang="en-US" dirty="0">
              <a:solidFill>
                <a:schemeClr val="bg1"/>
              </a:solidFill>
            </a:rPr>
            <a:t> </a:t>
          </a:r>
          <a:r>
            <a:rPr lang="en-US" dirty="0" err="1">
              <a:solidFill>
                <a:schemeClr val="bg1"/>
              </a:solidFill>
            </a:rPr>
            <a:t>requeridos</a:t>
          </a:r>
          <a:r>
            <a:rPr lang="en-US" dirty="0">
              <a:solidFill>
                <a:schemeClr val="bg1"/>
              </a:solidFill>
            </a:rPr>
            <a:t> </a:t>
          </a:r>
          <a:r>
            <a:rPr lang="en-US" dirty="0" err="1">
              <a:solidFill>
                <a:schemeClr val="bg1"/>
              </a:solidFill>
            </a:rPr>
            <a:t>para</a:t>
          </a:r>
          <a:r>
            <a:rPr lang="en-US" dirty="0">
              <a:solidFill>
                <a:schemeClr val="bg1"/>
              </a:solidFill>
            </a:rPr>
            <a:t> </a:t>
          </a:r>
          <a:r>
            <a:rPr lang="en-US" b="0" i="0" u="none" strike="noStrike" baseline="0" dirty="0" err="1">
              <a:solidFill>
                <a:schemeClr val="bg1"/>
              </a:solidFill>
              <a:latin typeface="+mn-lt"/>
              <a:ea typeface="+mn-ea"/>
              <a:cs typeface="+mn-cs"/>
            </a:rPr>
            <a:t>identificar</a:t>
          </a:r>
          <a:r>
            <a:rPr lang="en-US" b="0" i="0" u="none" strike="noStrike" baseline="0" dirty="0">
              <a:solidFill>
                <a:schemeClr val="bg1"/>
              </a:solidFill>
              <a:latin typeface="+mn-lt"/>
              <a:ea typeface="+mn-ea"/>
              <a:cs typeface="+mn-cs"/>
            </a:rPr>
            <a:t> y </a:t>
          </a:r>
          <a:r>
            <a:rPr lang="en-US" b="0" i="0" u="none" strike="noStrike" baseline="0" dirty="0" err="1">
              <a:solidFill>
                <a:schemeClr val="bg1"/>
              </a:solidFill>
              <a:latin typeface="+mn-lt"/>
              <a:ea typeface="+mn-ea"/>
              <a:cs typeface="+mn-cs"/>
            </a:rPr>
            <a:t>hacer</a:t>
          </a:r>
          <a:r>
            <a:rPr lang="en-US" b="0" i="0" u="none" strike="noStrike" baseline="0" dirty="0">
              <a:solidFill>
                <a:schemeClr val="bg1"/>
              </a:solidFill>
              <a:latin typeface="+mn-lt"/>
              <a:ea typeface="+mn-ea"/>
              <a:cs typeface="+mn-cs"/>
            </a:rPr>
            <a:t> </a:t>
          </a:r>
          <a:r>
            <a:rPr lang="en-US" b="0" i="0" u="none" strike="noStrike" baseline="0" dirty="0" err="1">
              <a:solidFill>
                <a:schemeClr val="bg1"/>
              </a:solidFill>
              <a:latin typeface="+mn-lt"/>
              <a:ea typeface="+mn-ea"/>
              <a:cs typeface="+mn-cs"/>
            </a:rPr>
            <a:t>participar</a:t>
          </a:r>
          <a:r>
            <a:rPr lang="en-US" b="0" i="0" u="none" strike="noStrike" baseline="0" dirty="0">
              <a:solidFill>
                <a:schemeClr val="bg1"/>
              </a:solidFill>
              <a:latin typeface="+mn-lt"/>
              <a:ea typeface="+mn-ea"/>
              <a:cs typeface="+mn-cs"/>
            </a:rPr>
            <a:t> al </a:t>
          </a:r>
          <a:r>
            <a:rPr lang="en-US" b="0" i="0" u="none" strike="noStrike" baseline="0" dirty="0" err="1">
              <a:solidFill>
                <a:schemeClr val="bg1"/>
              </a:solidFill>
              <a:latin typeface="+mn-lt"/>
              <a:ea typeface="+mn-ea"/>
              <a:cs typeface="+mn-cs"/>
            </a:rPr>
            <a:t>patrocinador</a:t>
          </a:r>
          <a:r>
            <a:rPr lang="en-US" b="0" i="0" u="none" strike="noStrike" baseline="0" dirty="0">
              <a:solidFill>
                <a:schemeClr val="bg1"/>
              </a:solidFill>
              <a:latin typeface="+mn-lt"/>
              <a:ea typeface="+mn-ea"/>
              <a:cs typeface="+mn-cs"/>
            </a:rPr>
            <a:t>, </a:t>
          </a:r>
          <a:r>
            <a:rPr lang="en-US" b="0" i="0" u="none" strike="noStrike" baseline="0" dirty="0" err="1">
              <a:solidFill>
                <a:schemeClr val="bg1"/>
              </a:solidFill>
              <a:latin typeface="+mn-lt"/>
              <a:ea typeface="+mn-ea"/>
              <a:cs typeface="+mn-cs"/>
            </a:rPr>
            <a:t>clientes</a:t>
          </a:r>
          <a:r>
            <a:rPr lang="en-US" b="0" i="0" u="none" strike="noStrike" baseline="0" dirty="0">
              <a:solidFill>
                <a:schemeClr val="bg1"/>
              </a:solidFill>
              <a:latin typeface="+mn-lt"/>
              <a:ea typeface="+mn-ea"/>
              <a:cs typeface="+mn-cs"/>
            </a:rPr>
            <a:t> y </a:t>
          </a:r>
          <a:r>
            <a:rPr lang="en-US" b="0" i="0" u="none" strike="noStrike" baseline="0" dirty="0" err="1">
              <a:solidFill>
                <a:schemeClr val="bg1"/>
              </a:solidFill>
              <a:latin typeface="+mn-lt"/>
              <a:ea typeface="+mn-ea"/>
              <a:cs typeface="+mn-cs"/>
            </a:rPr>
            <a:t>otros</a:t>
          </a:r>
          <a:r>
            <a:rPr lang="en-US" b="0" i="0" u="none" strike="noStrike" baseline="0" dirty="0">
              <a:solidFill>
                <a:schemeClr val="bg1"/>
              </a:solidFill>
              <a:latin typeface="+mn-lt"/>
              <a:ea typeface="+mn-ea"/>
              <a:cs typeface="+mn-cs"/>
            </a:rPr>
            <a:t> </a:t>
          </a:r>
          <a:r>
            <a:rPr lang="en-US" b="0" i="0" u="none" strike="noStrike" baseline="0" dirty="0" err="1">
              <a:solidFill>
                <a:schemeClr val="bg1"/>
              </a:solidFill>
              <a:latin typeface="+mn-lt"/>
              <a:ea typeface="+mn-ea"/>
              <a:cs typeface="+mn-cs"/>
            </a:rPr>
            <a:t>interesados</a:t>
          </a:r>
          <a:r>
            <a:rPr lang="en-US" b="0" i="0" u="none" strike="noStrike" baseline="0" dirty="0">
              <a:solidFill>
                <a:schemeClr val="bg1"/>
              </a:solidFill>
              <a:latin typeface="+mn-lt"/>
              <a:ea typeface="+mn-ea"/>
              <a:cs typeface="+mn-cs"/>
            </a:rPr>
            <a:t> del </a:t>
          </a:r>
          <a:r>
            <a:rPr lang="en-US" b="0" i="0" u="none" strike="noStrike" baseline="0" dirty="0" err="1">
              <a:solidFill>
                <a:schemeClr val="bg1"/>
              </a:solidFill>
              <a:latin typeface="+mn-lt"/>
              <a:ea typeface="+mn-ea"/>
              <a:cs typeface="+mn-cs"/>
            </a:rPr>
            <a:t>proyecto</a:t>
          </a:r>
          <a:endParaRPr lang="en-US" dirty="0">
            <a:solidFill>
              <a:schemeClr val="bg1"/>
            </a:solidFill>
          </a:endParaRPr>
        </a:p>
      </dgm:t>
    </dgm:pt>
    <dgm:pt modelId="{9F251ED8-6DFF-7242-8E1E-B40162E090F8}" type="parTrans" cxnId="{E9C175E8-E055-0B44-B493-9676288E553E}">
      <dgm:prSet/>
      <dgm:spPr/>
      <dgm:t>
        <a:bodyPr/>
        <a:lstStyle/>
        <a:p>
          <a:endParaRPr lang="en-US"/>
        </a:p>
      </dgm:t>
    </dgm:pt>
    <dgm:pt modelId="{45AC343C-AEE8-D84F-95CC-54EE3D97CB15}" type="sibTrans" cxnId="{E9C175E8-E055-0B44-B493-9676288E553E}">
      <dgm:prSet/>
      <dgm:spPr/>
      <dgm:t>
        <a:bodyPr/>
        <a:lstStyle/>
        <a:p>
          <a:endParaRPr lang="en-US"/>
        </a:p>
      </dgm:t>
    </dgm:pt>
    <dgm:pt modelId="{481E5855-B229-EC48-A1BF-2F05C156B0A9}">
      <dgm:prSet phldrT="[Text]"/>
      <dgm:spPr/>
      <dgm:t>
        <a:bodyPr/>
        <a:lstStyle/>
        <a:p>
          <a:r>
            <a:rPr lang="en-US" b="1" dirty="0" err="1"/>
            <a:t>Alcance</a:t>
          </a:r>
          <a:r>
            <a:rPr lang="en-US" dirty="0"/>
            <a:t> </a:t>
          </a:r>
          <a:r>
            <a:rPr lang="en-US" dirty="0">
              <a:solidFill>
                <a:srgbClr val="FFFFFF"/>
              </a:solidFill>
            </a:rPr>
            <a:t>– los </a:t>
          </a:r>
          <a:r>
            <a:rPr lang="en-US" dirty="0" err="1">
              <a:solidFill>
                <a:srgbClr val="FFFFFF"/>
              </a:solidFill>
            </a:rPr>
            <a:t>procesos</a:t>
          </a:r>
          <a:r>
            <a:rPr lang="en-US" dirty="0">
              <a:solidFill>
                <a:srgbClr val="FFFFFF"/>
              </a:solidFill>
            </a:rPr>
            <a:t> </a:t>
          </a:r>
          <a:r>
            <a:rPr lang="en-US" dirty="0" err="1">
              <a:solidFill>
                <a:srgbClr val="FFFFFF"/>
              </a:solidFill>
            </a:rPr>
            <a:t>requeridos</a:t>
          </a:r>
          <a:r>
            <a:rPr lang="en-US" dirty="0">
              <a:solidFill>
                <a:srgbClr val="FFFFFF"/>
              </a:solidFill>
            </a:rPr>
            <a:t> </a:t>
          </a:r>
          <a:r>
            <a:rPr lang="en-US" dirty="0" err="1">
              <a:solidFill>
                <a:srgbClr val="FFFFFF"/>
              </a:solidFill>
            </a:rPr>
            <a:t>para</a:t>
          </a:r>
          <a:r>
            <a:rPr lang="en-US" dirty="0">
              <a:solidFill>
                <a:srgbClr val="FFFFFF"/>
              </a:solidFill>
            </a:rPr>
            <a:t> </a:t>
          </a:r>
          <a:r>
            <a:rPr lang="en-US" dirty="0" err="1">
              <a:solidFill>
                <a:srgbClr val="FFFFFF"/>
              </a:solidFill>
            </a:rPr>
            <a:t>identificar</a:t>
          </a:r>
          <a:r>
            <a:rPr lang="en-US" dirty="0">
              <a:solidFill>
                <a:srgbClr val="FFFFFF"/>
              </a:solidFill>
            </a:rPr>
            <a:t> y </a:t>
          </a:r>
          <a:r>
            <a:rPr lang="en-US" dirty="0" err="1">
              <a:solidFill>
                <a:srgbClr val="FFFFFF"/>
              </a:solidFill>
            </a:rPr>
            <a:t>definir</a:t>
          </a:r>
          <a:r>
            <a:rPr lang="en-US" dirty="0">
              <a:solidFill>
                <a:srgbClr val="FFFFFF"/>
              </a:solidFill>
            </a:rPr>
            <a:t> el </a:t>
          </a:r>
          <a:r>
            <a:rPr lang="en-US" dirty="0" err="1">
              <a:solidFill>
                <a:srgbClr val="FFFFFF"/>
              </a:solidFill>
            </a:rPr>
            <a:t>trabajo</a:t>
          </a:r>
          <a:r>
            <a:rPr lang="en-US" dirty="0">
              <a:solidFill>
                <a:srgbClr val="FFFFFF"/>
              </a:solidFill>
            </a:rPr>
            <a:t> y los </a:t>
          </a:r>
          <a:r>
            <a:rPr lang="en-US" dirty="0" err="1">
              <a:solidFill>
                <a:srgbClr val="FFFFFF"/>
              </a:solidFill>
            </a:rPr>
            <a:t>entregables</a:t>
          </a:r>
          <a:r>
            <a:rPr lang="en-US" dirty="0">
              <a:solidFill>
                <a:srgbClr val="FFFFFF"/>
              </a:solidFill>
            </a:rPr>
            <a:t> </a:t>
          </a:r>
          <a:r>
            <a:rPr lang="en-US" dirty="0" err="1">
              <a:solidFill>
                <a:srgbClr val="FFFFFF"/>
              </a:solidFill>
            </a:rPr>
            <a:t>requeridos</a:t>
          </a:r>
          <a:endParaRPr lang="en-US" dirty="0">
            <a:solidFill>
              <a:srgbClr val="FFFFFF"/>
            </a:solidFill>
          </a:endParaRPr>
        </a:p>
      </dgm:t>
    </dgm:pt>
    <dgm:pt modelId="{BC9D9042-1B99-D34F-BCD5-81E9CEB61D25}" type="parTrans" cxnId="{68CB3B09-F833-694B-81EE-5E4690335C67}">
      <dgm:prSet/>
      <dgm:spPr/>
      <dgm:t>
        <a:bodyPr/>
        <a:lstStyle/>
        <a:p>
          <a:endParaRPr lang="en-US"/>
        </a:p>
      </dgm:t>
    </dgm:pt>
    <dgm:pt modelId="{31EAC3DD-51FF-0E42-A7E2-771846717958}" type="sibTrans" cxnId="{68CB3B09-F833-694B-81EE-5E4690335C67}">
      <dgm:prSet/>
      <dgm:spPr/>
      <dgm:t>
        <a:bodyPr/>
        <a:lstStyle/>
        <a:p>
          <a:endParaRPr lang="en-US"/>
        </a:p>
      </dgm:t>
    </dgm:pt>
    <dgm:pt modelId="{DB8916F6-48A9-624D-8CE5-BF6380660AD5}">
      <dgm:prSet phldrT="[Text]"/>
      <dgm:spPr/>
      <dgm:t>
        <a:bodyPr/>
        <a:lstStyle/>
        <a:p>
          <a:r>
            <a:rPr lang="en-US" b="1" dirty="0" err="1"/>
            <a:t>Recursos</a:t>
          </a:r>
          <a:r>
            <a:rPr lang="en-US" dirty="0"/>
            <a:t> –  los </a:t>
          </a:r>
          <a:r>
            <a:rPr lang="en-US" dirty="0" err="1"/>
            <a:t>procesos</a:t>
          </a:r>
          <a:r>
            <a:rPr lang="en-US" dirty="0"/>
            <a:t> </a:t>
          </a:r>
          <a:r>
            <a:rPr lang="en-US" dirty="0" err="1"/>
            <a:t>requeridos</a:t>
          </a:r>
          <a:r>
            <a:rPr lang="en-US" dirty="0"/>
            <a:t> </a:t>
          </a:r>
          <a:r>
            <a:rPr lang="en-US" dirty="0" err="1"/>
            <a:t>para</a:t>
          </a:r>
          <a:r>
            <a:rPr lang="en-US" dirty="0"/>
            <a:t> </a:t>
          </a:r>
          <a:r>
            <a:rPr lang="en-US" dirty="0" err="1"/>
            <a:t>identificar</a:t>
          </a:r>
          <a:r>
            <a:rPr lang="en-US" dirty="0"/>
            <a:t> y </a:t>
          </a:r>
          <a:r>
            <a:rPr lang="en-US" dirty="0" err="1"/>
            <a:t>adquirir</a:t>
          </a:r>
          <a:r>
            <a:rPr lang="en-US" dirty="0"/>
            <a:t> los </a:t>
          </a:r>
          <a:r>
            <a:rPr lang="en-US" dirty="0" err="1"/>
            <a:t>recursos</a:t>
          </a:r>
          <a:r>
            <a:rPr lang="en-US" dirty="0"/>
            <a:t> </a:t>
          </a:r>
          <a:r>
            <a:rPr lang="en-US" dirty="0" err="1"/>
            <a:t>adecuados</a:t>
          </a:r>
          <a:r>
            <a:rPr lang="en-US" dirty="0"/>
            <a:t> del </a:t>
          </a:r>
          <a:r>
            <a:rPr lang="en-US" dirty="0" err="1"/>
            <a:t>proyecto</a:t>
          </a:r>
          <a:endParaRPr lang="en-US" dirty="0">
            <a:solidFill>
              <a:srgbClr val="FFFFFF"/>
            </a:solidFill>
          </a:endParaRPr>
        </a:p>
      </dgm:t>
    </dgm:pt>
    <dgm:pt modelId="{BCD74AF9-5D5C-E146-9B5C-B27473F45ABA}" type="parTrans" cxnId="{7E7A7B8E-74AF-E841-AD75-54A916900962}">
      <dgm:prSet/>
      <dgm:spPr/>
      <dgm:t>
        <a:bodyPr/>
        <a:lstStyle/>
        <a:p>
          <a:endParaRPr lang="en-US"/>
        </a:p>
      </dgm:t>
    </dgm:pt>
    <dgm:pt modelId="{EE87E2A5-6887-6E4E-A399-4948B4592494}" type="sibTrans" cxnId="{7E7A7B8E-74AF-E841-AD75-54A916900962}">
      <dgm:prSet/>
      <dgm:spPr/>
      <dgm:t>
        <a:bodyPr/>
        <a:lstStyle/>
        <a:p>
          <a:endParaRPr lang="en-US"/>
        </a:p>
      </dgm:t>
    </dgm:pt>
    <dgm:pt modelId="{F0D6D355-AD47-164B-A039-3CA598DB2983}">
      <dgm:prSet phldrT="[Text]"/>
      <dgm:spPr/>
      <dgm:t>
        <a:bodyPr/>
        <a:lstStyle/>
        <a:p>
          <a:r>
            <a:rPr lang="en-US" b="1" dirty="0" err="1"/>
            <a:t>Tiempo</a:t>
          </a:r>
          <a:r>
            <a:rPr lang="en-US" b="1" dirty="0"/>
            <a:t> </a:t>
          </a:r>
          <a:r>
            <a:rPr lang="en-US" dirty="0"/>
            <a:t>– los </a:t>
          </a:r>
          <a:r>
            <a:rPr lang="en-US" dirty="0" err="1"/>
            <a:t>procesos</a:t>
          </a:r>
          <a:r>
            <a:rPr lang="en-US" dirty="0"/>
            <a:t> </a:t>
          </a:r>
          <a:r>
            <a:rPr lang="en-US" dirty="0" err="1"/>
            <a:t>requeridos</a:t>
          </a:r>
          <a:r>
            <a:rPr lang="en-US" dirty="0"/>
            <a:t> </a:t>
          </a:r>
          <a:r>
            <a:rPr lang="en-US" dirty="0" err="1"/>
            <a:t>para</a:t>
          </a:r>
          <a:r>
            <a:rPr lang="en-US" dirty="0"/>
            <a:t> </a:t>
          </a:r>
          <a:r>
            <a:rPr lang="en-US" dirty="0" err="1"/>
            <a:t>programar</a:t>
          </a:r>
          <a:r>
            <a:rPr lang="en-US" dirty="0"/>
            <a:t> </a:t>
          </a:r>
          <a:r>
            <a:rPr lang="en-US" dirty="0" err="1"/>
            <a:t>las</a:t>
          </a:r>
          <a:r>
            <a:rPr lang="en-US" dirty="0"/>
            <a:t> </a:t>
          </a:r>
          <a:r>
            <a:rPr lang="en-US" dirty="0" err="1"/>
            <a:t>actividades</a:t>
          </a:r>
          <a:r>
            <a:rPr lang="en-US" dirty="0"/>
            <a:t> y </a:t>
          </a:r>
          <a:r>
            <a:rPr lang="en-US" dirty="0" err="1"/>
            <a:t>para</a:t>
          </a:r>
          <a:r>
            <a:rPr lang="en-US" dirty="0"/>
            <a:t> </a:t>
          </a:r>
          <a:r>
            <a:rPr lang="en-US" dirty="0" err="1"/>
            <a:t>monitorear</a:t>
          </a:r>
          <a:r>
            <a:rPr lang="en-US" dirty="0"/>
            <a:t> el </a:t>
          </a:r>
          <a:r>
            <a:rPr lang="en-US" dirty="0" err="1"/>
            <a:t>progreso</a:t>
          </a:r>
          <a:r>
            <a:rPr lang="en-US" dirty="0"/>
            <a:t>  </a:t>
          </a:r>
          <a:r>
            <a:rPr lang="en-US" dirty="0" err="1"/>
            <a:t>para</a:t>
          </a:r>
          <a:r>
            <a:rPr lang="en-US" dirty="0"/>
            <a:t> </a:t>
          </a:r>
          <a:r>
            <a:rPr lang="en-US" dirty="0" err="1"/>
            <a:t>controlar</a:t>
          </a:r>
          <a:r>
            <a:rPr lang="en-US" dirty="0"/>
            <a:t> el </a:t>
          </a:r>
          <a:r>
            <a:rPr lang="en-US" dirty="0" err="1"/>
            <a:t>cronograma</a:t>
          </a:r>
          <a:endParaRPr lang="en-US" dirty="0">
            <a:solidFill>
              <a:srgbClr val="FFFFFF"/>
            </a:solidFill>
          </a:endParaRPr>
        </a:p>
      </dgm:t>
    </dgm:pt>
    <dgm:pt modelId="{142E7AD0-0768-FF41-8C05-92741120898F}" type="parTrans" cxnId="{D13F2A2B-A201-4945-85BD-C4865DA7F271}">
      <dgm:prSet/>
      <dgm:spPr/>
      <dgm:t>
        <a:bodyPr/>
        <a:lstStyle/>
        <a:p>
          <a:endParaRPr lang="en-US"/>
        </a:p>
      </dgm:t>
    </dgm:pt>
    <dgm:pt modelId="{7822A006-38BD-F545-9C96-4E16B27165E8}" type="sibTrans" cxnId="{D13F2A2B-A201-4945-85BD-C4865DA7F271}">
      <dgm:prSet/>
      <dgm:spPr/>
      <dgm:t>
        <a:bodyPr/>
        <a:lstStyle/>
        <a:p>
          <a:endParaRPr lang="en-US"/>
        </a:p>
      </dgm:t>
    </dgm:pt>
    <dgm:pt modelId="{35393704-C381-3D4B-A74B-C727C239FAEB}">
      <dgm:prSet phldrT="[Text]"/>
      <dgm:spPr/>
      <dgm:t>
        <a:bodyPr/>
        <a:lstStyle/>
        <a:p>
          <a:r>
            <a:rPr lang="en-US" b="1" dirty="0" err="1"/>
            <a:t>Costo</a:t>
          </a:r>
          <a:r>
            <a:rPr lang="en-US" dirty="0"/>
            <a:t> –  los </a:t>
          </a:r>
          <a:r>
            <a:rPr lang="en-US" dirty="0" err="1"/>
            <a:t>procesos</a:t>
          </a:r>
          <a:r>
            <a:rPr lang="en-US" dirty="0"/>
            <a:t> </a:t>
          </a:r>
          <a:r>
            <a:rPr lang="en-US" dirty="0" err="1"/>
            <a:t>requeridos</a:t>
          </a:r>
          <a:r>
            <a:rPr lang="en-US" dirty="0"/>
            <a:t> </a:t>
          </a:r>
          <a:r>
            <a:rPr lang="en-US" dirty="0" err="1"/>
            <a:t>para</a:t>
          </a:r>
          <a:r>
            <a:rPr lang="en-US" dirty="0"/>
            <a:t> </a:t>
          </a:r>
          <a:r>
            <a:rPr lang="en-US" dirty="0" err="1"/>
            <a:t>desarrollar</a:t>
          </a:r>
          <a:r>
            <a:rPr lang="en-US" dirty="0"/>
            <a:t> el </a:t>
          </a:r>
          <a:r>
            <a:rPr lang="en-US" dirty="0" err="1"/>
            <a:t>presupuesto</a:t>
          </a:r>
          <a:r>
            <a:rPr lang="en-US" dirty="0"/>
            <a:t> y </a:t>
          </a:r>
          <a:r>
            <a:rPr lang="en-US" dirty="0" err="1"/>
            <a:t>para</a:t>
          </a:r>
          <a:r>
            <a:rPr lang="en-US" dirty="0"/>
            <a:t> </a:t>
          </a:r>
          <a:r>
            <a:rPr lang="it-IT" b="0" i="0" u="none" strike="noStrike" baseline="0" dirty="0">
              <a:solidFill>
                <a:srgbClr val="FFFFFF"/>
              </a:solidFill>
              <a:latin typeface="+mn-lt"/>
              <a:ea typeface="+mn-ea"/>
              <a:cs typeface="+mn-cs"/>
            </a:rPr>
            <a:t> monitoreaar el progreso para controlar los costos</a:t>
          </a:r>
          <a:endParaRPr lang="en-US" dirty="0">
            <a:solidFill>
              <a:srgbClr val="FFFFFF"/>
            </a:solidFill>
          </a:endParaRPr>
        </a:p>
      </dgm:t>
    </dgm:pt>
    <dgm:pt modelId="{F2134909-9500-EC49-8F45-55E6047A8D3E}" type="parTrans" cxnId="{4CA04DA0-D65D-B641-B410-FC3E6207EC5A}">
      <dgm:prSet/>
      <dgm:spPr/>
      <dgm:t>
        <a:bodyPr/>
        <a:lstStyle/>
        <a:p>
          <a:endParaRPr lang="en-US"/>
        </a:p>
      </dgm:t>
    </dgm:pt>
    <dgm:pt modelId="{9D17E832-766A-6D48-A5AC-F4AA9C52893F}" type="sibTrans" cxnId="{4CA04DA0-D65D-B641-B410-FC3E6207EC5A}">
      <dgm:prSet/>
      <dgm:spPr/>
      <dgm:t>
        <a:bodyPr/>
        <a:lstStyle/>
        <a:p>
          <a:endParaRPr lang="en-US"/>
        </a:p>
      </dgm:t>
    </dgm:pt>
    <dgm:pt modelId="{60A3409E-4863-1341-BD97-F541DB7A4A9C}">
      <dgm:prSet phldrT="[Text]"/>
      <dgm:spPr/>
      <dgm:t>
        <a:bodyPr/>
        <a:lstStyle/>
        <a:p>
          <a:r>
            <a:rPr lang="en-US" b="1" dirty="0" err="1"/>
            <a:t>Riesgos</a:t>
          </a:r>
          <a:r>
            <a:rPr lang="en-US" b="1" dirty="0"/>
            <a:t> -  </a:t>
          </a:r>
          <a:r>
            <a:rPr lang="en-US" b="0" dirty="0"/>
            <a:t>los </a:t>
          </a:r>
          <a:r>
            <a:rPr lang="en-US" b="0" dirty="0" err="1"/>
            <a:t>procesos</a:t>
          </a:r>
          <a:r>
            <a:rPr lang="en-US" b="0" dirty="0"/>
            <a:t> </a:t>
          </a:r>
          <a:r>
            <a:rPr lang="en-US" b="0" dirty="0" err="1"/>
            <a:t>requeridos</a:t>
          </a:r>
          <a:r>
            <a:rPr lang="en-US" b="0" dirty="0"/>
            <a:t> </a:t>
          </a:r>
          <a:r>
            <a:rPr lang="en-US" b="0" dirty="0" err="1"/>
            <a:t>para</a:t>
          </a:r>
          <a:r>
            <a:rPr lang="en-US" b="0" dirty="0"/>
            <a:t> </a:t>
          </a:r>
          <a:r>
            <a:rPr lang="en-US" b="0" dirty="0" err="1"/>
            <a:t>identificar</a:t>
          </a:r>
          <a:r>
            <a:rPr lang="en-US" b="0" dirty="0"/>
            <a:t> y </a:t>
          </a:r>
          <a:r>
            <a:rPr lang="en-US" b="0" dirty="0" err="1"/>
            <a:t>gestionar</a:t>
          </a:r>
          <a:r>
            <a:rPr lang="en-US" b="0" dirty="0"/>
            <a:t> </a:t>
          </a:r>
          <a:r>
            <a:rPr lang="en-US" b="0" dirty="0" err="1"/>
            <a:t>las</a:t>
          </a:r>
          <a:r>
            <a:rPr lang="en-US" b="0" dirty="0"/>
            <a:t> </a:t>
          </a:r>
          <a:r>
            <a:rPr lang="en-US" b="0" dirty="0" err="1"/>
            <a:t>amenazas</a:t>
          </a:r>
          <a:r>
            <a:rPr lang="en-US" b="0" dirty="0"/>
            <a:t> y </a:t>
          </a:r>
          <a:r>
            <a:rPr lang="en-US" b="0" dirty="0" err="1"/>
            <a:t>oportunidades</a:t>
          </a:r>
          <a:endParaRPr lang="en-US" b="1" dirty="0">
            <a:solidFill>
              <a:srgbClr val="FFFFFF"/>
            </a:solidFill>
          </a:endParaRPr>
        </a:p>
      </dgm:t>
    </dgm:pt>
    <dgm:pt modelId="{250F21C1-E306-A14D-AD07-780B57C32C8D}" type="parTrans" cxnId="{8B2B74BD-F4C3-6346-9EBB-984AC55E0DE5}">
      <dgm:prSet/>
      <dgm:spPr/>
      <dgm:t>
        <a:bodyPr/>
        <a:lstStyle/>
        <a:p>
          <a:endParaRPr lang="en-US"/>
        </a:p>
      </dgm:t>
    </dgm:pt>
    <dgm:pt modelId="{A9A58F58-87A6-B042-A32F-D913026DE164}" type="sibTrans" cxnId="{8B2B74BD-F4C3-6346-9EBB-984AC55E0DE5}">
      <dgm:prSet/>
      <dgm:spPr/>
      <dgm:t>
        <a:bodyPr/>
        <a:lstStyle/>
        <a:p>
          <a:endParaRPr lang="en-US"/>
        </a:p>
      </dgm:t>
    </dgm:pt>
    <dgm:pt modelId="{D81A048E-101D-B449-8395-5FAD744EDEA7}">
      <dgm:prSet phldrT="[Text]"/>
      <dgm:spPr/>
      <dgm:t>
        <a:bodyPr/>
        <a:lstStyle/>
        <a:p>
          <a:r>
            <a:rPr lang="en-US" b="1" dirty="0" err="1"/>
            <a:t>Calidad</a:t>
          </a:r>
          <a:r>
            <a:rPr lang="en-US" dirty="0"/>
            <a:t> – los </a:t>
          </a:r>
          <a:r>
            <a:rPr lang="en-US" dirty="0" err="1"/>
            <a:t>procesos</a:t>
          </a:r>
          <a:r>
            <a:rPr lang="en-US" dirty="0"/>
            <a:t> </a:t>
          </a:r>
          <a:r>
            <a:rPr lang="en-US" dirty="0" err="1"/>
            <a:t>requeridos</a:t>
          </a:r>
          <a:r>
            <a:rPr lang="en-US" dirty="0"/>
            <a:t> </a:t>
          </a:r>
          <a:r>
            <a:rPr lang="en-US" dirty="0" err="1"/>
            <a:t>para</a:t>
          </a:r>
          <a:r>
            <a:rPr lang="en-US" dirty="0"/>
            <a:t> </a:t>
          </a:r>
          <a:r>
            <a:rPr lang="en-US" dirty="0" err="1"/>
            <a:t>planificar</a:t>
          </a:r>
          <a:r>
            <a:rPr lang="en-US" dirty="0"/>
            <a:t> y </a:t>
          </a:r>
          <a:r>
            <a:rPr lang="en-US" dirty="0" err="1"/>
            <a:t>establecer</a:t>
          </a:r>
          <a:r>
            <a:rPr lang="en-US" dirty="0"/>
            <a:t> el </a:t>
          </a:r>
          <a:r>
            <a:rPr lang="en-US" dirty="0" err="1"/>
            <a:t>aseguramiento</a:t>
          </a:r>
          <a:r>
            <a:rPr lang="en-US" dirty="0"/>
            <a:t> de la </a:t>
          </a:r>
          <a:r>
            <a:rPr lang="en-US" dirty="0" err="1"/>
            <a:t>calidad</a:t>
          </a:r>
          <a:r>
            <a:rPr lang="en-US" dirty="0"/>
            <a:t> </a:t>
          </a:r>
          <a:r>
            <a:rPr lang="en-US" dirty="0" err="1"/>
            <a:t>establecida</a:t>
          </a:r>
          <a:r>
            <a:rPr lang="en-US" dirty="0"/>
            <a:t> y </a:t>
          </a:r>
          <a:r>
            <a:rPr lang="en-US" dirty="0" err="1"/>
            <a:t>su</a:t>
          </a:r>
          <a:r>
            <a:rPr lang="en-US" dirty="0"/>
            <a:t> control </a:t>
          </a:r>
          <a:endParaRPr lang="en-US" dirty="0">
            <a:solidFill>
              <a:srgbClr val="FFFFFF"/>
            </a:solidFill>
          </a:endParaRPr>
        </a:p>
      </dgm:t>
    </dgm:pt>
    <dgm:pt modelId="{3D57D0EC-0E97-F646-93D3-03CD17005348}" type="parTrans" cxnId="{554E2EF1-8619-6640-8D59-7E653AC8CAA8}">
      <dgm:prSet/>
      <dgm:spPr/>
      <dgm:t>
        <a:bodyPr/>
        <a:lstStyle/>
        <a:p>
          <a:endParaRPr lang="en-US"/>
        </a:p>
      </dgm:t>
    </dgm:pt>
    <dgm:pt modelId="{FDA3663A-8561-9046-84FA-32AA166C0CDA}" type="sibTrans" cxnId="{554E2EF1-8619-6640-8D59-7E653AC8CAA8}">
      <dgm:prSet/>
      <dgm:spPr/>
      <dgm:t>
        <a:bodyPr/>
        <a:lstStyle/>
        <a:p>
          <a:endParaRPr lang="en-US"/>
        </a:p>
      </dgm:t>
    </dgm:pt>
    <dgm:pt modelId="{EF498A20-CE48-F342-9564-AE289BC3970E}">
      <dgm:prSet phldrT="[Text]"/>
      <dgm:spPr/>
      <dgm:t>
        <a:bodyPr/>
        <a:lstStyle/>
        <a:p>
          <a:r>
            <a:rPr lang="en-US" b="1" dirty="0" err="1"/>
            <a:t>Adquisiciones</a:t>
          </a:r>
          <a:r>
            <a:rPr lang="en-US" dirty="0"/>
            <a:t> – los </a:t>
          </a:r>
          <a:r>
            <a:rPr lang="en-US" dirty="0" err="1"/>
            <a:t>procesos</a:t>
          </a:r>
          <a:r>
            <a:rPr lang="en-US" dirty="0"/>
            <a:t> </a:t>
          </a:r>
          <a:r>
            <a:rPr lang="en-US" dirty="0" err="1"/>
            <a:t>requeridos</a:t>
          </a:r>
          <a:r>
            <a:rPr lang="en-US" dirty="0"/>
            <a:t> </a:t>
          </a:r>
          <a:r>
            <a:rPr lang="en-US" dirty="0" err="1"/>
            <a:t>para</a:t>
          </a:r>
          <a:r>
            <a:rPr lang="en-US" dirty="0"/>
            <a:t> </a:t>
          </a:r>
          <a:r>
            <a:rPr lang="en-US" dirty="0" err="1"/>
            <a:t>planificar</a:t>
          </a:r>
          <a:r>
            <a:rPr lang="en-US" dirty="0"/>
            <a:t> y </a:t>
          </a:r>
          <a:r>
            <a:rPr lang="en-US" dirty="0" err="1"/>
            <a:t>adquirir</a:t>
          </a:r>
          <a:r>
            <a:rPr lang="en-US" dirty="0"/>
            <a:t> los </a:t>
          </a:r>
          <a:r>
            <a:rPr lang="en-US" dirty="0" err="1"/>
            <a:t>productos</a:t>
          </a:r>
          <a:r>
            <a:rPr lang="en-US" dirty="0"/>
            <a:t>,</a:t>
          </a:r>
          <a:r>
            <a:rPr lang="ro-RO" b="0" i="0" u="none" strike="noStrike" baseline="0" dirty="0">
              <a:solidFill>
                <a:srgbClr val="FFFFFF"/>
              </a:solidFill>
              <a:latin typeface="+mn-lt"/>
              <a:ea typeface="+mn-ea"/>
              <a:cs typeface="+mn-cs"/>
            </a:rPr>
            <a:t> servic</a:t>
          </a:r>
          <a:r>
            <a:rPr lang="es-AR" b="0" i="0" u="none" strike="noStrike" baseline="0" dirty="0" err="1">
              <a:solidFill>
                <a:srgbClr val="FFFFFF"/>
              </a:solidFill>
              <a:latin typeface="+mn-lt"/>
              <a:ea typeface="+mn-ea"/>
              <a:cs typeface="+mn-cs"/>
            </a:rPr>
            <a:t>ios</a:t>
          </a:r>
          <a:r>
            <a:rPr lang="es-AR" b="0" i="0" u="none" strike="noStrike" baseline="0" dirty="0">
              <a:solidFill>
                <a:srgbClr val="FFFFFF"/>
              </a:solidFill>
              <a:latin typeface="+mn-lt"/>
              <a:ea typeface="+mn-ea"/>
              <a:cs typeface="+mn-cs"/>
            </a:rPr>
            <a:t> o resultados requeridos, y para gestionar las relaciones con los proveedores</a:t>
          </a:r>
          <a:endParaRPr lang="en-US" dirty="0">
            <a:solidFill>
              <a:srgbClr val="FFFFFF"/>
            </a:solidFill>
          </a:endParaRPr>
        </a:p>
      </dgm:t>
    </dgm:pt>
    <dgm:pt modelId="{55505C15-45FE-7340-8E7B-83668F789153}" type="parTrans" cxnId="{11661BD9-E726-9A4A-8F97-DB565D5183DE}">
      <dgm:prSet/>
      <dgm:spPr/>
      <dgm:t>
        <a:bodyPr/>
        <a:lstStyle/>
        <a:p>
          <a:endParaRPr lang="en-US"/>
        </a:p>
      </dgm:t>
    </dgm:pt>
    <dgm:pt modelId="{0D2505D2-387B-EB4E-A31C-479A0F4F32DE}" type="sibTrans" cxnId="{11661BD9-E726-9A4A-8F97-DB565D5183DE}">
      <dgm:prSet/>
      <dgm:spPr/>
      <dgm:t>
        <a:bodyPr/>
        <a:lstStyle/>
        <a:p>
          <a:endParaRPr lang="en-US"/>
        </a:p>
      </dgm:t>
    </dgm:pt>
    <dgm:pt modelId="{D9EEBDDA-F485-8C41-9D72-269C0635139B}">
      <dgm:prSet phldrT="[Text]"/>
      <dgm:spPr/>
      <dgm:t>
        <a:bodyPr/>
        <a:lstStyle/>
        <a:p>
          <a:r>
            <a:rPr lang="en-US" b="1" dirty="0" err="1"/>
            <a:t>Communicación</a:t>
          </a:r>
          <a:r>
            <a:rPr lang="en-US" b="1" dirty="0"/>
            <a:t> - </a:t>
          </a:r>
          <a:r>
            <a:rPr lang="en-US" dirty="0">
              <a:solidFill>
                <a:srgbClr val="FFFFFF"/>
              </a:solidFill>
            </a:rPr>
            <a:t> </a:t>
          </a:r>
          <a:r>
            <a:rPr lang="en-US" dirty="0" err="1">
              <a:solidFill>
                <a:srgbClr val="FFFFFF"/>
              </a:solidFill>
            </a:rPr>
            <a:t>incluye</a:t>
          </a:r>
          <a:r>
            <a:rPr lang="en-US" dirty="0">
              <a:solidFill>
                <a:srgbClr val="FFFFFF"/>
              </a:solidFill>
            </a:rPr>
            <a:t> los </a:t>
          </a:r>
          <a:r>
            <a:rPr lang="en-US" dirty="0" err="1">
              <a:solidFill>
                <a:srgbClr val="FFFFFF"/>
              </a:solidFill>
            </a:rPr>
            <a:t>procesos</a:t>
          </a:r>
          <a:r>
            <a:rPr lang="en-US" dirty="0">
              <a:solidFill>
                <a:srgbClr val="FFFFFF"/>
              </a:solidFill>
            </a:rPr>
            <a:t> </a:t>
          </a:r>
          <a:r>
            <a:rPr lang="en-US" dirty="0" err="1">
              <a:solidFill>
                <a:srgbClr val="FFFFFF"/>
              </a:solidFill>
            </a:rPr>
            <a:t>requeridos</a:t>
          </a:r>
          <a:r>
            <a:rPr lang="en-US" dirty="0">
              <a:solidFill>
                <a:srgbClr val="FFFFFF"/>
              </a:solidFill>
            </a:rPr>
            <a:t> </a:t>
          </a:r>
          <a:r>
            <a:rPr lang="en-US" dirty="0" err="1">
              <a:solidFill>
                <a:srgbClr val="FFFFFF"/>
              </a:solidFill>
            </a:rPr>
            <a:t>para</a:t>
          </a:r>
          <a:r>
            <a:rPr lang="en-US" dirty="0">
              <a:solidFill>
                <a:srgbClr val="FFFFFF"/>
              </a:solidFill>
            </a:rPr>
            <a:t> </a:t>
          </a:r>
          <a:r>
            <a:rPr lang="en-US" dirty="0" err="1">
              <a:solidFill>
                <a:srgbClr val="FFFFFF"/>
              </a:solidFill>
            </a:rPr>
            <a:t>planificar</a:t>
          </a:r>
          <a:r>
            <a:rPr lang="en-US" dirty="0">
              <a:solidFill>
                <a:srgbClr val="FFFFFF"/>
              </a:solidFill>
            </a:rPr>
            <a:t>, </a:t>
          </a:r>
          <a:r>
            <a:rPr lang="en-US" dirty="0" err="1">
              <a:solidFill>
                <a:srgbClr val="FFFFFF"/>
              </a:solidFill>
            </a:rPr>
            <a:t>gestionar</a:t>
          </a:r>
          <a:r>
            <a:rPr lang="en-US" dirty="0">
              <a:solidFill>
                <a:srgbClr val="FFFFFF"/>
              </a:solidFill>
            </a:rPr>
            <a:t> y </a:t>
          </a:r>
          <a:r>
            <a:rPr lang="en-US" dirty="0" err="1">
              <a:solidFill>
                <a:srgbClr val="FFFFFF"/>
              </a:solidFill>
            </a:rPr>
            <a:t>distribuir</a:t>
          </a:r>
          <a:r>
            <a:rPr lang="en-US" dirty="0">
              <a:solidFill>
                <a:srgbClr val="FFFFFF"/>
              </a:solidFill>
            </a:rPr>
            <a:t> </a:t>
          </a:r>
          <a:r>
            <a:rPr lang="en-US" dirty="0" err="1">
              <a:solidFill>
                <a:srgbClr val="FFFFFF"/>
              </a:solidFill>
            </a:rPr>
            <a:t>información</a:t>
          </a:r>
          <a:r>
            <a:rPr lang="en-US" dirty="0">
              <a:solidFill>
                <a:srgbClr val="FFFFFF"/>
              </a:solidFill>
            </a:rPr>
            <a:t> </a:t>
          </a:r>
          <a:r>
            <a:rPr lang="en-US" dirty="0" err="1">
              <a:solidFill>
                <a:srgbClr val="FFFFFF"/>
              </a:solidFill>
            </a:rPr>
            <a:t>relevante</a:t>
          </a:r>
          <a:r>
            <a:rPr lang="en-US" dirty="0">
              <a:solidFill>
                <a:srgbClr val="FFFFFF"/>
              </a:solidFill>
            </a:rPr>
            <a:t> </a:t>
          </a:r>
          <a:r>
            <a:rPr lang="en-US" dirty="0" err="1">
              <a:solidFill>
                <a:srgbClr val="FFFFFF"/>
              </a:solidFill>
            </a:rPr>
            <a:t>para</a:t>
          </a:r>
          <a:r>
            <a:rPr lang="en-US" dirty="0">
              <a:solidFill>
                <a:srgbClr val="FFFFFF"/>
              </a:solidFill>
            </a:rPr>
            <a:t> el </a:t>
          </a:r>
          <a:r>
            <a:rPr lang="en-US" dirty="0" err="1">
              <a:solidFill>
                <a:srgbClr val="FFFFFF"/>
              </a:solidFill>
            </a:rPr>
            <a:t>proyecto</a:t>
          </a:r>
          <a:endParaRPr lang="en-US" dirty="0">
            <a:solidFill>
              <a:srgbClr val="FFFFFF"/>
            </a:solidFill>
          </a:endParaRPr>
        </a:p>
      </dgm:t>
    </dgm:pt>
    <dgm:pt modelId="{1899399A-1810-9F43-8C18-25F1C31FB513}" type="parTrans" cxnId="{4FF3DB09-7356-FD4D-810B-25234CB8E397}">
      <dgm:prSet/>
      <dgm:spPr/>
      <dgm:t>
        <a:bodyPr/>
        <a:lstStyle/>
        <a:p>
          <a:endParaRPr lang="en-US"/>
        </a:p>
      </dgm:t>
    </dgm:pt>
    <dgm:pt modelId="{2644F38D-AF27-654B-BA40-5C264AEACC8D}" type="sibTrans" cxnId="{4FF3DB09-7356-FD4D-810B-25234CB8E397}">
      <dgm:prSet/>
      <dgm:spPr/>
      <dgm:t>
        <a:bodyPr/>
        <a:lstStyle/>
        <a:p>
          <a:endParaRPr lang="en-US"/>
        </a:p>
      </dgm:t>
    </dgm:pt>
    <dgm:pt modelId="{67CA0C4A-4EB9-0242-8CE2-C4456F4BD0EE}" type="pres">
      <dgm:prSet presAssocID="{68351C7E-3511-F64F-8AFF-DF6D90880A44}" presName="linear" presStyleCnt="0">
        <dgm:presLayoutVars>
          <dgm:animLvl val="lvl"/>
          <dgm:resizeHandles val="exact"/>
        </dgm:presLayoutVars>
      </dgm:prSet>
      <dgm:spPr/>
      <dgm:t>
        <a:bodyPr/>
        <a:lstStyle/>
        <a:p>
          <a:endParaRPr lang="en-US"/>
        </a:p>
      </dgm:t>
    </dgm:pt>
    <dgm:pt modelId="{9057C108-12B1-3241-B5A9-6258AD84E01A}" type="pres">
      <dgm:prSet presAssocID="{765C364E-FFE1-7943-A969-689732927232}" presName="parentText" presStyleLbl="node1" presStyleIdx="0" presStyleCnt="10">
        <dgm:presLayoutVars>
          <dgm:chMax val="0"/>
          <dgm:bulletEnabled val="1"/>
        </dgm:presLayoutVars>
      </dgm:prSet>
      <dgm:spPr/>
      <dgm:t>
        <a:bodyPr/>
        <a:lstStyle/>
        <a:p>
          <a:endParaRPr lang="en-US"/>
        </a:p>
      </dgm:t>
    </dgm:pt>
    <dgm:pt modelId="{A5C17B00-F907-A04E-9B6E-01A31C9481A1}" type="pres">
      <dgm:prSet presAssocID="{293BDCC7-AEB6-E446-976B-6B31BADAD1BD}" presName="spacer" presStyleCnt="0"/>
      <dgm:spPr/>
    </dgm:pt>
    <dgm:pt modelId="{527E1838-485C-0E4F-B86C-394964E54C9B}" type="pres">
      <dgm:prSet presAssocID="{D44FA220-103B-4942-A4DD-EF129BFCF7B9}" presName="parentText" presStyleLbl="node1" presStyleIdx="1" presStyleCnt="10">
        <dgm:presLayoutVars>
          <dgm:chMax val="0"/>
          <dgm:bulletEnabled val="1"/>
        </dgm:presLayoutVars>
      </dgm:prSet>
      <dgm:spPr/>
      <dgm:t>
        <a:bodyPr/>
        <a:lstStyle/>
        <a:p>
          <a:endParaRPr lang="en-US"/>
        </a:p>
      </dgm:t>
    </dgm:pt>
    <dgm:pt modelId="{8BBA8312-F150-0E40-9347-305A5A9D609B}" type="pres">
      <dgm:prSet presAssocID="{45AC343C-AEE8-D84F-95CC-54EE3D97CB15}" presName="spacer" presStyleCnt="0"/>
      <dgm:spPr/>
    </dgm:pt>
    <dgm:pt modelId="{BA0EC223-E715-514F-848E-1BD21B51BF38}" type="pres">
      <dgm:prSet presAssocID="{481E5855-B229-EC48-A1BF-2F05C156B0A9}" presName="parentText" presStyleLbl="node1" presStyleIdx="2" presStyleCnt="10">
        <dgm:presLayoutVars>
          <dgm:chMax val="0"/>
          <dgm:bulletEnabled val="1"/>
        </dgm:presLayoutVars>
      </dgm:prSet>
      <dgm:spPr/>
      <dgm:t>
        <a:bodyPr/>
        <a:lstStyle/>
        <a:p>
          <a:endParaRPr lang="en-US"/>
        </a:p>
      </dgm:t>
    </dgm:pt>
    <dgm:pt modelId="{38AD3751-1121-6E47-85FE-9CAF2D19D0DD}" type="pres">
      <dgm:prSet presAssocID="{31EAC3DD-51FF-0E42-A7E2-771846717958}" presName="spacer" presStyleCnt="0"/>
      <dgm:spPr/>
    </dgm:pt>
    <dgm:pt modelId="{69B12170-6F58-0147-8FB4-8FA56A393943}" type="pres">
      <dgm:prSet presAssocID="{DB8916F6-48A9-624D-8CE5-BF6380660AD5}" presName="parentText" presStyleLbl="node1" presStyleIdx="3" presStyleCnt="10">
        <dgm:presLayoutVars>
          <dgm:chMax val="0"/>
          <dgm:bulletEnabled val="1"/>
        </dgm:presLayoutVars>
      </dgm:prSet>
      <dgm:spPr/>
      <dgm:t>
        <a:bodyPr/>
        <a:lstStyle/>
        <a:p>
          <a:endParaRPr lang="en-US"/>
        </a:p>
      </dgm:t>
    </dgm:pt>
    <dgm:pt modelId="{BB33112F-4F5C-9A4F-8036-E0A40B139178}" type="pres">
      <dgm:prSet presAssocID="{EE87E2A5-6887-6E4E-A399-4948B4592494}" presName="spacer" presStyleCnt="0"/>
      <dgm:spPr/>
    </dgm:pt>
    <dgm:pt modelId="{06DFF9EA-FDD8-3F40-AFBE-1B9984291320}" type="pres">
      <dgm:prSet presAssocID="{F0D6D355-AD47-164B-A039-3CA598DB2983}" presName="parentText" presStyleLbl="node1" presStyleIdx="4" presStyleCnt="10">
        <dgm:presLayoutVars>
          <dgm:chMax val="0"/>
          <dgm:bulletEnabled val="1"/>
        </dgm:presLayoutVars>
      </dgm:prSet>
      <dgm:spPr/>
      <dgm:t>
        <a:bodyPr/>
        <a:lstStyle/>
        <a:p>
          <a:endParaRPr lang="en-US"/>
        </a:p>
      </dgm:t>
    </dgm:pt>
    <dgm:pt modelId="{24D32F3D-80C9-0041-B7BC-D797267444E6}" type="pres">
      <dgm:prSet presAssocID="{7822A006-38BD-F545-9C96-4E16B27165E8}" presName="spacer" presStyleCnt="0"/>
      <dgm:spPr/>
    </dgm:pt>
    <dgm:pt modelId="{B8A16648-F579-FC4E-90F2-AC6A9BD43018}" type="pres">
      <dgm:prSet presAssocID="{35393704-C381-3D4B-A74B-C727C239FAEB}" presName="parentText" presStyleLbl="node1" presStyleIdx="5" presStyleCnt="10">
        <dgm:presLayoutVars>
          <dgm:chMax val="0"/>
          <dgm:bulletEnabled val="1"/>
        </dgm:presLayoutVars>
      </dgm:prSet>
      <dgm:spPr/>
      <dgm:t>
        <a:bodyPr/>
        <a:lstStyle/>
        <a:p>
          <a:endParaRPr lang="en-US"/>
        </a:p>
      </dgm:t>
    </dgm:pt>
    <dgm:pt modelId="{2256EAD6-6281-9542-BF58-F4374B3AED27}" type="pres">
      <dgm:prSet presAssocID="{9D17E832-766A-6D48-A5AC-F4AA9C52893F}" presName="spacer" presStyleCnt="0"/>
      <dgm:spPr/>
    </dgm:pt>
    <dgm:pt modelId="{63D07863-BC66-464A-A2E9-8CFDD284689C}" type="pres">
      <dgm:prSet presAssocID="{60A3409E-4863-1341-BD97-F541DB7A4A9C}" presName="parentText" presStyleLbl="node1" presStyleIdx="6" presStyleCnt="10">
        <dgm:presLayoutVars>
          <dgm:chMax val="0"/>
          <dgm:bulletEnabled val="1"/>
        </dgm:presLayoutVars>
      </dgm:prSet>
      <dgm:spPr/>
      <dgm:t>
        <a:bodyPr/>
        <a:lstStyle/>
        <a:p>
          <a:endParaRPr lang="en-US"/>
        </a:p>
      </dgm:t>
    </dgm:pt>
    <dgm:pt modelId="{A599C3B2-D011-7F4D-873C-FD539E9C921B}" type="pres">
      <dgm:prSet presAssocID="{A9A58F58-87A6-B042-A32F-D913026DE164}" presName="spacer" presStyleCnt="0"/>
      <dgm:spPr/>
    </dgm:pt>
    <dgm:pt modelId="{430FF9CE-198B-9C4E-88BE-41D483685549}" type="pres">
      <dgm:prSet presAssocID="{D81A048E-101D-B449-8395-5FAD744EDEA7}" presName="parentText" presStyleLbl="node1" presStyleIdx="7" presStyleCnt="10">
        <dgm:presLayoutVars>
          <dgm:chMax val="0"/>
          <dgm:bulletEnabled val="1"/>
        </dgm:presLayoutVars>
      </dgm:prSet>
      <dgm:spPr/>
      <dgm:t>
        <a:bodyPr/>
        <a:lstStyle/>
        <a:p>
          <a:endParaRPr lang="en-US"/>
        </a:p>
      </dgm:t>
    </dgm:pt>
    <dgm:pt modelId="{C8921718-57E3-834A-8AC3-89EE690FA1FC}" type="pres">
      <dgm:prSet presAssocID="{FDA3663A-8561-9046-84FA-32AA166C0CDA}" presName="spacer" presStyleCnt="0"/>
      <dgm:spPr/>
    </dgm:pt>
    <dgm:pt modelId="{3BE4A024-E0DC-C147-A213-84268E3DCE89}" type="pres">
      <dgm:prSet presAssocID="{EF498A20-CE48-F342-9564-AE289BC3970E}" presName="parentText" presStyleLbl="node1" presStyleIdx="8" presStyleCnt="10">
        <dgm:presLayoutVars>
          <dgm:chMax val="0"/>
          <dgm:bulletEnabled val="1"/>
        </dgm:presLayoutVars>
      </dgm:prSet>
      <dgm:spPr/>
      <dgm:t>
        <a:bodyPr/>
        <a:lstStyle/>
        <a:p>
          <a:endParaRPr lang="en-US"/>
        </a:p>
      </dgm:t>
    </dgm:pt>
    <dgm:pt modelId="{4D9ADFF0-0F18-A748-9F4E-25DE50971FC6}" type="pres">
      <dgm:prSet presAssocID="{0D2505D2-387B-EB4E-A31C-479A0F4F32DE}" presName="spacer" presStyleCnt="0"/>
      <dgm:spPr/>
    </dgm:pt>
    <dgm:pt modelId="{A13531B9-08C9-8244-8349-1F4B8B1EC114}" type="pres">
      <dgm:prSet presAssocID="{D9EEBDDA-F485-8C41-9D72-269C0635139B}" presName="parentText" presStyleLbl="node1" presStyleIdx="9" presStyleCnt="10" custLinFactNeighborX="926" custLinFactNeighborY="77260">
        <dgm:presLayoutVars>
          <dgm:chMax val="0"/>
          <dgm:bulletEnabled val="1"/>
        </dgm:presLayoutVars>
      </dgm:prSet>
      <dgm:spPr/>
      <dgm:t>
        <a:bodyPr/>
        <a:lstStyle/>
        <a:p>
          <a:endParaRPr lang="en-US"/>
        </a:p>
      </dgm:t>
    </dgm:pt>
  </dgm:ptLst>
  <dgm:cxnLst>
    <dgm:cxn modelId="{E4ED7098-B839-4823-ADA3-948F69A478D7}" type="presOf" srcId="{D44FA220-103B-4942-A4DD-EF129BFCF7B9}" destId="{527E1838-485C-0E4F-B86C-394964E54C9B}" srcOrd="0" destOrd="0" presId="urn:microsoft.com/office/officeart/2005/8/layout/vList2"/>
    <dgm:cxn modelId="{15254BDE-A52C-4C9B-8473-79F24300700A}" type="presOf" srcId="{68351C7E-3511-F64F-8AFF-DF6D90880A44}" destId="{67CA0C4A-4EB9-0242-8CE2-C4456F4BD0EE}" srcOrd="0" destOrd="0" presId="urn:microsoft.com/office/officeart/2005/8/layout/vList2"/>
    <dgm:cxn modelId="{8B2B74BD-F4C3-6346-9EBB-984AC55E0DE5}" srcId="{68351C7E-3511-F64F-8AFF-DF6D90880A44}" destId="{60A3409E-4863-1341-BD97-F541DB7A4A9C}" srcOrd="6" destOrd="0" parTransId="{250F21C1-E306-A14D-AD07-780B57C32C8D}" sibTransId="{A9A58F58-87A6-B042-A32F-D913026DE164}"/>
    <dgm:cxn modelId="{4CBE9002-01F0-4F00-951B-B0924FF22A03}" type="presOf" srcId="{D81A048E-101D-B449-8395-5FAD744EDEA7}" destId="{430FF9CE-198B-9C4E-88BE-41D483685549}" srcOrd="0" destOrd="0" presId="urn:microsoft.com/office/officeart/2005/8/layout/vList2"/>
    <dgm:cxn modelId="{68CB3B09-F833-694B-81EE-5E4690335C67}" srcId="{68351C7E-3511-F64F-8AFF-DF6D90880A44}" destId="{481E5855-B229-EC48-A1BF-2F05C156B0A9}" srcOrd="2" destOrd="0" parTransId="{BC9D9042-1B99-D34F-BCD5-81E9CEB61D25}" sibTransId="{31EAC3DD-51FF-0E42-A7E2-771846717958}"/>
    <dgm:cxn modelId="{D13F2A2B-A201-4945-85BD-C4865DA7F271}" srcId="{68351C7E-3511-F64F-8AFF-DF6D90880A44}" destId="{F0D6D355-AD47-164B-A039-3CA598DB2983}" srcOrd="4" destOrd="0" parTransId="{142E7AD0-0768-FF41-8C05-92741120898F}" sibTransId="{7822A006-38BD-F545-9C96-4E16B27165E8}"/>
    <dgm:cxn modelId="{BC9E238E-6F30-4CDC-9A97-3A0A85AA1C48}" type="presOf" srcId="{F0D6D355-AD47-164B-A039-3CA598DB2983}" destId="{06DFF9EA-FDD8-3F40-AFBE-1B9984291320}" srcOrd="0" destOrd="0" presId="urn:microsoft.com/office/officeart/2005/8/layout/vList2"/>
    <dgm:cxn modelId="{B64D6B34-406F-2246-AAFA-E9E4ECDCBAC3}" srcId="{68351C7E-3511-F64F-8AFF-DF6D90880A44}" destId="{765C364E-FFE1-7943-A969-689732927232}" srcOrd="0" destOrd="0" parTransId="{A70E618D-F92F-B441-A701-179AE3BE85FC}" sibTransId="{293BDCC7-AEB6-E446-976B-6B31BADAD1BD}"/>
    <dgm:cxn modelId="{5752D6F3-D95B-455C-8C82-4AD31BC4E58D}" type="presOf" srcId="{EF498A20-CE48-F342-9564-AE289BC3970E}" destId="{3BE4A024-E0DC-C147-A213-84268E3DCE89}" srcOrd="0" destOrd="0" presId="urn:microsoft.com/office/officeart/2005/8/layout/vList2"/>
    <dgm:cxn modelId="{4FF3DB09-7356-FD4D-810B-25234CB8E397}" srcId="{68351C7E-3511-F64F-8AFF-DF6D90880A44}" destId="{D9EEBDDA-F485-8C41-9D72-269C0635139B}" srcOrd="9" destOrd="0" parTransId="{1899399A-1810-9F43-8C18-25F1C31FB513}" sibTransId="{2644F38D-AF27-654B-BA40-5C264AEACC8D}"/>
    <dgm:cxn modelId="{7E7A7B8E-74AF-E841-AD75-54A916900962}" srcId="{68351C7E-3511-F64F-8AFF-DF6D90880A44}" destId="{DB8916F6-48A9-624D-8CE5-BF6380660AD5}" srcOrd="3" destOrd="0" parTransId="{BCD74AF9-5D5C-E146-9B5C-B27473F45ABA}" sibTransId="{EE87E2A5-6887-6E4E-A399-4948B4592494}"/>
    <dgm:cxn modelId="{11661BD9-E726-9A4A-8F97-DB565D5183DE}" srcId="{68351C7E-3511-F64F-8AFF-DF6D90880A44}" destId="{EF498A20-CE48-F342-9564-AE289BC3970E}" srcOrd="8" destOrd="0" parTransId="{55505C15-45FE-7340-8E7B-83668F789153}" sibTransId="{0D2505D2-387B-EB4E-A31C-479A0F4F32DE}"/>
    <dgm:cxn modelId="{E9C175E8-E055-0B44-B493-9676288E553E}" srcId="{68351C7E-3511-F64F-8AFF-DF6D90880A44}" destId="{D44FA220-103B-4942-A4DD-EF129BFCF7B9}" srcOrd="1" destOrd="0" parTransId="{9F251ED8-6DFF-7242-8E1E-B40162E090F8}" sibTransId="{45AC343C-AEE8-D84F-95CC-54EE3D97CB15}"/>
    <dgm:cxn modelId="{4CA04DA0-D65D-B641-B410-FC3E6207EC5A}" srcId="{68351C7E-3511-F64F-8AFF-DF6D90880A44}" destId="{35393704-C381-3D4B-A74B-C727C239FAEB}" srcOrd="5" destOrd="0" parTransId="{F2134909-9500-EC49-8F45-55E6047A8D3E}" sibTransId="{9D17E832-766A-6D48-A5AC-F4AA9C52893F}"/>
    <dgm:cxn modelId="{01598F74-728C-49C1-8C3A-AC49947D2870}" type="presOf" srcId="{481E5855-B229-EC48-A1BF-2F05C156B0A9}" destId="{BA0EC223-E715-514F-848E-1BD21B51BF38}" srcOrd="0" destOrd="0" presId="urn:microsoft.com/office/officeart/2005/8/layout/vList2"/>
    <dgm:cxn modelId="{B0AC5BC1-8BF3-4BC2-8ECA-86545190421C}" type="presOf" srcId="{DB8916F6-48A9-624D-8CE5-BF6380660AD5}" destId="{69B12170-6F58-0147-8FB4-8FA56A393943}" srcOrd="0" destOrd="0" presId="urn:microsoft.com/office/officeart/2005/8/layout/vList2"/>
    <dgm:cxn modelId="{BE85B873-0DE2-4B9E-8C4E-EC7CA51B98E6}" type="presOf" srcId="{765C364E-FFE1-7943-A969-689732927232}" destId="{9057C108-12B1-3241-B5A9-6258AD84E01A}" srcOrd="0" destOrd="0" presId="urn:microsoft.com/office/officeart/2005/8/layout/vList2"/>
    <dgm:cxn modelId="{96F83272-A604-4463-B8E4-61CD0038AABF}" type="presOf" srcId="{35393704-C381-3D4B-A74B-C727C239FAEB}" destId="{B8A16648-F579-FC4E-90F2-AC6A9BD43018}" srcOrd="0" destOrd="0" presId="urn:microsoft.com/office/officeart/2005/8/layout/vList2"/>
    <dgm:cxn modelId="{094BA82E-BDA5-46B1-BD44-21E3DE1EDEDB}" type="presOf" srcId="{60A3409E-4863-1341-BD97-F541DB7A4A9C}" destId="{63D07863-BC66-464A-A2E9-8CFDD284689C}" srcOrd="0" destOrd="0" presId="urn:microsoft.com/office/officeart/2005/8/layout/vList2"/>
    <dgm:cxn modelId="{4DCF0C01-1214-4A07-B4AB-FE780AF43BE3}" type="presOf" srcId="{D9EEBDDA-F485-8C41-9D72-269C0635139B}" destId="{A13531B9-08C9-8244-8349-1F4B8B1EC114}" srcOrd="0" destOrd="0" presId="urn:microsoft.com/office/officeart/2005/8/layout/vList2"/>
    <dgm:cxn modelId="{554E2EF1-8619-6640-8D59-7E653AC8CAA8}" srcId="{68351C7E-3511-F64F-8AFF-DF6D90880A44}" destId="{D81A048E-101D-B449-8395-5FAD744EDEA7}" srcOrd="7" destOrd="0" parTransId="{3D57D0EC-0E97-F646-93D3-03CD17005348}" sibTransId="{FDA3663A-8561-9046-84FA-32AA166C0CDA}"/>
    <dgm:cxn modelId="{1E5888B8-DEE4-40A2-A0EA-065334A2FBAA}" type="presParOf" srcId="{67CA0C4A-4EB9-0242-8CE2-C4456F4BD0EE}" destId="{9057C108-12B1-3241-B5A9-6258AD84E01A}" srcOrd="0" destOrd="0" presId="urn:microsoft.com/office/officeart/2005/8/layout/vList2"/>
    <dgm:cxn modelId="{6B9E1CC2-6FE8-4D05-82F8-CEE85EBF6B54}" type="presParOf" srcId="{67CA0C4A-4EB9-0242-8CE2-C4456F4BD0EE}" destId="{A5C17B00-F907-A04E-9B6E-01A31C9481A1}" srcOrd="1" destOrd="0" presId="urn:microsoft.com/office/officeart/2005/8/layout/vList2"/>
    <dgm:cxn modelId="{D85E4B41-03F1-465A-9CDC-6230064AE039}" type="presParOf" srcId="{67CA0C4A-4EB9-0242-8CE2-C4456F4BD0EE}" destId="{527E1838-485C-0E4F-B86C-394964E54C9B}" srcOrd="2" destOrd="0" presId="urn:microsoft.com/office/officeart/2005/8/layout/vList2"/>
    <dgm:cxn modelId="{53B56237-C63A-4655-B045-16F42091F1C9}" type="presParOf" srcId="{67CA0C4A-4EB9-0242-8CE2-C4456F4BD0EE}" destId="{8BBA8312-F150-0E40-9347-305A5A9D609B}" srcOrd="3" destOrd="0" presId="urn:microsoft.com/office/officeart/2005/8/layout/vList2"/>
    <dgm:cxn modelId="{006DEC86-1F6B-4765-862B-1EF794C74E21}" type="presParOf" srcId="{67CA0C4A-4EB9-0242-8CE2-C4456F4BD0EE}" destId="{BA0EC223-E715-514F-848E-1BD21B51BF38}" srcOrd="4" destOrd="0" presId="urn:microsoft.com/office/officeart/2005/8/layout/vList2"/>
    <dgm:cxn modelId="{A7D7A5C9-6AE8-4FB6-AB48-DDD0F6ACE77D}" type="presParOf" srcId="{67CA0C4A-4EB9-0242-8CE2-C4456F4BD0EE}" destId="{38AD3751-1121-6E47-85FE-9CAF2D19D0DD}" srcOrd="5" destOrd="0" presId="urn:microsoft.com/office/officeart/2005/8/layout/vList2"/>
    <dgm:cxn modelId="{D902F60B-C0B1-4B09-B579-F1F80B5C4BCA}" type="presParOf" srcId="{67CA0C4A-4EB9-0242-8CE2-C4456F4BD0EE}" destId="{69B12170-6F58-0147-8FB4-8FA56A393943}" srcOrd="6" destOrd="0" presId="urn:microsoft.com/office/officeart/2005/8/layout/vList2"/>
    <dgm:cxn modelId="{22B52119-2C6B-4E62-9775-9B0D7D30FA40}" type="presParOf" srcId="{67CA0C4A-4EB9-0242-8CE2-C4456F4BD0EE}" destId="{BB33112F-4F5C-9A4F-8036-E0A40B139178}" srcOrd="7" destOrd="0" presId="urn:microsoft.com/office/officeart/2005/8/layout/vList2"/>
    <dgm:cxn modelId="{BE447DCE-FDB2-415B-BCAA-1769147F47D3}" type="presParOf" srcId="{67CA0C4A-4EB9-0242-8CE2-C4456F4BD0EE}" destId="{06DFF9EA-FDD8-3F40-AFBE-1B9984291320}" srcOrd="8" destOrd="0" presId="urn:microsoft.com/office/officeart/2005/8/layout/vList2"/>
    <dgm:cxn modelId="{583548A3-10FC-45A2-AA59-FD607AC2A3BB}" type="presParOf" srcId="{67CA0C4A-4EB9-0242-8CE2-C4456F4BD0EE}" destId="{24D32F3D-80C9-0041-B7BC-D797267444E6}" srcOrd="9" destOrd="0" presId="urn:microsoft.com/office/officeart/2005/8/layout/vList2"/>
    <dgm:cxn modelId="{D0688979-B92B-48ED-8E2E-24684AC640AF}" type="presParOf" srcId="{67CA0C4A-4EB9-0242-8CE2-C4456F4BD0EE}" destId="{B8A16648-F579-FC4E-90F2-AC6A9BD43018}" srcOrd="10" destOrd="0" presId="urn:microsoft.com/office/officeart/2005/8/layout/vList2"/>
    <dgm:cxn modelId="{3F779A01-7167-4A24-AA1B-2EFBDF0F2C30}" type="presParOf" srcId="{67CA0C4A-4EB9-0242-8CE2-C4456F4BD0EE}" destId="{2256EAD6-6281-9542-BF58-F4374B3AED27}" srcOrd="11" destOrd="0" presId="urn:microsoft.com/office/officeart/2005/8/layout/vList2"/>
    <dgm:cxn modelId="{B45BF6EE-120B-41F8-B53B-2940246CA692}" type="presParOf" srcId="{67CA0C4A-4EB9-0242-8CE2-C4456F4BD0EE}" destId="{63D07863-BC66-464A-A2E9-8CFDD284689C}" srcOrd="12" destOrd="0" presId="urn:microsoft.com/office/officeart/2005/8/layout/vList2"/>
    <dgm:cxn modelId="{C7D2BC55-43CD-4185-BAA3-D85A9E5E07DD}" type="presParOf" srcId="{67CA0C4A-4EB9-0242-8CE2-C4456F4BD0EE}" destId="{A599C3B2-D011-7F4D-873C-FD539E9C921B}" srcOrd="13" destOrd="0" presId="urn:microsoft.com/office/officeart/2005/8/layout/vList2"/>
    <dgm:cxn modelId="{35480469-E993-4749-A858-5F9751195111}" type="presParOf" srcId="{67CA0C4A-4EB9-0242-8CE2-C4456F4BD0EE}" destId="{430FF9CE-198B-9C4E-88BE-41D483685549}" srcOrd="14" destOrd="0" presId="urn:microsoft.com/office/officeart/2005/8/layout/vList2"/>
    <dgm:cxn modelId="{AAD77005-0E78-440F-B215-BCB610835996}" type="presParOf" srcId="{67CA0C4A-4EB9-0242-8CE2-C4456F4BD0EE}" destId="{C8921718-57E3-834A-8AC3-89EE690FA1FC}" srcOrd="15" destOrd="0" presId="urn:microsoft.com/office/officeart/2005/8/layout/vList2"/>
    <dgm:cxn modelId="{F21B9101-6E66-4511-ACC5-A298074D0097}" type="presParOf" srcId="{67CA0C4A-4EB9-0242-8CE2-C4456F4BD0EE}" destId="{3BE4A024-E0DC-C147-A213-84268E3DCE89}" srcOrd="16" destOrd="0" presId="urn:microsoft.com/office/officeart/2005/8/layout/vList2"/>
    <dgm:cxn modelId="{35001625-D810-4417-9DA3-91076BB7CEF9}" type="presParOf" srcId="{67CA0C4A-4EB9-0242-8CE2-C4456F4BD0EE}" destId="{4D9ADFF0-0F18-A748-9F4E-25DE50971FC6}" srcOrd="17" destOrd="0" presId="urn:microsoft.com/office/officeart/2005/8/layout/vList2"/>
    <dgm:cxn modelId="{F7FE6CC5-AF70-4CB8-A472-9B67CE4F7B2A}" type="presParOf" srcId="{67CA0C4A-4EB9-0242-8CE2-C4456F4BD0EE}" destId="{A13531B9-08C9-8244-8349-1F4B8B1EC114}"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22BBBA-2BC5-5D4A-86EA-20CDBD0F16C7}"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9EDA6F75-7B62-3946-B0FB-1ACF9B9160C2}">
      <dgm:prSet phldrT="[Text]"/>
      <dgm:spPr/>
      <dgm:t>
        <a:bodyPr/>
        <a:lstStyle/>
        <a:p>
          <a:r>
            <a:rPr lang="en-US" dirty="0"/>
            <a:t>1. </a:t>
          </a:r>
          <a:r>
            <a:rPr lang="es-ES" dirty="0"/>
            <a:t> Estabilidad del contexto general del proyecto</a:t>
          </a:r>
          <a:endParaRPr lang="en-US" dirty="0"/>
        </a:p>
      </dgm:t>
    </dgm:pt>
    <dgm:pt modelId="{F1E4B602-4C4B-5440-B133-E2F78F845778}" type="parTrans" cxnId="{F57BC98D-0D3D-F042-9AC2-BBCBF6256D4E}">
      <dgm:prSet/>
      <dgm:spPr/>
      <dgm:t>
        <a:bodyPr/>
        <a:lstStyle/>
        <a:p>
          <a:endParaRPr lang="en-US"/>
        </a:p>
      </dgm:t>
    </dgm:pt>
    <dgm:pt modelId="{6EDE2B0F-CB3E-8240-906B-F88519E55B6C}" type="sibTrans" cxnId="{F57BC98D-0D3D-F042-9AC2-BBCBF6256D4E}">
      <dgm:prSet/>
      <dgm:spPr/>
      <dgm:t>
        <a:bodyPr/>
        <a:lstStyle/>
        <a:p>
          <a:endParaRPr lang="en-US"/>
        </a:p>
      </dgm:t>
    </dgm:pt>
    <dgm:pt modelId="{0CED54F4-D38B-E84D-9A36-4A7DD9DE41C6}">
      <dgm:prSet phldrT="[Text]"/>
      <dgm:spPr/>
      <dgm:t>
        <a:bodyPr/>
        <a:lstStyle/>
        <a:p>
          <a:r>
            <a:rPr lang="en-US" dirty="0"/>
            <a:t>2. </a:t>
          </a:r>
          <a:r>
            <a:rPr lang="es-ES" dirty="0"/>
            <a:t>Número de las distintas disciplinas, métodos o enfoques que intervienen en la realización del proyecto</a:t>
          </a:r>
          <a:endParaRPr lang="en-US" dirty="0"/>
        </a:p>
      </dgm:t>
    </dgm:pt>
    <dgm:pt modelId="{116CCA20-5060-0C44-8271-C2AC4F14CFEF}" type="parTrans" cxnId="{7001BF4F-EA15-1246-AC3E-563F2A4169E1}">
      <dgm:prSet/>
      <dgm:spPr/>
      <dgm:t>
        <a:bodyPr/>
        <a:lstStyle/>
        <a:p>
          <a:endParaRPr lang="en-US"/>
        </a:p>
      </dgm:t>
    </dgm:pt>
    <dgm:pt modelId="{39A75F44-8B34-6F48-B169-1E199D52CA78}" type="sibTrans" cxnId="{7001BF4F-EA15-1246-AC3E-563F2A4169E1}">
      <dgm:prSet/>
      <dgm:spPr/>
      <dgm:t>
        <a:bodyPr/>
        <a:lstStyle/>
        <a:p>
          <a:endParaRPr lang="en-US"/>
        </a:p>
      </dgm:t>
    </dgm:pt>
    <dgm:pt modelId="{1AAB5E35-03F7-A642-9AF3-2C3D3BA1249E}">
      <dgm:prSet phldrT="[Text]"/>
      <dgm:spPr/>
      <dgm:t>
        <a:bodyPr/>
        <a:lstStyle/>
        <a:p>
          <a:r>
            <a:rPr lang="en-US" dirty="0"/>
            <a:t>3. </a:t>
          </a:r>
          <a:r>
            <a:rPr lang="es-ES" dirty="0"/>
            <a:t>Magnitud de las consecuencias legales, sociales o ambientales de la realización del proyecto</a:t>
          </a:r>
          <a:endParaRPr lang="en-US" dirty="0"/>
        </a:p>
      </dgm:t>
    </dgm:pt>
    <dgm:pt modelId="{DD8D711E-E9E1-D24A-B2BF-04930111A7D6}" type="parTrans" cxnId="{880101F8-0180-7A4E-ADF9-62FCEE8E3063}">
      <dgm:prSet/>
      <dgm:spPr/>
      <dgm:t>
        <a:bodyPr/>
        <a:lstStyle/>
        <a:p>
          <a:endParaRPr lang="en-US"/>
        </a:p>
      </dgm:t>
    </dgm:pt>
    <dgm:pt modelId="{DB516EC6-9DE6-A648-AEAF-43E85F965AF9}" type="sibTrans" cxnId="{880101F8-0180-7A4E-ADF9-62FCEE8E3063}">
      <dgm:prSet/>
      <dgm:spPr/>
      <dgm:t>
        <a:bodyPr/>
        <a:lstStyle/>
        <a:p>
          <a:endParaRPr lang="en-US"/>
        </a:p>
      </dgm:t>
    </dgm:pt>
    <dgm:pt modelId="{EEEBA845-12AA-C24A-8A0C-36C70D589F30}">
      <dgm:prSet phldrT="[Text]"/>
      <dgm:spPr/>
      <dgm:t>
        <a:bodyPr/>
        <a:lstStyle/>
        <a:p>
          <a:r>
            <a:rPr lang="en-US" dirty="0"/>
            <a:t>4. </a:t>
          </a:r>
          <a:r>
            <a:rPr lang="en-US" dirty="0" err="1"/>
            <a:t>Impacto</a:t>
          </a:r>
          <a:r>
            <a:rPr lang="es-ES" dirty="0"/>
            <a:t> financiero global esperado (positivo o negativo) en las partes interesadas del proyecto</a:t>
          </a:r>
          <a:endParaRPr lang="en-US" dirty="0"/>
        </a:p>
      </dgm:t>
    </dgm:pt>
    <dgm:pt modelId="{40FDEDD5-4655-E749-8AA5-4619AB2539A9}" type="parTrans" cxnId="{92B85A18-8F7F-CC48-A0FA-CD079DABE680}">
      <dgm:prSet/>
      <dgm:spPr/>
      <dgm:t>
        <a:bodyPr/>
        <a:lstStyle/>
        <a:p>
          <a:endParaRPr lang="en-US"/>
        </a:p>
      </dgm:t>
    </dgm:pt>
    <dgm:pt modelId="{0580A904-CC77-B149-8709-F64D3839A3AC}" type="sibTrans" cxnId="{92B85A18-8F7F-CC48-A0FA-CD079DABE680}">
      <dgm:prSet/>
      <dgm:spPr/>
      <dgm:t>
        <a:bodyPr/>
        <a:lstStyle/>
        <a:p>
          <a:endParaRPr lang="en-US"/>
        </a:p>
      </dgm:t>
    </dgm:pt>
    <dgm:pt modelId="{6A91052D-B246-734D-A617-5195FA309F5B}">
      <dgm:prSet phldrT="[Text]"/>
      <dgm:spPr/>
      <dgm:t>
        <a:bodyPr/>
        <a:lstStyle/>
        <a:p>
          <a:r>
            <a:rPr lang="en-US" dirty="0"/>
            <a:t>5. </a:t>
          </a:r>
          <a:r>
            <a:rPr lang="es-ES" dirty="0"/>
            <a:t>Importancia estratégica del proyecto para la organización u organizaciones que participan</a:t>
          </a:r>
          <a:endParaRPr lang="en-US" dirty="0"/>
        </a:p>
      </dgm:t>
    </dgm:pt>
    <dgm:pt modelId="{EBF3AB7B-7ABA-B64C-8DB5-0EF257941763}" type="parTrans" cxnId="{7BAD5C12-9182-6B42-BC20-304A650A4F90}">
      <dgm:prSet/>
      <dgm:spPr/>
      <dgm:t>
        <a:bodyPr/>
        <a:lstStyle/>
        <a:p>
          <a:endParaRPr lang="en-US"/>
        </a:p>
      </dgm:t>
    </dgm:pt>
    <dgm:pt modelId="{621984FA-0E4E-AA46-BEE6-C5FCBF7FC6DF}" type="sibTrans" cxnId="{7BAD5C12-9182-6B42-BC20-304A650A4F90}">
      <dgm:prSet/>
      <dgm:spPr/>
      <dgm:t>
        <a:bodyPr/>
        <a:lstStyle/>
        <a:p>
          <a:endParaRPr lang="en-US"/>
        </a:p>
      </dgm:t>
    </dgm:pt>
    <dgm:pt modelId="{039199A8-59DF-654D-9678-19E160C82A29}">
      <dgm:prSet phldrT="[Text]"/>
      <dgm:spPr/>
      <dgm:t>
        <a:bodyPr/>
        <a:lstStyle/>
        <a:p>
          <a:r>
            <a:rPr lang="en-US" dirty="0"/>
            <a:t>6. </a:t>
          </a:r>
          <a:r>
            <a:rPr lang="es-ES" dirty="0"/>
            <a:t>La cohesión de las partes interesadas en relación con las características del producto del proyecto</a:t>
          </a:r>
          <a:endParaRPr lang="en-US" dirty="0"/>
        </a:p>
      </dgm:t>
    </dgm:pt>
    <dgm:pt modelId="{26268370-118A-2141-BC52-A56448354491}" type="parTrans" cxnId="{CE5E4E40-77DF-F54F-8170-56B06C57F445}">
      <dgm:prSet/>
      <dgm:spPr/>
      <dgm:t>
        <a:bodyPr/>
        <a:lstStyle/>
        <a:p>
          <a:endParaRPr lang="en-US"/>
        </a:p>
      </dgm:t>
    </dgm:pt>
    <dgm:pt modelId="{F4B63CC5-28D2-554D-B588-4630883AF987}" type="sibTrans" cxnId="{CE5E4E40-77DF-F54F-8170-56B06C57F445}">
      <dgm:prSet/>
      <dgm:spPr/>
      <dgm:t>
        <a:bodyPr/>
        <a:lstStyle/>
        <a:p>
          <a:endParaRPr lang="en-US"/>
        </a:p>
      </dgm:t>
    </dgm:pt>
    <dgm:pt modelId="{3A75DC66-7846-974F-B3A9-F991E008A0AC}">
      <dgm:prSet phldrT="[Text]"/>
      <dgm:spPr/>
      <dgm:t>
        <a:bodyPr/>
        <a:lstStyle/>
        <a:p>
          <a:r>
            <a:rPr lang="en-US" dirty="0"/>
            <a:t>7. </a:t>
          </a:r>
          <a:r>
            <a:rPr lang="es-ES" dirty="0"/>
            <a:t>Número y Variedad de interfaces dentro del proyecto y otras entidades organizativas</a:t>
          </a:r>
          <a:r>
            <a:rPr lang="en-US" dirty="0"/>
            <a:t> </a:t>
          </a:r>
        </a:p>
      </dgm:t>
    </dgm:pt>
    <dgm:pt modelId="{1FA8B34B-FB9F-3E47-BC5E-452705D842B8}" type="parTrans" cxnId="{506F01C6-93BC-8A40-9053-62B05A2A1C43}">
      <dgm:prSet/>
      <dgm:spPr/>
      <dgm:t>
        <a:bodyPr/>
        <a:lstStyle/>
        <a:p>
          <a:endParaRPr lang="en-US"/>
        </a:p>
      </dgm:t>
    </dgm:pt>
    <dgm:pt modelId="{A1919846-CA3A-DC43-9A48-38E04E1DFF9D}" type="sibTrans" cxnId="{506F01C6-93BC-8A40-9053-62B05A2A1C43}">
      <dgm:prSet/>
      <dgm:spPr/>
      <dgm:t>
        <a:bodyPr/>
        <a:lstStyle/>
        <a:p>
          <a:endParaRPr lang="en-US"/>
        </a:p>
      </dgm:t>
    </dgm:pt>
    <dgm:pt modelId="{614E70E5-E916-FA4C-BF52-75E9A5E80B13}" type="pres">
      <dgm:prSet presAssocID="{EB22BBBA-2BC5-5D4A-86EA-20CDBD0F16C7}" presName="vert0" presStyleCnt="0">
        <dgm:presLayoutVars>
          <dgm:dir/>
          <dgm:animOne val="branch"/>
          <dgm:animLvl val="lvl"/>
        </dgm:presLayoutVars>
      </dgm:prSet>
      <dgm:spPr/>
      <dgm:t>
        <a:bodyPr/>
        <a:lstStyle/>
        <a:p>
          <a:endParaRPr lang="en-US"/>
        </a:p>
      </dgm:t>
    </dgm:pt>
    <dgm:pt modelId="{5A61DAF1-6446-3D45-9FB1-C1B6D9C3B76C}" type="pres">
      <dgm:prSet presAssocID="{9EDA6F75-7B62-3946-B0FB-1ACF9B9160C2}" presName="thickLine" presStyleLbl="alignNode1" presStyleIdx="0" presStyleCnt="7"/>
      <dgm:spPr/>
    </dgm:pt>
    <dgm:pt modelId="{2D6755C0-57A0-E64D-82DF-60C2F46E6CB1}" type="pres">
      <dgm:prSet presAssocID="{9EDA6F75-7B62-3946-B0FB-1ACF9B9160C2}" presName="horz1" presStyleCnt="0"/>
      <dgm:spPr/>
    </dgm:pt>
    <dgm:pt modelId="{D34D6855-ABB4-4F45-84DE-7F673CE3F867}" type="pres">
      <dgm:prSet presAssocID="{9EDA6F75-7B62-3946-B0FB-1ACF9B9160C2}" presName="tx1" presStyleLbl="revTx" presStyleIdx="0" presStyleCnt="7"/>
      <dgm:spPr/>
      <dgm:t>
        <a:bodyPr/>
        <a:lstStyle/>
        <a:p>
          <a:endParaRPr lang="en-US"/>
        </a:p>
      </dgm:t>
    </dgm:pt>
    <dgm:pt modelId="{E15E4509-5315-9543-9BEA-158D66D0DE0C}" type="pres">
      <dgm:prSet presAssocID="{9EDA6F75-7B62-3946-B0FB-1ACF9B9160C2}" presName="vert1" presStyleCnt="0"/>
      <dgm:spPr/>
    </dgm:pt>
    <dgm:pt modelId="{08E33461-3DCF-C142-8E22-C51B5E1E77C6}" type="pres">
      <dgm:prSet presAssocID="{0CED54F4-D38B-E84D-9A36-4A7DD9DE41C6}" presName="thickLine" presStyleLbl="alignNode1" presStyleIdx="1" presStyleCnt="7"/>
      <dgm:spPr/>
    </dgm:pt>
    <dgm:pt modelId="{87799709-473F-104B-B614-1FBF3A2390F2}" type="pres">
      <dgm:prSet presAssocID="{0CED54F4-D38B-E84D-9A36-4A7DD9DE41C6}" presName="horz1" presStyleCnt="0"/>
      <dgm:spPr/>
    </dgm:pt>
    <dgm:pt modelId="{1CBC169A-6BAD-C24C-851D-67D23BFF6381}" type="pres">
      <dgm:prSet presAssocID="{0CED54F4-D38B-E84D-9A36-4A7DD9DE41C6}" presName="tx1" presStyleLbl="revTx" presStyleIdx="1" presStyleCnt="7"/>
      <dgm:spPr/>
      <dgm:t>
        <a:bodyPr/>
        <a:lstStyle/>
        <a:p>
          <a:endParaRPr lang="en-US"/>
        </a:p>
      </dgm:t>
    </dgm:pt>
    <dgm:pt modelId="{344F6D38-6B34-B84E-9032-532FB8CDC5EE}" type="pres">
      <dgm:prSet presAssocID="{0CED54F4-D38B-E84D-9A36-4A7DD9DE41C6}" presName="vert1" presStyleCnt="0"/>
      <dgm:spPr/>
    </dgm:pt>
    <dgm:pt modelId="{487A030E-88B6-6348-AC93-01BC333E8047}" type="pres">
      <dgm:prSet presAssocID="{1AAB5E35-03F7-A642-9AF3-2C3D3BA1249E}" presName="thickLine" presStyleLbl="alignNode1" presStyleIdx="2" presStyleCnt="7"/>
      <dgm:spPr/>
    </dgm:pt>
    <dgm:pt modelId="{47A8C3E2-53F8-C745-B122-06E9926640D2}" type="pres">
      <dgm:prSet presAssocID="{1AAB5E35-03F7-A642-9AF3-2C3D3BA1249E}" presName="horz1" presStyleCnt="0"/>
      <dgm:spPr/>
    </dgm:pt>
    <dgm:pt modelId="{49CFB413-BD08-FF45-9616-B8DDA3D75121}" type="pres">
      <dgm:prSet presAssocID="{1AAB5E35-03F7-A642-9AF3-2C3D3BA1249E}" presName="tx1" presStyleLbl="revTx" presStyleIdx="2" presStyleCnt="7"/>
      <dgm:spPr/>
      <dgm:t>
        <a:bodyPr/>
        <a:lstStyle/>
        <a:p>
          <a:endParaRPr lang="en-US"/>
        </a:p>
      </dgm:t>
    </dgm:pt>
    <dgm:pt modelId="{982EDF2F-4DBC-6441-BA00-9CCCA6FA8CE3}" type="pres">
      <dgm:prSet presAssocID="{1AAB5E35-03F7-A642-9AF3-2C3D3BA1249E}" presName="vert1" presStyleCnt="0"/>
      <dgm:spPr/>
    </dgm:pt>
    <dgm:pt modelId="{DCED77E5-FFCC-E24A-99C1-0BE6BA91E7AC}" type="pres">
      <dgm:prSet presAssocID="{EEEBA845-12AA-C24A-8A0C-36C70D589F30}" presName="thickLine" presStyleLbl="alignNode1" presStyleIdx="3" presStyleCnt="7"/>
      <dgm:spPr/>
    </dgm:pt>
    <dgm:pt modelId="{9884BB6A-53EC-1448-9C25-672432C8FD01}" type="pres">
      <dgm:prSet presAssocID="{EEEBA845-12AA-C24A-8A0C-36C70D589F30}" presName="horz1" presStyleCnt="0"/>
      <dgm:spPr/>
    </dgm:pt>
    <dgm:pt modelId="{FFECE014-C19E-7D4A-AF6C-4A31F25C67CC}" type="pres">
      <dgm:prSet presAssocID="{EEEBA845-12AA-C24A-8A0C-36C70D589F30}" presName="tx1" presStyleLbl="revTx" presStyleIdx="3" presStyleCnt="7"/>
      <dgm:spPr/>
      <dgm:t>
        <a:bodyPr/>
        <a:lstStyle/>
        <a:p>
          <a:endParaRPr lang="en-US"/>
        </a:p>
      </dgm:t>
    </dgm:pt>
    <dgm:pt modelId="{CD68DD7A-8EA8-EA43-8FA3-FD83EED5720E}" type="pres">
      <dgm:prSet presAssocID="{EEEBA845-12AA-C24A-8A0C-36C70D589F30}" presName="vert1" presStyleCnt="0"/>
      <dgm:spPr/>
    </dgm:pt>
    <dgm:pt modelId="{BC93FDF2-9EA3-714B-B477-6E8980099F18}" type="pres">
      <dgm:prSet presAssocID="{6A91052D-B246-734D-A617-5195FA309F5B}" presName="thickLine" presStyleLbl="alignNode1" presStyleIdx="4" presStyleCnt="7"/>
      <dgm:spPr/>
    </dgm:pt>
    <dgm:pt modelId="{E9CB03A0-334E-B447-B24E-D176C82173EE}" type="pres">
      <dgm:prSet presAssocID="{6A91052D-B246-734D-A617-5195FA309F5B}" presName="horz1" presStyleCnt="0"/>
      <dgm:spPr/>
    </dgm:pt>
    <dgm:pt modelId="{63BCE5E0-6685-0547-809F-ED88691AEF4D}" type="pres">
      <dgm:prSet presAssocID="{6A91052D-B246-734D-A617-5195FA309F5B}" presName="tx1" presStyleLbl="revTx" presStyleIdx="4" presStyleCnt="7"/>
      <dgm:spPr/>
      <dgm:t>
        <a:bodyPr/>
        <a:lstStyle/>
        <a:p>
          <a:endParaRPr lang="en-US"/>
        </a:p>
      </dgm:t>
    </dgm:pt>
    <dgm:pt modelId="{2822DE8B-4F42-B84C-95F3-BCD9F5E4DE31}" type="pres">
      <dgm:prSet presAssocID="{6A91052D-B246-734D-A617-5195FA309F5B}" presName="vert1" presStyleCnt="0"/>
      <dgm:spPr/>
    </dgm:pt>
    <dgm:pt modelId="{CD603CE9-B87C-134A-8662-6DE1963FD291}" type="pres">
      <dgm:prSet presAssocID="{039199A8-59DF-654D-9678-19E160C82A29}" presName="thickLine" presStyleLbl="alignNode1" presStyleIdx="5" presStyleCnt="7"/>
      <dgm:spPr/>
    </dgm:pt>
    <dgm:pt modelId="{E4D94B95-43F9-BB4C-B684-2259BC1E8570}" type="pres">
      <dgm:prSet presAssocID="{039199A8-59DF-654D-9678-19E160C82A29}" presName="horz1" presStyleCnt="0"/>
      <dgm:spPr/>
    </dgm:pt>
    <dgm:pt modelId="{A7650C76-6336-084E-BCC7-959B980ADF23}" type="pres">
      <dgm:prSet presAssocID="{039199A8-59DF-654D-9678-19E160C82A29}" presName="tx1" presStyleLbl="revTx" presStyleIdx="5" presStyleCnt="7"/>
      <dgm:spPr/>
      <dgm:t>
        <a:bodyPr/>
        <a:lstStyle/>
        <a:p>
          <a:endParaRPr lang="en-US"/>
        </a:p>
      </dgm:t>
    </dgm:pt>
    <dgm:pt modelId="{AC758EE8-6C69-6741-B122-97A571465BF8}" type="pres">
      <dgm:prSet presAssocID="{039199A8-59DF-654D-9678-19E160C82A29}" presName="vert1" presStyleCnt="0"/>
      <dgm:spPr/>
    </dgm:pt>
    <dgm:pt modelId="{DBE19796-930E-F443-BE74-C5A8DE8DC34D}" type="pres">
      <dgm:prSet presAssocID="{3A75DC66-7846-974F-B3A9-F991E008A0AC}" presName="thickLine" presStyleLbl="alignNode1" presStyleIdx="6" presStyleCnt="7"/>
      <dgm:spPr/>
    </dgm:pt>
    <dgm:pt modelId="{7F5B3233-BE7C-5548-95C8-FA6AB3B4301E}" type="pres">
      <dgm:prSet presAssocID="{3A75DC66-7846-974F-B3A9-F991E008A0AC}" presName="horz1" presStyleCnt="0"/>
      <dgm:spPr/>
    </dgm:pt>
    <dgm:pt modelId="{16E8313E-ECD1-3A42-B974-291235ADBFFD}" type="pres">
      <dgm:prSet presAssocID="{3A75DC66-7846-974F-B3A9-F991E008A0AC}" presName="tx1" presStyleLbl="revTx" presStyleIdx="6" presStyleCnt="7"/>
      <dgm:spPr/>
      <dgm:t>
        <a:bodyPr/>
        <a:lstStyle/>
        <a:p>
          <a:endParaRPr lang="en-US"/>
        </a:p>
      </dgm:t>
    </dgm:pt>
    <dgm:pt modelId="{3F3FA260-18F4-BC42-884F-ABA087E5C92D}" type="pres">
      <dgm:prSet presAssocID="{3A75DC66-7846-974F-B3A9-F991E008A0AC}" presName="vert1" presStyleCnt="0"/>
      <dgm:spPr/>
    </dgm:pt>
  </dgm:ptLst>
  <dgm:cxnLst>
    <dgm:cxn modelId="{A7E9ACB8-CD2E-4A9B-9052-B37AFB6B2CE7}" type="presOf" srcId="{EB22BBBA-2BC5-5D4A-86EA-20CDBD0F16C7}" destId="{614E70E5-E916-FA4C-BF52-75E9A5E80B13}" srcOrd="0" destOrd="0" presId="urn:microsoft.com/office/officeart/2008/layout/LinedList"/>
    <dgm:cxn modelId="{F57BC98D-0D3D-F042-9AC2-BBCBF6256D4E}" srcId="{EB22BBBA-2BC5-5D4A-86EA-20CDBD0F16C7}" destId="{9EDA6F75-7B62-3946-B0FB-1ACF9B9160C2}" srcOrd="0" destOrd="0" parTransId="{F1E4B602-4C4B-5440-B133-E2F78F845778}" sibTransId="{6EDE2B0F-CB3E-8240-906B-F88519E55B6C}"/>
    <dgm:cxn modelId="{880101F8-0180-7A4E-ADF9-62FCEE8E3063}" srcId="{EB22BBBA-2BC5-5D4A-86EA-20CDBD0F16C7}" destId="{1AAB5E35-03F7-A642-9AF3-2C3D3BA1249E}" srcOrd="2" destOrd="0" parTransId="{DD8D711E-E9E1-D24A-B2BF-04930111A7D6}" sibTransId="{DB516EC6-9DE6-A648-AEAF-43E85F965AF9}"/>
    <dgm:cxn modelId="{17315EFA-5705-4557-BB45-F8AC62B03014}" type="presOf" srcId="{EEEBA845-12AA-C24A-8A0C-36C70D589F30}" destId="{FFECE014-C19E-7D4A-AF6C-4A31F25C67CC}" srcOrd="0" destOrd="0" presId="urn:microsoft.com/office/officeart/2008/layout/LinedList"/>
    <dgm:cxn modelId="{7001BF4F-EA15-1246-AC3E-563F2A4169E1}" srcId="{EB22BBBA-2BC5-5D4A-86EA-20CDBD0F16C7}" destId="{0CED54F4-D38B-E84D-9A36-4A7DD9DE41C6}" srcOrd="1" destOrd="0" parTransId="{116CCA20-5060-0C44-8271-C2AC4F14CFEF}" sibTransId="{39A75F44-8B34-6F48-B169-1E199D52CA78}"/>
    <dgm:cxn modelId="{CE5E4E40-77DF-F54F-8170-56B06C57F445}" srcId="{EB22BBBA-2BC5-5D4A-86EA-20CDBD0F16C7}" destId="{039199A8-59DF-654D-9678-19E160C82A29}" srcOrd="5" destOrd="0" parTransId="{26268370-118A-2141-BC52-A56448354491}" sibTransId="{F4B63CC5-28D2-554D-B588-4630883AF987}"/>
    <dgm:cxn modelId="{506F01C6-93BC-8A40-9053-62B05A2A1C43}" srcId="{EB22BBBA-2BC5-5D4A-86EA-20CDBD0F16C7}" destId="{3A75DC66-7846-974F-B3A9-F991E008A0AC}" srcOrd="6" destOrd="0" parTransId="{1FA8B34B-FB9F-3E47-BC5E-452705D842B8}" sibTransId="{A1919846-CA3A-DC43-9A48-38E04E1DFF9D}"/>
    <dgm:cxn modelId="{F788DF3F-CF56-4779-9C45-A0D8668AED43}" type="presOf" srcId="{6A91052D-B246-734D-A617-5195FA309F5B}" destId="{63BCE5E0-6685-0547-809F-ED88691AEF4D}" srcOrd="0" destOrd="0" presId="urn:microsoft.com/office/officeart/2008/layout/LinedList"/>
    <dgm:cxn modelId="{1FD18B10-90EC-4AEB-AC3B-CCB9F0474C8C}" type="presOf" srcId="{9EDA6F75-7B62-3946-B0FB-1ACF9B9160C2}" destId="{D34D6855-ABB4-4F45-84DE-7F673CE3F867}" srcOrd="0" destOrd="0" presId="urn:microsoft.com/office/officeart/2008/layout/LinedList"/>
    <dgm:cxn modelId="{6F8C5B8F-A901-4812-BBD8-1273CB78D473}" type="presOf" srcId="{0CED54F4-D38B-E84D-9A36-4A7DD9DE41C6}" destId="{1CBC169A-6BAD-C24C-851D-67D23BFF6381}" srcOrd="0" destOrd="0" presId="urn:microsoft.com/office/officeart/2008/layout/LinedList"/>
    <dgm:cxn modelId="{E09DB830-AE78-4187-A55A-FA62CD986474}" type="presOf" srcId="{039199A8-59DF-654D-9678-19E160C82A29}" destId="{A7650C76-6336-084E-BCC7-959B980ADF23}" srcOrd="0" destOrd="0" presId="urn:microsoft.com/office/officeart/2008/layout/LinedList"/>
    <dgm:cxn modelId="{7BAD5C12-9182-6B42-BC20-304A650A4F90}" srcId="{EB22BBBA-2BC5-5D4A-86EA-20CDBD0F16C7}" destId="{6A91052D-B246-734D-A617-5195FA309F5B}" srcOrd="4" destOrd="0" parTransId="{EBF3AB7B-7ABA-B64C-8DB5-0EF257941763}" sibTransId="{621984FA-0E4E-AA46-BEE6-C5FCBF7FC6DF}"/>
    <dgm:cxn modelId="{92B85A18-8F7F-CC48-A0FA-CD079DABE680}" srcId="{EB22BBBA-2BC5-5D4A-86EA-20CDBD0F16C7}" destId="{EEEBA845-12AA-C24A-8A0C-36C70D589F30}" srcOrd="3" destOrd="0" parTransId="{40FDEDD5-4655-E749-8AA5-4619AB2539A9}" sibTransId="{0580A904-CC77-B149-8709-F64D3839A3AC}"/>
    <dgm:cxn modelId="{1CC0D806-CA02-44B1-9467-28CF543DD149}" type="presOf" srcId="{3A75DC66-7846-974F-B3A9-F991E008A0AC}" destId="{16E8313E-ECD1-3A42-B974-291235ADBFFD}" srcOrd="0" destOrd="0" presId="urn:microsoft.com/office/officeart/2008/layout/LinedList"/>
    <dgm:cxn modelId="{0D27F298-A203-47C9-AE0E-DD1B67D2A230}" type="presOf" srcId="{1AAB5E35-03F7-A642-9AF3-2C3D3BA1249E}" destId="{49CFB413-BD08-FF45-9616-B8DDA3D75121}" srcOrd="0" destOrd="0" presId="urn:microsoft.com/office/officeart/2008/layout/LinedList"/>
    <dgm:cxn modelId="{E6AB199F-A125-4E95-8EFD-223BA02689ED}" type="presParOf" srcId="{614E70E5-E916-FA4C-BF52-75E9A5E80B13}" destId="{5A61DAF1-6446-3D45-9FB1-C1B6D9C3B76C}" srcOrd="0" destOrd="0" presId="urn:microsoft.com/office/officeart/2008/layout/LinedList"/>
    <dgm:cxn modelId="{77C8538C-437F-4C80-8672-EE4A9B129A6C}" type="presParOf" srcId="{614E70E5-E916-FA4C-BF52-75E9A5E80B13}" destId="{2D6755C0-57A0-E64D-82DF-60C2F46E6CB1}" srcOrd="1" destOrd="0" presId="urn:microsoft.com/office/officeart/2008/layout/LinedList"/>
    <dgm:cxn modelId="{910FA948-359C-4FD8-B955-BAD1001BC0DE}" type="presParOf" srcId="{2D6755C0-57A0-E64D-82DF-60C2F46E6CB1}" destId="{D34D6855-ABB4-4F45-84DE-7F673CE3F867}" srcOrd="0" destOrd="0" presId="urn:microsoft.com/office/officeart/2008/layout/LinedList"/>
    <dgm:cxn modelId="{5325AB7C-BD9F-4B4C-BA6E-BAF6F34428C0}" type="presParOf" srcId="{2D6755C0-57A0-E64D-82DF-60C2F46E6CB1}" destId="{E15E4509-5315-9543-9BEA-158D66D0DE0C}" srcOrd="1" destOrd="0" presId="urn:microsoft.com/office/officeart/2008/layout/LinedList"/>
    <dgm:cxn modelId="{40248BDF-E061-4A71-AA86-3BBBC9366DFC}" type="presParOf" srcId="{614E70E5-E916-FA4C-BF52-75E9A5E80B13}" destId="{08E33461-3DCF-C142-8E22-C51B5E1E77C6}" srcOrd="2" destOrd="0" presId="urn:microsoft.com/office/officeart/2008/layout/LinedList"/>
    <dgm:cxn modelId="{E25F3A8F-F8F3-4270-A343-ABF12235DB98}" type="presParOf" srcId="{614E70E5-E916-FA4C-BF52-75E9A5E80B13}" destId="{87799709-473F-104B-B614-1FBF3A2390F2}" srcOrd="3" destOrd="0" presId="urn:microsoft.com/office/officeart/2008/layout/LinedList"/>
    <dgm:cxn modelId="{9EF8525A-C772-4CDD-ABE5-0EA80DD23B6B}" type="presParOf" srcId="{87799709-473F-104B-B614-1FBF3A2390F2}" destId="{1CBC169A-6BAD-C24C-851D-67D23BFF6381}" srcOrd="0" destOrd="0" presId="urn:microsoft.com/office/officeart/2008/layout/LinedList"/>
    <dgm:cxn modelId="{9ACE2896-CF9C-4B81-8E01-7EA86F64EE46}" type="presParOf" srcId="{87799709-473F-104B-B614-1FBF3A2390F2}" destId="{344F6D38-6B34-B84E-9032-532FB8CDC5EE}" srcOrd="1" destOrd="0" presId="urn:microsoft.com/office/officeart/2008/layout/LinedList"/>
    <dgm:cxn modelId="{7C799DEE-2FE6-42CD-A27C-22EFF472FF92}" type="presParOf" srcId="{614E70E5-E916-FA4C-BF52-75E9A5E80B13}" destId="{487A030E-88B6-6348-AC93-01BC333E8047}" srcOrd="4" destOrd="0" presId="urn:microsoft.com/office/officeart/2008/layout/LinedList"/>
    <dgm:cxn modelId="{42EB99ED-F86D-4F0E-9BD3-C442A430E3B8}" type="presParOf" srcId="{614E70E5-E916-FA4C-BF52-75E9A5E80B13}" destId="{47A8C3E2-53F8-C745-B122-06E9926640D2}" srcOrd="5" destOrd="0" presId="urn:microsoft.com/office/officeart/2008/layout/LinedList"/>
    <dgm:cxn modelId="{3DF86232-AA61-4947-97C7-5804EDD2897D}" type="presParOf" srcId="{47A8C3E2-53F8-C745-B122-06E9926640D2}" destId="{49CFB413-BD08-FF45-9616-B8DDA3D75121}" srcOrd="0" destOrd="0" presId="urn:microsoft.com/office/officeart/2008/layout/LinedList"/>
    <dgm:cxn modelId="{3CBB5016-DE92-4CA3-9E94-F863A3D151F4}" type="presParOf" srcId="{47A8C3E2-53F8-C745-B122-06E9926640D2}" destId="{982EDF2F-4DBC-6441-BA00-9CCCA6FA8CE3}" srcOrd="1" destOrd="0" presId="urn:microsoft.com/office/officeart/2008/layout/LinedList"/>
    <dgm:cxn modelId="{81791A65-998E-4398-AC6B-AFC0CC80EF19}" type="presParOf" srcId="{614E70E5-E916-FA4C-BF52-75E9A5E80B13}" destId="{DCED77E5-FFCC-E24A-99C1-0BE6BA91E7AC}" srcOrd="6" destOrd="0" presId="urn:microsoft.com/office/officeart/2008/layout/LinedList"/>
    <dgm:cxn modelId="{9ADFD0B6-1102-4D33-B1F0-76D8C0C3A048}" type="presParOf" srcId="{614E70E5-E916-FA4C-BF52-75E9A5E80B13}" destId="{9884BB6A-53EC-1448-9C25-672432C8FD01}" srcOrd="7" destOrd="0" presId="urn:microsoft.com/office/officeart/2008/layout/LinedList"/>
    <dgm:cxn modelId="{3FD0B8B7-2A45-46BA-905E-D8ABA6EEEEBF}" type="presParOf" srcId="{9884BB6A-53EC-1448-9C25-672432C8FD01}" destId="{FFECE014-C19E-7D4A-AF6C-4A31F25C67CC}" srcOrd="0" destOrd="0" presId="urn:microsoft.com/office/officeart/2008/layout/LinedList"/>
    <dgm:cxn modelId="{D3842328-1826-46A8-A2B4-1E900724D9A3}" type="presParOf" srcId="{9884BB6A-53EC-1448-9C25-672432C8FD01}" destId="{CD68DD7A-8EA8-EA43-8FA3-FD83EED5720E}" srcOrd="1" destOrd="0" presId="urn:microsoft.com/office/officeart/2008/layout/LinedList"/>
    <dgm:cxn modelId="{E078B294-70AE-4634-B616-2EE592C8DF8B}" type="presParOf" srcId="{614E70E5-E916-FA4C-BF52-75E9A5E80B13}" destId="{BC93FDF2-9EA3-714B-B477-6E8980099F18}" srcOrd="8" destOrd="0" presId="urn:microsoft.com/office/officeart/2008/layout/LinedList"/>
    <dgm:cxn modelId="{64DB0D35-C561-4877-A41F-4397F568A59D}" type="presParOf" srcId="{614E70E5-E916-FA4C-BF52-75E9A5E80B13}" destId="{E9CB03A0-334E-B447-B24E-D176C82173EE}" srcOrd="9" destOrd="0" presId="urn:microsoft.com/office/officeart/2008/layout/LinedList"/>
    <dgm:cxn modelId="{E48F134D-15DD-4FC9-AA4F-A81182AAE314}" type="presParOf" srcId="{E9CB03A0-334E-B447-B24E-D176C82173EE}" destId="{63BCE5E0-6685-0547-809F-ED88691AEF4D}" srcOrd="0" destOrd="0" presId="urn:microsoft.com/office/officeart/2008/layout/LinedList"/>
    <dgm:cxn modelId="{755963E0-2C00-4F1D-80E1-1B165D78D8A2}" type="presParOf" srcId="{E9CB03A0-334E-B447-B24E-D176C82173EE}" destId="{2822DE8B-4F42-B84C-95F3-BCD9F5E4DE31}" srcOrd="1" destOrd="0" presId="urn:microsoft.com/office/officeart/2008/layout/LinedList"/>
    <dgm:cxn modelId="{981C9DD7-9EBD-4321-8D3E-4B7FA4889990}" type="presParOf" srcId="{614E70E5-E916-FA4C-BF52-75E9A5E80B13}" destId="{CD603CE9-B87C-134A-8662-6DE1963FD291}" srcOrd="10" destOrd="0" presId="urn:microsoft.com/office/officeart/2008/layout/LinedList"/>
    <dgm:cxn modelId="{8EF341FB-9226-436D-90EF-09C6F490F39C}" type="presParOf" srcId="{614E70E5-E916-FA4C-BF52-75E9A5E80B13}" destId="{E4D94B95-43F9-BB4C-B684-2259BC1E8570}" srcOrd="11" destOrd="0" presId="urn:microsoft.com/office/officeart/2008/layout/LinedList"/>
    <dgm:cxn modelId="{5972B8B7-B051-43EB-884F-F1C5A61442CC}" type="presParOf" srcId="{E4D94B95-43F9-BB4C-B684-2259BC1E8570}" destId="{A7650C76-6336-084E-BCC7-959B980ADF23}" srcOrd="0" destOrd="0" presId="urn:microsoft.com/office/officeart/2008/layout/LinedList"/>
    <dgm:cxn modelId="{7D4DCB3C-1D84-45A1-82BA-7E7D6F0EDE36}" type="presParOf" srcId="{E4D94B95-43F9-BB4C-B684-2259BC1E8570}" destId="{AC758EE8-6C69-6741-B122-97A571465BF8}" srcOrd="1" destOrd="0" presId="urn:microsoft.com/office/officeart/2008/layout/LinedList"/>
    <dgm:cxn modelId="{4F17D508-4623-44C4-A9D7-27F590E5CDA4}" type="presParOf" srcId="{614E70E5-E916-FA4C-BF52-75E9A5E80B13}" destId="{DBE19796-930E-F443-BE74-C5A8DE8DC34D}" srcOrd="12" destOrd="0" presId="urn:microsoft.com/office/officeart/2008/layout/LinedList"/>
    <dgm:cxn modelId="{950FBDDD-3D20-4086-A30A-1BE75D563B36}" type="presParOf" srcId="{614E70E5-E916-FA4C-BF52-75E9A5E80B13}" destId="{7F5B3233-BE7C-5548-95C8-FA6AB3B4301E}" srcOrd="13" destOrd="0" presId="urn:microsoft.com/office/officeart/2008/layout/LinedList"/>
    <dgm:cxn modelId="{EF11FAAA-2290-4AD7-B383-0082CFC86918}" type="presParOf" srcId="{7F5B3233-BE7C-5548-95C8-FA6AB3B4301E}" destId="{16E8313E-ECD1-3A42-B974-291235ADBFFD}" srcOrd="0" destOrd="0" presId="urn:microsoft.com/office/officeart/2008/layout/LinedList"/>
    <dgm:cxn modelId="{9EBD88B1-F0F7-4D26-AF97-E975770B60ED}" type="presParOf" srcId="{7F5B3233-BE7C-5548-95C8-FA6AB3B4301E}" destId="{3F3FA260-18F4-BC42-884F-ABA087E5C92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solidFill>
      </dgm:spPr>
      <dgm:t>
        <a:bodyPr/>
        <a:lstStyle/>
        <a:p>
          <a:r>
            <a:rPr lang="en-GB" dirty="0" err="1">
              <a:solidFill>
                <a:srgbClr val="004594"/>
              </a:solidFill>
            </a:rPr>
            <a:t>Iniciar</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err="1">
              <a:solidFill>
                <a:srgbClr val="004594"/>
              </a:solidFill>
            </a:rPr>
            <a:t>Planificar</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err="1">
              <a:solidFill>
                <a:srgbClr val="004594"/>
              </a:solidFill>
            </a:rPr>
            <a:t>Entregar</a:t>
          </a:r>
          <a:r>
            <a:rPr lang="en-GB" dirty="0">
              <a:solidFill>
                <a:srgbClr val="004594"/>
              </a:solidFill>
            </a:rPr>
            <a:t> y </a:t>
          </a:r>
          <a:r>
            <a:rPr lang="en-GB" dirty="0" err="1">
              <a:solidFill>
                <a:srgbClr val="004594"/>
              </a:solidFill>
            </a:rPr>
            <a:t>Cerrar</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err="1">
              <a:solidFill>
                <a:srgbClr val="004594"/>
              </a:solidFill>
            </a:rPr>
            <a:t>Implementar</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3030" custLinFactNeighborY="-3577">
        <dgm:presLayoutVars>
          <dgm:bulletEnabled val="1"/>
        </dgm:presLayoutVars>
      </dgm:prSet>
      <dgm:spPr/>
      <dgm:t>
        <a:bodyPr/>
        <a:lstStyle/>
        <a:p>
          <a:endParaRPr lang="en-US"/>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US"/>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US"/>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US"/>
        </a:p>
      </dgm:t>
    </dgm:pt>
  </dgm:ptLst>
  <dgm:cxnLst>
    <dgm:cxn modelId="{BDFE8E89-3EDE-4AA2-8D9A-4392145EC857}" srcId="{CA02C486-0639-4323-ADF3-7B6274C12C6F}" destId="{1CAAAF6E-0B7B-4431-89C7-681E8C077DF1}" srcOrd="0" destOrd="0" parTransId="{F732D09D-469A-4DC4-9320-6D79120BE694}" sibTransId="{6FFBD1D3-B5CC-4033-869C-13E6B6CB3C0E}"/>
    <dgm:cxn modelId="{3DB9E633-11B3-438F-BD7F-827CA1B99BFC}" type="presOf" srcId="{57E2DDE4-25E5-463F-B2C8-EAC78867EDD5}" destId="{DE187647-FFDD-4B78-836E-69F34F61E45B}"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3C6319C6-413C-47C7-8B58-0F7DA4B3F90C}" srcId="{CA02C486-0639-4323-ADF3-7B6274C12C6F}" destId="{57E2DDE4-25E5-463F-B2C8-EAC78867EDD5}" srcOrd="3" destOrd="0" parTransId="{5651F08B-7ECD-4E75-B7B2-47B1493CBEFE}" sibTransId="{6CFE332E-B4C3-4E90-B691-FDD3DA11CF5D}"/>
    <dgm:cxn modelId="{6EFE7476-FFD0-4BD3-861E-137E7A0BD1C5}" type="presOf" srcId="{0CFA9FAD-F214-4D58-B39D-974EA2D92928}" destId="{A09EF179-3E74-4EF1-9DF0-DCF0EDEE00F5}" srcOrd="0" destOrd="0" presId="urn:microsoft.com/office/officeart/2005/8/layout/hProcess9"/>
    <dgm:cxn modelId="{6F576C34-B919-4195-92A0-73D5D59134F7}" type="presOf" srcId="{CA02C486-0639-4323-ADF3-7B6274C12C6F}" destId="{6C244AFC-1F1F-4614-81B4-9973609202E0}" srcOrd="0" destOrd="0" presId="urn:microsoft.com/office/officeart/2005/8/layout/hProcess9"/>
    <dgm:cxn modelId="{78AEC27B-0DDD-4E4B-A395-4438CBE8923D}" type="presOf" srcId="{ABA36000-FE13-41E3-AFFB-599F41BCD786}" destId="{FDC29836-1BDB-499E-A9D1-EC396C272C68}"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E46DB16A-7E87-4472-A324-FBE91829EA15}" type="presOf" srcId="{1CAAAF6E-0B7B-4431-89C7-681E8C077DF1}" destId="{0EAA3729-EF67-4C3A-922E-096866EC0DBC}" srcOrd="0" destOrd="0" presId="urn:microsoft.com/office/officeart/2005/8/layout/hProcess9"/>
    <dgm:cxn modelId="{AB835482-8979-44BB-AFC1-89E673AB4E6F}" type="presParOf" srcId="{6C244AFC-1F1F-4614-81B4-9973609202E0}" destId="{B8F24F77-514A-4496-9E1E-EC445C10B69A}" srcOrd="0" destOrd="0" presId="urn:microsoft.com/office/officeart/2005/8/layout/hProcess9"/>
    <dgm:cxn modelId="{DBF425B5-A2CA-4AD7-B779-DA1D705943A7}" type="presParOf" srcId="{6C244AFC-1F1F-4614-81B4-9973609202E0}" destId="{35CA22E2-9A58-44C0-9EF5-26C2406A24FB}" srcOrd="1" destOrd="0" presId="urn:microsoft.com/office/officeart/2005/8/layout/hProcess9"/>
    <dgm:cxn modelId="{6DDD6F9F-264B-48B9-9DF4-243C0024F159}" type="presParOf" srcId="{35CA22E2-9A58-44C0-9EF5-26C2406A24FB}" destId="{0EAA3729-EF67-4C3A-922E-096866EC0DBC}" srcOrd="0" destOrd="0" presId="urn:microsoft.com/office/officeart/2005/8/layout/hProcess9"/>
    <dgm:cxn modelId="{BA7EEEFA-692A-4F96-A9E3-019F18131798}" type="presParOf" srcId="{35CA22E2-9A58-44C0-9EF5-26C2406A24FB}" destId="{AF292E22-7B24-42DC-8BF2-D023E66CBBD1}" srcOrd="1" destOrd="0" presId="urn:microsoft.com/office/officeart/2005/8/layout/hProcess9"/>
    <dgm:cxn modelId="{A5C9E9B4-7A4E-4B39-BCB7-6A1A55E286DB}" type="presParOf" srcId="{35CA22E2-9A58-44C0-9EF5-26C2406A24FB}" destId="{A09EF179-3E74-4EF1-9DF0-DCF0EDEE00F5}" srcOrd="2" destOrd="0" presId="urn:microsoft.com/office/officeart/2005/8/layout/hProcess9"/>
    <dgm:cxn modelId="{B08D1CAC-0EE0-4225-B67A-F3E3D2FC1889}" type="presParOf" srcId="{35CA22E2-9A58-44C0-9EF5-26C2406A24FB}" destId="{E317EF28-9D91-4D04-BC55-B9EDBE4B72D1}" srcOrd="3" destOrd="0" presId="urn:microsoft.com/office/officeart/2005/8/layout/hProcess9"/>
    <dgm:cxn modelId="{6D5D9EB1-ACE5-4723-9CB6-11B99C0009B3}" type="presParOf" srcId="{35CA22E2-9A58-44C0-9EF5-26C2406A24FB}" destId="{FDC29836-1BDB-499E-A9D1-EC396C272C68}" srcOrd="4" destOrd="0" presId="urn:microsoft.com/office/officeart/2005/8/layout/hProcess9"/>
    <dgm:cxn modelId="{15F63073-0C8E-4448-9560-19C6C1B4AE03}" type="presParOf" srcId="{35CA22E2-9A58-44C0-9EF5-26C2406A24FB}" destId="{E8F79034-2EB0-40CF-A14D-272A437C19FA}" srcOrd="5" destOrd="0" presId="urn:microsoft.com/office/officeart/2005/8/layout/hProcess9"/>
    <dgm:cxn modelId="{7AEBDB84-81CD-47B0-A257-258B413B8035}"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err="1">
              <a:solidFill>
                <a:srgbClr val="004594"/>
              </a:solidFill>
            </a:rPr>
            <a:t>Iniciar</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solidFill>
      </dgm:spPr>
      <dgm:t>
        <a:bodyPr/>
        <a:lstStyle/>
        <a:p>
          <a:r>
            <a:rPr lang="en-GB" dirty="0" err="1">
              <a:solidFill>
                <a:srgbClr val="004594"/>
              </a:solidFill>
            </a:rPr>
            <a:t>Planificar</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err="1">
              <a:solidFill>
                <a:srgbClr val="004594"/>
              </a:solidFill>
            </a:rPr>
            <a:t>Entregar</a:t>
          </a:r>
          <a:r>
            <a:rPr lang="en-GB" dirty="0">
              <a:solidFill>
                <a:srgbClr val="004594"/>
              </a:solidFill>
            </a:rPr>
            <a:t> y </a:t>
          </a:r>
          <a:r>
            <a:rPr lang="en-GB" dirty="0" err="1">
              <a:solidFill>
                <a:srgbClr val="004594"/>
              </a:solidFill>
            </a:rPr>
            <a:t>Cerrar</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err="1">
              <a:solidFill>
                <a:srgbClr val="004594"/>
              </a:solidFill>
            </a:rPr>
            <a:t>Implementar</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US"/>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US"/>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US"/>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US"/>
        </a:p>
      </dgm:t>
    </dgm:pt>
  </dgm:ptLst>
  <dgm:cxnLst>
    <dgm:cxn modelId="{BDFE8E89-3EDE-4AA2-8D9A-4392145EC857}" srcId="{CA02C486-0639-4323-ADF3-7B6274C12C6F}" destId="{1CAAAF6E-0B7B-4431-89C7-681E8C077DF1}" srcOrd="0" destOrd="0" parTransId="{F732D09D-469A-4DC4-9320-6D79120BE694}" sibTransId="{6FFBD1D3-B5CC-4033-869C-13E6B6CB3C0E}"/>
    <dgm:cxn modelId="{EB72FB2A-F3E6-4CC5-BDDD-261BF9F64B7B}" type="presOf" srcId="{ABA36000-FE13-41E3-AFFB-599F41BCD786}" destId="{FDC29836-1BDB-499E-A9D1-EC396C272C68}"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3C6319C6-413C-47C7-8B58-0F7DA4B3F90C}" srcId="{CA02C486-0639-4323-ADF3-7B6274C12C6F}" destId="{57E2DDE4-25E5-463F-B2C8-EAC78867EDD5}" srcOrd="3" destOrd="0" parTransId="{5651F08B-7ECD-4E75-B7B2-47B1493CBEFE}" sibTransId="{6CFE332E-B4C3-4E90-B691-FDD3DA11CF5D}"/>
    <dgm:cxn modelId="{86067D75-4977-4F6B-A735-E5091C5E4220}" type="presOf" srcId="{1CAAAF6E-0B7B-4431-89C7-681E8C077DF1}" destId="{0EAA3729-EF67-4C3A-922E-096866EC0DBC}" srcOrd="0" destOrd="0" presId="urn:microsoft.com/office/officeart/2005/8/layout/hProcess9"/>
    <dgm:cxn modelId="{375AC61C-879D-4990-BBEA-715B12CBA57B}" type="presOf" srcId="{57E2DDE4-25E5-463F-B2C8-EAC78867EDD5}" destId="{DE187647-FFDD-4B78-836E-69F34F61E45B}" srcOrd="0" destOrd="0" presId="urn:microsoft.com/office/officeart/2005/8/layout/hProcess9"/>
    <dgm:cxn modelId="{327276CD-6BE2-4E07-B07A-13E5DBA48AFE}" type="presOf" srcId="{0CFA9FAD-F214-4D58-B39D-974EA2D92928}" destId="{A09EF179-3E74-4EF1-9DF0-DCF0EDEE00F5}" srcOrd="0" destOrd="0" presId="urn:microsoft.com/office/officeart/2005/8/layout/hProcess9"/>
    <dgm:cxn modelId="{FE1336A2-84C9-481E-8484-1E33F9BFB696}" type="presOf" srcId="{CA02C486-0639-4323-ADF3-7B6274C12C6F}" destId="{6C244AFC-1F1F-4614-81B4-9973609202E0}"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2A749072-05BA-473B-9106-671738345F7A}" type="presParOf" srcId="{6C244AFC-1F1F-4614-81B4-9973609202E0}" destId="{B8F24F77-514A-4496-9E1E-EC445C10B69A}" srcOrd="0" destOrd="0" presId="urn:microsoft.com/office/officeart/2005/8/layout/hProcess9"/>
    <dgm:cxn modelId="{832D3123-54A5-4442-BE81-2B156AD2CCCA}" type="presParOf" srcId="{6C244AFC-1F1F-4614-81B4-9973609202E0}" destId="{35CA22E2-9A58-44C0-9EF5-26C2406A24FB}" srcOrd="1" destOrd="0" presId="urn:microsoft.com/office/officeart/2005/8/layout/hProcess9"/>
    <dgm:cxn modelId="{48478FE0-DE81-4435-A7EC-D2D105BDB6BF}" type="presParOf" srcId="{35CA22E2-9A58-44C0-9EF5-26C2406A24FB}" destId="{0EAA3729-EF67-4C3A-922E-096866EC0DBC}" srcOrd="0" destOrd="0" presId="urn:microsoft.com/office/officeart/2005/8/layout/hProcess9"/>
    <dgm:cxn modelId="{540930BB-FCB3-4B1D-A155-52D256F4CE5B}" type="presParOf" srcId="{35CA22E2-9A58-44C0-9EF5-26C2406A24FB}" destId="{AF292E22-7B24-42DC-8BF2-D023E66CBBD1}" srcOrd="1" destOrd="0" presId="urn:microsoft.com/office/officeart/2005/8/layout/hProcess9"/>
    <dgm:cxn modelId="{65CCC5FA-ACAE-4A78-8623-54612C9A83E0}" type="presParOf" srcId="{35CA22E2-9A58-44C0-9EF5-26C2406A24FB}" destId="{A09EF179-3E74-4EF1-9DF0-DCF0EDEE00F5}" srcOrd="2" destOrd="0" presId="urn:microsoft.com/office/officeart/2005/8/layout/hProcess9"/>
    <dgm:cxn modelId="{AB620CA6-9689-4783-844B-46BFE0286145}" type="presParOf" srcId="{35CA22E2-9A58-44C0-9EF5-26C2406A24FB}" destId="{E317EF28-9D91-4D04-BC55-B9EDBE4B72D1}" srcOrd="3" destOrd="0" presId="urn:microsoft.com/office/officeart/2005/8/layout/hProcess9"/>
    <dgm:cxn modelId="{096E78ED-E8B4-4B26-A25C-C9F447888D98}" type="presParOf" srcId="{35CA22E2-9A58-44C0-9EF5-26C2406A24FB}" destId="{FDC29836-1BDB-499E-A9D1-EC396C272C68}" srcOrd="4" destOrd="0" presId="urn:microsoft.com/office/officeart/2005/8/layout/hProcess9"/>
    <dgm:cxn modelId="{1BF62496-5682-4632-A788-4EB37B412322}" type="presParOf" srcId="{35CA22E2-9A58-44C0-9EF5-26C2406A24FB}" destId="{E8F79034-2EB0-40CF-A14D-272A437C19FA}" srcOrd="5" destOrd="0" presId="urn:microsoft.com/office/officeart/2005/8/layout/hProcess9"/>
    <dgm:cxn modelId="{958FA37D-778C-4F21-9368-461471EF3A97}"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err="1">
              <a:solidFill>
                <a:srgbClr val="004594"/>
              </a:solidFill>
            </a:rPr>
            <a:t>Iniciar</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err="1">
              <a:solidFill>
                <a:srgbClr val="004594"/>
              </a:solidFill>
            </a:rPr>
            <a:t>Planificar</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err="1">
              <a:solidFill>
                <a:srgbClr val="004594"/>
              </a:solidFill>
            </a:rPr>
            <a:t>Entregar</a:t>
          </a:r>
          <a:r>
            <a:rPr lang="en-GB" dirty="0">
              <a:solidFill>
                <a:srgbClr val="004594"/>
              </a:solidFill>
            </a:rPr>
            <a:t> y </a:t>
          </a:r>
          <a:r>
            <a:rPr lang="en-GB" dirty="0" err="1">
              <a:solidFill>
                <a:srgbClr val="004594"/>
              </a:solidFill>
            </a:rPr>
            <a:t>Cerrar</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solidFill>
      </dgm:spPr>
      <dgm:t>
        <a:bodyPr/>
        <a:lstStyle/>
        <a:p>
          <a:r>
            <a:rPr lang="en-GB" dirty="0" err="1">
              <a:solidFill>
                <a:srgbClr val="004594"/>
              </a:solidFill>
            </a:rPr>
            <a:t>Implementar</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1624" custLinFactNeighborY="-4343">
        <dgm:presLayoutVars>
          <dgm:bulletEnabled val="1"/>
        </dgm:presLayoutVars>
      </dgm:prSet>
      <dgm:spPr/>
      <dgm:t>
        <a:bodyPr/>
        <a:lstStyle/>
        <a:p>
          <a:endParaRPr lang="en-US"/>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US"/>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US"/>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US"/>
        </a:p>
      </dgm:t>
    </dgm:pt>
  </dgm:ptLst>
  <dgm:cxnLst>
    <dgm:cxn modelId="{052AC580-C843-4DB2-87A8-DCB23D8AC70F}" type="presOf" srcId="{ABA36000-FE13-41E3-AFFB-599F41BCD786}" destId="{FDC29836-1BDB-499E-A9D1-EC396C272C68}" srcOrd="0" destOrd="0" presId="urn:microsoft.com/office/officeart/2005/8/layout/hProcess9"/>
    <dgm:cxn modelId="{81308793-B9AE-4894-B3C5-A4BE86A48057}" type="presOf" srcId="{57E2DDE4-25E5-463F-B2C8-EAC78867EDD5}" destId="{DE187647-FFDD-4B78-836E-69F34F61E45B}" srcOrd="0" destOrd="0" presId="urn:microsoft.com/office/officeart/2005/8/layout/hProcess9"/>
    <dgm:cxn modelId="{EE4CD1DC-1E84-41D4-80AF-E380034006C0}" type="presOf" srcId="{1CAAAF6E-0B7B-4431-89C7-681E8C077DF1}" destId="{0EAA3729-EF67-4C3A-922E-096866EC0DBC}"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C1498954-50E2-4319-97F7-58169F881E50}" srcId="{CA02C486-0639-4323-ADF3-7B6274C12C6F}" destId="{ABA36000-FE13-41E3-AFFB-599F41BCD786}" srcOrd="2" destOrd="0" parTransId="{D697ED4B-8716-4293-9EF9-9BFEEBCB208B}" sibTransId="{73730F51-8061-4B27-8C51-5C31B918DA45}"/>
    <dgm:cxn modelId="{BEE981DF-1D49-4560-BB89-B7C4072280A8}" type="presOf" srcId="{CA02C486-0639-4323-ADF3-7B6274C12C6F}" destId="{6C244AFC-1F1F-4614-81B4-9973609202E0}"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BDFE8E89-3EDE-4AA2-8D9A-4392145EC857}" srcId="{CA02C486-0639-4323-ADF3-7B6274C12C6F}" destId="{1CAAAF6E-0B7B-4431-89C7-681E8C077DF1}" srcOrd="0" destOrd="0" parTransId="{F732D09D-469A-4DC4-9320-6D79120BE694}" sibTransId="{6FFBD1D3-B5CC-4033-869C-13E6B6CB3C0E}"/>
    <dgm:cxn modelId="{5E94DA70-1C09-4DF2-93AC-1542EFC117A0}" type="presOf" srcId="{0CFA9FAD-F214-4D58-B39D-974EA2D92928}" destId="{A09EF179-3E74-4EF1-9DF0-DCF0EDEE00F5}" srcOrd="0" destOrd="0" presId="urn:microsoft.com/office/officeart/2005/8/layout/hProcess9"/>
    <dgm:cxn modelId="{C7CCC1CC-3CD8-4E24-8478-2B2C9A77EFE2}" type="presParOf" srcId="{6C244AFC-1F1F-4614-81B4-9973609202E0}" destId="{B8F24F77-514A-4496-9E1E-EC445C10B69A}" srcOrd="0" destOrd="0" presId="urn:microsoft.com/office/officeart/2005/8/layout/hProcess9"/>
    <dgm:cxn modelId="{A59C7195-D207-414D-A5E4-063BCFD56F96}" type="presParOf" srcId="{6C244AFC-1F1F-4614-81B4-9973609202E0}" destId="{35CA22E2-9A58-44C0-9EF5-26C2406A24FB}" srcOrd="1" destOrd="0" presId="urn:microsoft.com/office/officeart/2005/8/layout/hProcess9"/>
    <dgm:cxn modelId="{7E14DFBA-C59D-4392-B944-BCFDC2423067}" type="presParOf" srcId="{35CA22E2-9A58-44C0-9EF5-26C2406A24FB}" destId="{0EAA3729-EF67-4C3A-922E-096866EC0DBC}" srcOrd="0" destOrd="0" presId="urn:microsoft.com/office/officeart/2005/8/layout/hProcess9"/>
    <dgm:cxn modelId="{A37176AD-7C1A-4F5D-BC22-A9AB22B85BB2}" type="presParOf" srcId="{35CA22E2-9A58-44C0-9EF5-26C2406A24FB}" destId="{AF292E22-7B24-42DC-8BF2-D023E66CBBD1}" srcOrd="1" destOrd="0" presId="urn:microsoft.com/office/officeart/2005/8/layout/hProcess9"/>
    <dgm:cxn modelId="{EFE1CB16-F5E1-4003-9B1F-353F226D7D63}" type="presParOf" srcId="{35CA22E2-9A58-44C0-9EF5-26C2406A24FB}" destId="{A09EF179-3E74-4EF1-9DF0-DCF0EDEE00F5}" srcOrd="2" destOrd="0" presId="urn:microsoft.com/office/officeart/2005/8/layout/hProcess9"/>
    <dgm:cxn modelId="{83C2E5D8-3D14-464F-AB63-9FF482EC3A4D}" type="presParOf" srcId="{35CA22E2-9A58-44C0-9EF5-26C2406A24FB}" destId="{E317EF28-9D91-4D04-BC55-B9EDBE4B72D1}" srcOrd="3" destOrd="0" presId="urn:microsoft.com/office/officeart/2005/8/layout/hProcess9"/>
    <dgm:cxn modelId="{DCB9141C-4BAD-42FD-87DC-E200EF865439}" type="presParOf" srcId="{35CA22E2-9A58-44C0-9EF5-26C2406A24FB}" destId="{FDC29836-1BDB-499E-A9D1-EC396C272C68}" srcOrd="4" destOrd="0" presId="urn:microsoft.com/office/officeart/2005/8/layout/hProcess9"/>
    <dgm:cxn modelId="{1957C954-B249-49A5-A72F-38F48C821F32}" type="presParOf" srcId="{35CA22E2-9A58-44C0-9EF5-26C2406A24FB}" destId="{E8F79034-2EB0-40CF-A14D-272A437C19FA}" srcOrd="5" destOrd="0" presId="urn:microsoft.com/office/officeart/2005/8/layout/hProcess9"/>
    <dgm:cxn modelId="{FA4474F9-EB3A-47B2-A05F-B7C03982ADC2}"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err="1">
              <a:solidFill>
                <a:srgbClr val="004594"/>
              </a:solidFill>
            </a:rPr>
            <a:t>Iniciar</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err="1">
              <a:solidFill>
                <a:srgbClr val="004594"/>
              </a:solidFill>
            </a:rPr>
            <a:t>Planificar</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dgm:t>
        <a:bodyPr/>
        <a:lstStyle/>
        <a:p>
          <a:r>
            <a:rPr lang="en-GB" dirty="0" err="1">
              <a:solidFill>
                <a:srgbClr val="004594"/>
              </a:solidFill>
            </a:rPr>
            <a:t>Entregar</a:t>
          </a:r>
          <a:r>
            <a:rPr lang="en-GB" dirty="0">
              <a:solidFill>
                <a:srgbClr val="004594"/>
              </a:solidFill>
            </a:rPr>
            <a:t> y </a:t>
          </a:r>
          <a:r>
            <a:rPr lang="en-GB" dirty="0" err="1">
              <a:solidFill>
                <a:srgbClr val="004594"/>
              </a:solidFill>
            </a:rPr>
            <a:t>Cerrar</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err="1">
              <a:solidFill>
                <a:srgbClr val="004594"/>
              </a:solidFill>
            </a:rPr>
            <a:t>Implementar</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US"/>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US"/>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US"/>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US"/>
        </a:p>
      </dgm:t>
    </dgm:pt>
  </dgm:ptLst>
  <dgm:cxnLst>
    <dgm:cxn modelId="{3C6319C6-413C-47C7-8B58-0F7DA4B3F90C}" srcId="{CA02C486-0639-4323-ADF3-7B6274C12C6F}" destId="{57E2DDE4-25E5-463F-B2C8-EAC78867EDD5}" srcOrd="3" destOrd="0" parTransId="{5651F08B-7ECD-4E75-B7B2-47B1493CBEFE}" sibTransId="{6CFE332E-B4C3-4E90-B691-FDD3DA11CF5D}"/>
    <dgm:cxn modelId="{2A2CFDAD-167F-4648-B5CB-D851EDA2396D}" type="presOf" srcId="{ABA36000-FE13-41E3-AFFB-599F41BCD786}" destId="{FDC29836-1BDB-499E-A9D1-EC396C272C68}" srcOrd="0" destOrd="0" presId="urn:microsoft.com/office/officeart/2005/8/layout/hProcess9"/>
    <dgm:cxn modelId="{76DD3170-9DE5-4B73-8FD8-BD27B087112A}" type="presOf" srcId="{1CAAAF6E-0B7B-4431-89C7-681E8C077DF1}" destId="{0EAA3729-EF67-4C3A-922E-096866EC0DBC}"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624367C5-7836-48F0-96D2-D5898C46B548}" srcId="{CA02C486-0639-4323-ADF3-7B6274C12C6F}" destId="{0CFA9FAD-F214-4D58-B39D-974EA2D92928}" srcOrd="1" destOrd="0" parTransId="{901A0433-296B-4086-9C1A-B8D5FFC7F015}" sibTransId="{7F5CA403-0CE8-4946-9770-A6409D0F07C6}"/>
    <dgm:cxn modelId="{DFE345A8-8110-4ED0-87C4-C78F9A194E04}" type="presOf" srcId="{CA02C486-0639-4323-ADF3-7B6274C12C6F}" destId="{6C244AFC-1F1F-4614-81B4-9973609202E0}" srcOrd="0" destOrd="0" presId="urn:microsoft.com/office/officeart/2005/8/layout/hProcess9"/>
    <dgm:cxn modelId="{BDFE8E89-3EDE-4AA2-8D9A-4392145EC857}" srcId="{CA02C486-0639-4323-ADF3-7B6274C12C6F}" destId="{1CAAAF6E-0B7B-4431-89C7-681E8C077DF1}" srcOrd="0" destOrd="0" parTransId="{F732D09D-469A-4DC4-9320-6D79120BE694}" sibTransId="{6FFBD1D3-B5CC-4033-869C-13E6B6CB3C0E}"/>
    <dgm:cxn modelId="{322B79AB-62AC-4128-A724-DCB41E102A88}" type="presOf" srcId="{57E2DDE4-25E5-463F-B2C8-EAC78867EDD5}" destId="{DE187647-FFDD-4B78-836E-69F34F61E45B}" srcOrd="0" destOrd="0" presId="urn:microsoft.com/office/officeart/2005/8/layout/hProcess9"/>
    <dgm:cxn modelId="{FC33ECFD-4BB9-4594-8B26-9890C7CB103E}" type="presOf" srcId="{0CFA9FAD-F214-4D58-B39D-974EA2D92928}" destId="{A09EF179-3E74-4EF1-9DF0-DCF0EDEE00F5}" srcOrd="0" destOrd="0" presId="urn:microsoft.com/office/officeart/2005/8/layout/hProcess9"/>
    <dgm:cxn modelId="{50C87802-8C8A-4F45-9EE8-58E74DB6E992}" type="presParOf" srcId="{6C244AFC-1F1F-4614-81B4-9973609202E0}" destId="{B8F24F77-514A-4496-9E1E-EC445C10B69A}" srcOrd="0" destOrd="0" presId="urn:microsoft.com/office/officeart/2005/8/layout/hProcess9"/>
    <dgm:cxn modelId="{C121C250-1FD6-493A-84B1-EDAEAE78990A}" type="presParOf" srcId="{6C244AFC-1F1F-4614-81B4-9973609202E0}" destId="{35CA22E2-9A58-44C0-9EF5-26C2406A24FB}" srcOrd="1" destOrd="0" presId="urn:microsoft.com/office/officeart/2005/8/layout/hProcess9"/>
    <dgm:cxn modelId="{60D7AAC0-933C-403A-BF3C-D4D83B6FB3A6}" type="presParOf" srcId="{35CA22E2-9A58-44C0-9EF5-26C2406A24FB}" destId="{0EAA3729-EF67-4C3A-922E-096866EC0DBC}" srcOrd="0" destOrd="0" presId="urn:microsoft.com/office/officeart/2005/8/layout/hProcess9"/>
    <dgm:cxn modelId="{7477543A-B8EC-4634-ACBB-CB242979BBCA}" type="presParOf" srcId="{35CA22E2-9A58-44C0-9EF5-26C2406A24FB}" destId="{AF292E22-7B24-42DC-8BF2-D023E66CBBD1}" srcOrd="1" destOrd="0" presId="urn:microsoft.com/office/officeart/2005/8/layout/hProcess9"/>
    <dgm:cxn modelId="{AA023DAA-AD40-4A51-A174-31211B27DAB9}" type="presParOf" srcId="{35CA22E2-9A58-44C0-9EF5-26C2406A24FB}" destId="{A09EF179-3E74-4EF1-9DF0-DCF0EDEE00F5}" srcOrd="2" destOrd="0" presId="urn:microsoft.com/office/officeart/2005/8/layout/hProcess9"/>
    <dgm:cxn modelId="{CC548453-08DC-436A-A74A-628B5C24CB09}" type="presParOf" srcId="{35CA22E2-9A58-44C0-9EF5-26C2406A24FB}" destId="{E317EF28-9D91-4D04-BC55-B9EDBE4B72D1}" srcOrd="3" destOrd="0" presId="urn:microsoft.com/office/officeart/2005/8/layout/hProcess9"/>
    <dgm:cxn modelId="{385FAD74-C3EA-4911-BBF4-C0D64DEBDD9C}" type="presParOf" srcId="{35CA22E2-9A58-44C0-9EF5-26C2406A24FB}" destId="{FDC29836-1BDB-499E-A9D1-EC396C272C68}" srcOrd="4" destOrd="0" presId="urn:microsoft.com/office/officeart/2005/8/layout/hProcess9"/>
    <dgm:cxn modelId="{0380D6C7-8472-4F5C-936C-2CCBBF0425D1}" type="presParOf" srcId="{35CA22E2-9A58-44C0-9EF5-26C2406A24FB}" destId="{E8F79034-2EB0-40CF-A14D-272A437C19FA}" srcOrd="5" destOrd="0" presId="urn:microsoft.com/office/officeart/2005/8/layout/hProcess9"/>
    <dgm:cxn modelId="{29BB56A0-A794-4945-87FB-3D05D034ED98}"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2EE20B-8636-C447-A6D8-FAE829E0A01B}" type="doc">
      <dgm:prSet loTypeId="urn:microsoft.com/office/officeart/2005/8/layout/radial2" loCatId="" qsTypeId="urn:microsoft.com/office/officeart/2005/8/quickstyle/simple4" qsCatId="simple" csTypeId="urn:microsoft.com/office/officeart/2005/8/colors/colorful4" csCatId="colorful" phldr="1"/>
      <dgm:spPr/>
      <dgm:t>
        <a:bodyPr/>
        <a:lstStyle/>
        <a:p>
          <a:endParaRPr lang="en-US"/>
        </a:p>
      </dgm:t>
    </dgm:pt>
    <dgm:pt modelId="{58E201C4-FBE6-7844-8754-79FC8F9FE13D}">
      <dgm:prSet phldrT="[Text]" custT="1"/>
      <dgm:spPr>
        <a:solidFill>
          <a:schemeClr val="accent2"/>
        </a:solidFill>
      </dgm:spPr>
      <dgm:t>
        <a:bodyPr/>
        <a:lstStyle/>
        <a:p>
          <a:pPr>
            <a:lnSpc>
              <a:spcPct val="100000"/>
            </a:lnSpc>
          </a:pPr>
          <a:r>
            <a:rPr lang="en-US" sz="800" dirty="0" err="1"/>
            <a:t>Identificar</a:t>
          </a:r>
          <a:r>
            <a:rPr lang="en-US" sz="800" dirty="0"/>
            <a:t> </a:t>
          </a:r>
          <a:r>
            <a:rPr lang="en-US" sz="800" dirty="0" err="1"/>
            <a:t>las</a:t>
          </a:r>
          <a:r>
            <a:rPr lang="en-US" sz="800" dirty="0"/>
            <a:t> </a:t>
          </a:r>
          <a:r>
            <a:rPr lang="en-US" sz="800" dirty="0" err="1"/>
            <a:t>futuras</a:t>
          </a:r>
          <a:r>
            <a:rPr lang="en-US" sz="800" dirty="0"/>
            <a:t> </a:t>
          </a:r>
          <a:r>
            <a:rPr lang="en-US" sz="800" dirty="0" err="1"/>
            <a:t>oportunidades</a:t>
          </a:r>
          <a:r>
            <a:rPr lang="en-US" sz="800" dirty="0"/>
            <a:t> de </a:t>
          </a:r>
          <a:r>
            <a:rPr lang="en-US" sz="800" dirty="0" err="1"/>
            <a:t>negocio</a:t>
          </a:r>
          <a:endParaRPr lang="en-US" sz="800" dirty="0"/>
        </a:p>
      </dgm:t>
    </dgm:pt>
    <dgm:pt modelId="{EAFB1A17-C80B-7345-98E1-8A3C2627B266}" type="parTrans" cxnId="{96F5E9AC-D0AB-134B-BFF6-2F509ED15997}">
      <dgm:prSet/>
      <dgm:spPr/>
      <dgm:t>
        <a:bodyPr/>
        <a:lstStyle/>
        <a:p>
          <a:endParaRPr lang="en-US"/>
        </a:p>
      </dgm:t>
    </dgm:pt>
    <dgm:pt modelId="{96CFEA0A-E18F-FB45-A252-F5AC5BD51F69}" type="sibTrans" cxnId="{96F5E9AC-D0AB-134B-BFF6-2F509ED15997}">
      <dgm:prSet/>
      <dgm:spPr/>
      <dgm:t>
        <a:bodyPr/>
        <a:lstStyle/>
        <a:p>
          <a:endParaRPr lang="en-US"/>
        </a:p>
      </dgm:t>
    </dgm:pt>
    <dgm:pt modelId="{C6EC15BA-7E74-CE45-8BBA-BAE93EFE3956}">
      <dgm:prSet phldrT="[Text]"/>
      <dgm:spPr/>
      <dgm:t>
        <a:bodyPr/>
        <a:lstStyle/>
        <a:p>
          <a:r>
            <a:rPr lang="es-ES" dirty="0"/>
            <a:t>Tecnologías innovadoras para aumentar la eficiencia</a:t>
          </a:r>
          <a:endParaRPr lang="en-US" dirty="0"/>
        </a:p>
      </dgm:t>
    </dgm:pt>
    <dgm:pt modelId="{8852B3C9-292C-664D-91BB-BDE210AA2D6F}" type="parTrans" cxnId="{6DD845B5-C099-B244-A006-5C80EF7B88FC}">
      <dgm:prSet/>
      <dgm:spPr/>
      <dgm:t>
        <a:bodyPr/>
        <a:lstStyle/>
        <a:p>
          <a:endParaRPr lang="en-US"/>
        </a:p>
      </dgm:t>
    </dgm:pt>
    <dgm:pt modelId="{8B2C0494-B1BB-9E44-B090-41374D357906}" type="sibTrans" cxnId="{6DD845B5-C099-B244-A006-5C80EF7B88FC}">
      <dgm:prSet/>
      <dgm:spPr/>
      <dgm:t>
        <a:bodyPr/>
        <a:lstStyle/>
        <a:p>
          <a:endParaRPr lang="en-US"/>
        </a:p>
      </dgm:t>
    </dgm:pt>
    <dgm:pt modelId="{40B8704B-A712-2744-A034-F5281C6A14C7}">
      <dgm:prSet phldrT="[Text]"/>
      <dgm:spPr/>
      <dgm:t>
        <a:bodyPr/>
        <a:lstStyle/>
        <a:p>
          <a:r>
            <a:rPr lang="es-ES" dirty="0"/>
            <a:t>Reducir los residuos y las emisiones a través de las prácticas de gestión de proyectos sostenibles</a:t>
          </a:r>
          <a:endParaRPr lang="en-US" dirty="0"/>
        </a:p>
      </dgm:t>
    </dgm:pt>
    <dgm:pt modelId="{75A7D454-5AB4-644C-B6FD-59EDC1BEFE7E}" type="parTrans" cxnId="{67353670-E442-A44E-B034-D800E1F90DFB}">
      <dgm:prSet/>
      <dgm:spPr/>
      <dgm:t>
        <a:bodyPr/>
        <a:lstStyle/>
        <a:p>
          <a:endParaRPr lang="en-US"/>
        </a:p>
      </dgm:t>
    </dgm:pt>
    <dgm:pt modelId="{06A15754-F6F1-EE4F-ADE3-4514BD975EA5}" type="sibTrans" cxnId="{67353670-E442-A44E-B034-D800E1F90DFB}">
      <dgm:prSet/>
      <dgm:spPr/>
      <dgm:t>
        <a:bodyPr/>
        <a:lstStyle/>
        <a:p>
          <a:endParaRPr lang="en-US"/>
        </a:p>
      </dgm:t>
    </dgm:pt>
    <dgm:pt modelId="{E9034E3C-45BF-0944-8062-77279606C328}">
      <dgm:prSet phldrT="[Text]" custT="1"/>
      <dgm:spPr>
        <a:solidFill>
          <a:schemeClr val="accent4">
            <a:lumMod val="75000"/>
          </a:schemeClr>
        </a:solidFill>
      </dgm:spPr>
      <dgm:t>
        <a:bodyPr/>
        <a:lstStyle/>
        <a:p>
          <a:pPr>
            <a:lnSpc>
              <a:spcPts val="1000"/>
            </a:lnSpc>
          </a:pPr>
          <a:r>
            <a:rPr lang="es-ES" sz="800" dirty="0"/>
            <a:t>Mejorar el valor de la Sostenibilidad corporativa</a:t>
          </a:r>
          <a:endParaRPr lang="en-US" sz="800" dirty="0"/>
        </a:p>
      </dgm:t>
    </dgm:pt>
    <dgm:pt modelId="{5F3F2B03-AE70-5644-862A-47BCB228012A}" type="parTrans" cxnId="{6C270387-4466-C14B-9F54-C9EAF1A9F3C6}">
      <dgm:prSet/>
      <dgm:spPr/>
      <dgm:t>
        <a:bodyPr/>
        <a:lstStyle/>
        <a:p>
          <a:endParaRPr lang="en-US"/>
        </a:p>
      </dgm:t>
    </dgm:pt>
    <dgm:pt modelId="{1C39C01F-3E86-7149-9F9F-8F5266D4446F}" type="sibTrans" cxnId="{6C270387-4466-C14B-9F54-C9EAF1A9F3C6}">
      <dgm:prSet/>
      <dgm:spPr/>
      <dgm:t>
        <a:bodyPr/>
        <a:lstStyle/>
        <a:p>
          <a:endParaRPr lang="en-US"/>
        </a:p>
      </dgm:t>
    </dgm:pt>
    <dgm:pt modelId="{74A44721-D3C7-1D44-B388-7CF120B617FC}">
      <dgm:prSet phldrT="[Text]" custT="1"/>
      <dgm:spPr/>
      <dgm:t>
        <a:bodyPr/>
        <a:lstStyle/>
        <a:p>
          <a:pPr marL="57150" lvl="1" indent="0" algn="l" defTabSz="355600">
            <a:lnSpc>
              <a:spcPct val="90000"/>
            </a:lnSpc>
            <a:spcBef>
              <a:spcPct val="0"/>
            </a:spcBef>
            <a:spcAft>
              <a:spcPct val="15000"/>
            </a:spcAft>
            <a:buNone/>
          </a:pPr>
          <a:r>
            <a:rPr lang="en-US" sz="900" dirty="0"/>
            <a:t> </a:t>
          </a:r>
          <a:r>
            <a:rPr lang="es-ES" sz="900" dirty="0"/>
            <a:t>Las generaciones más jóvenes valoran las prácticas empresariales responsables e incluyentes, y el desempeño de la sostenibilidad se está convirtiendo en un factor importante en la "guerra por el talento"</a:t>
          </a:r>
          <a:endParaRPr lang="en-US" sz="900" dirty="0"/>
        </a:p>
      </dgm:t>
    </dgm:pt>
    <dgm:pt modelId="{382954A4-2BE5-A84F-B1DE-272CE51406C1}" type="parTrans" cxnId="{A565C2A0-F8B4-7E45-B959-2CCEB74EDBBF}">
      <dgm:prSet/>
      <dgm:spPr/>
      <dgm:t>
        <a:bodyPr/>
        <a:lstStyle/>
        <a:p>
          <a:endParaRPr lang="en-US"/>
        </a:p>
      </dgm:t>
    </dgm:pt>
    <dgm:pt modelId="{433F6DA7-FABC-0543-B4CC-28339C178399}" type="sibTrans" cxnId="{A565C2A0-F8B4-7E45-B959-2CCEB74EDBBF}">
      <dgm:prSet/>
      <dgm:spPr/>
      <dgm:t>
        <a:bodyPr/>
        <a:lstStyle/>
        <a:p>
          <a:endParaRPr lang="en-US"/>
        </a:p>
      </dgm:t>
    </dgm:pt>
    <dgm:pt modelId="{D673EA2A-B075-B447-AFA4-25F667B9C79C}">
      <dgm:prSet phldrT="[Text]" custT="1"/>
      <dgm:spPr/>
      <dgm:t>
        <a:bodyPr/>
        <a:lstStyle/>
        <a:p>
          <a:pPr marL="57150" lvl="1" indent="0" algn="l" defTabSz="355600">
            <a:lnSpc>
              <a:spcPct val="90000"/>
            </a:lnSpc>
            <a:spcBef>
              <a:spcPct val="0"/>
            </a:spcBef>
            <a:spcAft>
              <a:spcPct val="15000"/>
            </a:spcAft>
            <a:buNone/>
          </a:pPr>
          <a:r>
            <a:rPr lang="en-US" sz="900" dirty="0"/>
            <a:t> </a:t>
          </a:r>
          <a:r>
            <a:rPr lang="es-ES" sz="900" dirty="0"/>
            <a:t>Alrededor del mundo, los consumidores están basando cada vez más sus decisiones de compra en su percepción en el desempeño de sostenibilidad de una empresa,  y los </a:t>
          </a:r>
          <a:r>
            <a:rPr lang="es-ES" sz="900" dirty="0" err="1"/>
            <a:t>ODSs</a:t>
          </a:r>
          <a:r>
            <a:rPr lang="es-ES" sz="900" dirty="0"/>
            <a:t> pueden fortalecer  aún más esta tendencia.</a:t>
          </a:r>
          <a:endParaRPr lang="en-US" sz="900" dirty="0"/>
        </a:p>
      </dgm:t>
    </dgm:pt>
    <dgm:pt modelId="{9C91D1D1-BEC7-1D4D-8B05-911A37F186ED}" type="parTrans" cxnId="{2C695991-DA48-D541-B0E2-97E7F5B6652D}">
      <dgm:prSet/>
      <dgm:spPr/>
      <dgm:t>
        <a:bodyPr/>
        <a:lstStyle/>
        <a:p>
          <a:endParaRPr lang="en-US"/>
        </a:p>
      </dgm:t>
    </dgm:pt>
    <dgm:pt modelId="{C0926BDD-8351-2D4E-8BE3-054782E2FF1B}" type="sibTrans" cxnId="{2C695991-DA48-D541-B0E2-97E7F5B6652D}">
      <dgm:prSet/>
      <dgm:spPr/>
      <dgm:t>
        <a:bodyPr/>
        <a:lstStyle/>
        <a:p>
          <a:endParaRPr lang="en-US"/>
        </a:p>
      </dgm:t>
    </dgm:pt>
    <dgm:pt modelId="{8555A265-7642-5F4B-97A7-4D9D09F6040F}">
      <dgm:prSet phldrT="[Text]" custT="1"/>
      <dgm:spPr/>
      <dgm:t>
        <a:bodyPr/>
        <a:lstStyle/>
        <a:p>
          <a:r>
            <a:rPr lang="es-ES" sz="800" dirty="0"/>
            <a:t>Fortalecer las relaciones con las partes interesadas y</a:t>
          </a:r>
        </a:p>
        <a:p>
          <a:r>
            <a:rPr lang="es-ES" sz="800" dirty="0"/>
            <a:t>Mantenerse actualizado del desarrollo de políticas</a:t>
          </a:r>
          <a:endParaRPr lang="en-US" sz="800" dirty="0"/>
        </a:p>
      </dgm:t>
    </dgm:pt>
    <dgm:pt modelId="{8DE09E18-251D-7E48-A8B4-29D3D6DFF6F9}" type="parTrans" cxnId="{34EB568A-4C7A-4340-86F8-BD7219BD3830}">
      <dgm:prSet/>
      <dgm:spPr/>
      <dgm:t>
        <a:bodyPr/>
        <a:lstStyle/>
        <a:p>
          <a:endParaRPr lang="en-US"/>
        </a:p>
      </dgm:t>
    </dgm:pt>
    <dgm:pt modelId="{3438EBD5-9F47-5646-8310-DFFD55EFC47C}" type="sibTrans" cxnId="{34EB568A-4C7A-4340-86F8-BD7219BD3830}">
      <dgm:prSet/>
      <dgm:spPr/>
      <dgm:t>
        <a:bodyPr/>
        <a:lstStyle/>
        <a:p>
          <a:endParaRPr lang="en-US"/>
        </a:p>
      </dgm:t>
    </dgm:pt>
    <dgm:pt modelId="{0DAB0541-2F59-CB4C-AF6A-F6DA05810CE8}">
      <dgm:prSet phldrT="[Text]"/>
      <dgm:spPr/>
      <dgm:t>
        <a:bodyPr/>
        <a:lstStyle/>
        <a:p>
          <a:pPr marL="57150" lvl="1" indent="0" algn="l" defTabSz="444500">
            <a:lnSpc>
              <a:spcPct val="90000"/>
            </a:lnSpc>
            <a:spcBef>
              <a:spcPct val="0"/>
            </a:spcBef>
            <a:spcAft>
              <a:spcPct val="15000"/>
            </a:spcAft>
            <a:buNone/>
          </a:pPr>
          <a:r>
            <a:rPr lang="es-ES" dirty="0"/>
            <a:t>Mejorar la confianza entre las partes interesadas;</a:t>
          </a:r>
          <a:r>
            <a:rPr lang="en-US" dirty="0"/>
            <a:t> </a:t>
          </a:r>
        </a:p>
      </dgm:t>
    </dgm:pt>
    <dgm:pt modelId="{B4EA8C90-E0DF-154F-A455-CEAA5950AB5B}" type="parTrans" cxnId="{1FDFE91B-8B58-EA45-AA16-0934F2E8F5DC}">
      <dgm:prSet/>
      <dgm:spPr/>
      <dgm:t>
        <a:bodyPr/>
        <a:lstStyle/>
        <a:p>
          <a:endParaRPr lang="en-US"/>
        </a:p>
      </dgm:t>
    </dgm:pt>
    <dgm:pt modelId="{DE278D82-104A-D349-9A41-0089C9C94F54}" type="sibTrans" cxnId="{1FDFE91B-8B58-EA45-AA16-0934F2E8F5DC}">
      <dgm:prSet/>
      <dgm:spPr/>
      <dgm:t>
        <a:bodyPr/>
        <a:lstStyle/>
        <a:p>
          <a:endParaRPr lang="en-US"/>
        </a:p>
      </dgm:t>
    </dgm:pt>
    <dgm:pt modelId="{B14F3903-4645-964F-800F-9FC05BCD7288}">
      <dgm:prSet phldrT="[Text]"/>
      <dgm:spPr/>
      <dgm:t>
        <a:bodyPr/>
        <a:lstStyle/>
        <a:p>
          <a:pPr marL="57150" lvl="1" indent="0" algn="l" defTabSz="444500">
            <a:lnSpc>
              <a:spcPct val="90000"/>
            </a:lnSpc>
            <a:spcBef>
              <a:spcPct val="0"/>
            </a:spcBef>
            <a:spcAft>
              <a:spcPct val="15000"/>
            </a:spcAft>
            <a:buNone/>
          </a:pPr>
          <a:r>
            <a:rPr lang="en-US" dirty="0"/>
            <a:t> </a:t>
          </a:r>
          <a:r>
            <a:rPr lang="es-ES" dirty="0"/>
            <a:t>Fortalecer su licencia para operar;</a:t>
          </a:r>
          <a:endParaRPr lang="en-US" dirty="0"/>
        </a:p>
      </dgm:t>
    </dgm:pt>
    <dgm:pt modelId="{EA4A21C3-29AD-C743-AC62-B40C5C4DEE46}" type="parTrans" cxnId="{5A5953A4-A746-6F4C-85A1-CF5EF2DE425B}">
      <dgm:prSet/>
      <dgm:spPr/>
      <dgm:t>
        <a:bodyPr/>
        <a:lstStyle/>
        <a:p>
          <a:endParaRPr lang="en-US"/>
        </a:p>
      </dgm:t>
    </dgm:pt>
    <dgm:pt modelId="{0DE567D4-782A-A841-A04F-9E5D6B6DBB5B}" type="sibTrans" cxnId="{5A5953A4-A746-6F4C-85A1-CF5EF2DE425B}">
      <dgm:prSet/>
      <dgm:spPr/>
      <dgm:t>
        <a:bodyPr/>
        <a:lstStyle/>
        <a:p>
          <a:endParaRPr lang="en-US"/>
        </a:p>
      </dgm:t>
    </dgm:pt>
    <dgm:pt modelId="{0EC8B1FD-8597-5147-BCC9-E55153FF227E}">
      <dgm:prSet phldrT="[Text]"/>
      <dgm:spPr/>
      <dgm:t>
        <a:bodyPr/>
        <a:lstStyle/>
        <a:p>
          <a:pPr marL="57150" lvl="1" indent="0" algn="l" defTabSz="444500">
            <a:lnSpc>
              <a:spcPct val="90000"/>
            </a:lnSpc>
            <a:spcBef>
              <a:spcPct val="0"/>
            </a:spcBef>
            <a:spcAft>
              <a:spcPct val="15000"/>
            </a:spcAft>
            <a:buNone/>
          </a:pPr>
          <a:r>
            <a:rPr lang="en-US" dirty="0"/>
            <a:t> </a:t>
          </a:r>
          <a:r>
            <a:rPr lang="es-ES" dirty="0"/>
            <a:t>Reducir los riesgos legales, </a:t>
          </a:r>
          <a:r>
            <a:rPr lang="es-ES" dirty="0" err="1"/>
            <a:t>reputacionales</a:t>
          </a:r>
          <a:r>
            <a:rPr lang="es-ES" dirty="0"/>
            <a:t> y otros riesgos de las </a:t>
          </a:r>
          <a:r>
            <a:rPr lang="es-ES" dirty="0" err="1"/>
            <a:t>compañias</a:t>
          </a:r>
          <a:r>
            <a:rPr lang="es-ES" dirty="0"/>
            <a:t>;</a:t>
          </a:r>
          <a:endParaRPr lang="en-US" dirty="0"/>
        </a:p>
      </dgm:t>
    </dgm:pt>
    <dgm:pt modelId="{76707CF6-97EA-6B40-90EC-701182F0A92C}" type="parTrans" cxnId="{9834ECDC-F1E7-1E43-8149-FA75ACD9E0FA}">
      <dgm:prSet/>
      <dgm:spPr/>
      <dgm:t>
        <a:bodyPr/>
        <a:lstStyle/>
        <a:p>
          <a:endParaRPr lang="en-US"/>
        </a:p>
      </dgm:t>
    </dgm:pt>
    <dgm:pt modelId="{4FFD019B-F5AB-3345-BED4-9097505EE6EB}" type="sibTrans" cxnId="{9834ECDC-F1E7-1E43-8149-FA75ACD9E0FA}">
      <dgm:prSet/>
      <dgm:spPr/>
      <dgm:t>
        <a:bodyPr/>
        <a:lstStyle/>
        <a:p>
          <a:endParaRPr lang="en-US"/>
        </a:p>
      </dgm:t>
    </dgm:pt>
    <dgm:pt modelId="{46789436-E735-854C-91FF-6D9B0E79FE2B}">
      <dgm:prSet phldrT="[Text]"/>
      <dgm:spPr/>
      <dgm:t>
        <a:bodyPr/>
        <a:lstStyle/>
        <a:p>
          <a:pPr marL="57150" lvl="1" indent="0" algn="l" defTabSz="444500">
            <a:lnSpc>
              <a:spcPct val="90000"/>
            </a:lnSpc>
            <a:spcBef>
              <a:spcPct val="0"/>
            </a:spcBef>
            <a:spcAft>
              <a:spcPct val="15000"/>
            </a:spcAft>
            <a:buNone/>
          </a:pPr>
          <a:r>
            <a:rPr lang="en-US" dirty="0"/>
            <a:t> </a:t>
          </a:r>
          <a:r>
            <a:rPr lang="es-ES" dirty="0"/>
            <a:t>Aumentar la </a:t>
          </a:r>
          <a:r>
            <a:rPr lang="es-ES" dirty="0" err="1"/>
            <a:t>resiliencia</a:t>
          </a:r>
          <a:r>
            <a:rPr lang="es-ES" dirty="0"/>
            <a:t> a los costos o a los requisitos impuestos por la legislación futura.</a:t>
          </a:r>
          <a:endParaRPr lang="en-US" dirty="0"/>
        </a:p>
      </dgm:t>
    </dgm:pt>
    <dgm:pt modelId="{8DE68601-1924-D54B-A9F8-C647E63184EA}" type="parTrans" cxnId="{9CEF2182-BA3A-7049-8DE1-615E25E946E0}">
      <dgm:prSet/>
      <dgm:spPr/>
      <dgm:t>
        <a:bodyPr/>
        <a:lstStyle/>
        <a:p>
          <a:endParaRPr lang="en-US"/>
        </a:p>
      </dgm:t>
    </dgm:pt>
    <dgm:pt modelId="{99C9E4A0-496E-4E40-AE4B-898902D2E0C1}" type="sibTrans" cxnId="{9CEF2182-BA3A-7049-8DE1-615E25E946E0}">
      <dgm:prSet/>
      <dgm:spPr/>
      <dgm:t>
        <a:bodyPr/>
        <a:lstStyle/>
        <a:p>
          <a:endParaRPr lang="en-US"/>
        </a:p>
      </dgm:t>
    </dgm:pt>
    <dgm:pt modelId="{E6DA248D-EE65-3C4F-8D0D-A32F4670A1B4}" type="pres">
      <dgm:prSet presAssocID="{2E2EE20B-8636-C447-A6D8-FAE829E0A01B}" presName="composite" presStyleCnt="0">
        <dgm:presLayoutVars>
          <dgm:chMax val="5"/>
          <dgm:dir/>
          <dgm:animLvl val="ctr"/>
          <dgm:resizeHandles val="exact"/>
        </dgm:presLayoutVars>
      </dgm:prSet>
      <dgm:spPr/>
      <dgm:t>
        <a:bodyPr/>
        <a:lstStyle/>
        <a:p>
          <a:endParaRPr lang="en-US"/>
        </a:p>
      </dgm:t>
    </dgm:pt>
    <dgm:pt modelId="{AB16148F-4D8A-EE43-B7A8-3C9C442A96C9}" type="pres">
      <dgm:prSet presAssocID="{2E2EE20B-8636-C447-A6D8-FAE829E0A01B}" presName="cycle" presStyleCnt="0"/>
      <dgm:spPr/>
    </dgm:pt>
    <dgm:pt modelId="{CAC2F63A-339F-9648-B48A-99289578F5FE}" type="pres">
      <dgm:prSet presAssocID="{2E2EE20B-8636-C447-A6D8-FAE829E0A01B}" presName="centerShape" presStyleCnt="0"/>
      <dgm:spPr/>
    </dgm:pt>
    <dgm:pt modelId="{8DD27A4E-5E96-804E-839C-BEF26EE2593A}" type="pres">
      <dgm:prSet presAssocID="{2E2EE20B-8636-C447-A6D8-FAE829E0A01B}" presName="connSite" presStyleLbl="node1" presStyleIdx="0" presStyleCnt="4"/>
      <dgm:spPr/>
    </dgm:pt>
    <dgm:pt modelId="{EDAB12B8-2AF4-C848-8DEE-D137A694169A}" type="pres">
      <dgm:prSet presAssocID="{2E2EE20B-8636-C447-A6D8-FAE829E0A01B}" presName="visible" presStyleLbl="node1" presStyleIdx="0" presStyleCnt="4"/>
      <dgm:spPr>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dgm:spPr>
    </dgm:pt>
    <dgm:pt modelId="{7E303A31-C063-C844-8424-B0574F1CDF88}" type="pres">
      <dgm:prSet presAssocID="{EAFB1A17-C80B-7345-98E1-8A3C2627B266}" presName="Name25" presStyleLbl="parChTrans1D1" presStyleIdx="0" presStyleCnt="3"/>
      <dgm:spPr/>
      <dgm:t>
        <a:bodyPr/>
        <a:lstStyle/>
        <a:p>
          <a:endParaRPr lang="en-US"/>
        </a:p>
      </dgm:t>
    </dgm:pt>
    <dgm:pt modelId="{15D75E4D-2408-DA4D-B171-38227056B4BE}" type="pres">
      <dgm:prSet presAssocID="{58E201C4-FBE6-7844-8754-79FC8F9FE13D}" presName="node" presStyleCnt="0"/>
      <dgm:spPr/>
    </dgm:pt>
    <dgm:pt modelId="{AFD3FD68-D644-4341-B95E-A5B4428170C5}" type="pres">
      <dgm:prSet presAssocID="{58E201C4-FBE6-7844-8754-79FC8F9FE13D}" presName="parentNode" presStyleLbl="node1" presStyleIdx="1" presStyleCnt="4" custScaleX="98210">
        <dgm:presLayoutVars>
          <dgm:chMax val="1"/>
          <dgm:bulletEnabled val="1"/>
        </dgm:presLayoutVars>
      </dgm:prSet>
      <dgm:spPr/>
      <dgm:t>
        <a:bodyPr/>
        <a:lstStyle/>
        <a:p>
          <a:endParaRPr lang="en-US"/>
        </a:p>
      </dgm:t>
    </dgm:pt>
    <dgm:pt modelId="{692485DA-4B78-E24F-8602-ADA4AAD938A6}" type="pres">
      <dgm:prSet presAssocID="{58E201C4-FBE6-7844-8754-79FC8F9FE13D}" presName="childNode" presStyleLbl="revTx" presStyleIdx="0" presStyleCnt="3">
        <dgm:presLayoutVars>
          <dgm:bulletEnabled val="1"/>
        </dgm:presLayoutVars>
      </dgm:prSet>
      <dgm:spPr/>
      <dgm:t>
        <a:bodyPr/>
        <a:lstStyle/>
        <a:p>
          <a:endParaRPr lang="en-US"/>
        </a:p>
      </dgm:t>
    </dgm:pt>
    <dgm:pt modelId="{EE9ED640-B004-8748-A7D9-B9E32C6A6629}" type="pres">
      <dgm:prSet presAssocID="{5F3F2B03-AE70-5644-862A-47BCB228012A}" presName="Name25" presStyleLbl="parChTrans1D1" presStyleIdx="1" presStyleCnt="3"/>
      <dgm:spPr/>
      <dgm:t>
        <a:bodyPr/>
        <a:lstStyle/>
        <a:p>
          <a:endParaRPr lang="en-US"/>
        </a:p>
      </dgm:t>
    </dgm:pt>
    <dgm:pt modelId="{04A8C89B-7074-A848-9F40-1F8A9C8978B8}" type="pres">
      <dgm:prSet presAssocID="{E9034E3C-45BF-0944-8062-77279606C328}" presName="node" presStyleCnt="0"/>
      <dgm:spPr/>
    </dgm:pt>
    <dgm:pt modelId="{F5D1361E-1547-1940-8087-41953EB5758D}" type="pres">
      <dgm:prSet presAssocID="{E9034E3C-45BF-0944-8062-77279606C328}" presName="parentNode" presStyleLbl="node1" presStyleIdx="2" presStyleCnt="4" custScaleX="101073" custScaleY="111252">
        <dgm:presLayoutVars>
          <dgm:chMax val="1"/>
          <dgm:bulletEnabled val="1"/>
        </dgm:presLayoutVars>
      </dgm:prSet>
      <dgm:spPr/>
      <dgm:t>
        <a:bodyPr/>
        <a:lstStyle/>
        <a:p>
          <a:endParaRPr lang="en-US"/>
        </a:p>
      </dgm:t>
    </dgm:pt>
    <dgm:pt modelId="{D4C70818-7180-3049-882C-FF88D06F1241}" type="pres">
      <dgm:prSet presAssocID="{E9034E3C-45BF-0944-8062-77279606C328}" presName="childNode" presStyleLbl="revTx" presStyleIdx="1" presStyleCnt="3">
        <dgm:presLayoutVars>
          <dgm:bulletEnabled val="1"/>
        </dgm:presLayoutVars>
      </dgm:prSet>
      <dgm:spPr/>
      <dgm:t>
        <a:bodyPr/>
        <a:lstStyle/>
        <a:p>
          <a:endParaRPr lang="en-US"/>
        </a:p>
      </dgm:t>
    </dgm:pt>
    <dgm:pt modelId="{C31F50AD-70B0-334E-96B6-1D4A8C42B7BF}" type="pres">
      <dgm:prSet presAssocID="{8DE09E18-251D-7E48-A8B4-29D3D6DFF6F9}" presName="Name25" presStyleLbl="parChTrans1D1" presStyleIdx="2" presStyleCnt="3"/>
      <dgm:spPr/>
      <dgm:t>
        <a:bodyPr/>
        <a:lstStyle/>
        <a:p>
          <a:endParaRPr lang="en-US"/>
        </a:p>
      </dgm:t>
    </dgm:pt>
    <dgm:pt modelId="{6FC0BC7E-8A41-8E41-B00F-A2081D528524}" type="pres">
      <dgm:prSet presAssocID="{8555A265-7642-5F4B-97A7-4D9D09F6040F}" presName="node" presStyleCnt="0"/>
      <dgm:spPr/>
    </dgm:pt>
    <dgm:pt modelId="{02808061-5703-B141-8B17-8CFADF73AC0E}" type="pres">
      <dgm:prSet presAssocID="{8555A265-7642-5F4B-97A7-4D9D09F6040F}" presName="parentNode" presStyleLbl="node1" presStyleIdx="3" presStyleCnt="4">
        <dgm:presLayoutVars>
          <dgm:chMax val="1"/>
          <dgm:bulletEnabled val="1"/>
        </dgm:presLayoutVars>
      </dgm:prSet>
      <dgm:spPr/>
      <dgm:t>
        <a:bodyPr/>
        <a:lstStyle/>
        <a:p>
          <a:endParaRPr lang="en-US"/>
        </a:p>
      </dgm:t>
    </dgm:pt>
    <dgm:pt modelId="{F58A7330-673D-044E-B80A-2C3015D285A0}" type="pres">
      <dgm:prSet presAssocID="{8555A265-7642-5F4B-97A7-4D9D09F6040F}" presName="childNode" presStyleLbl="revTx" presStyleIdx="2" presStyleCnt="3">
        <dgm:presLayoutVars>
          <dgm:bulletEnabled val="1"/>
        </dgm:presLayoutVars>
      </dgm:prSet>
      <dgm:spPr/>
      <dgm:t>
        <a:bodyPr/>
        <a:lstStyle/>
        <a:p>
          <a:endParaRPr lang="en-US"/>
        </a:p>
      </dgm:t>
    </dgm:pt>
  </dgm:ptLst>
  <dgm:cxnLst>
    <dgm:cxn modelId="{96F5E9AC-D0AB-134B-BFF6-2F509ED15997}" srcId="{2E2EE20B-8636-C447-A6D8-FAE829E0A01B}" destId="{58E201C4-FBE6-7844-8754-79FC8F9FE13D}" srcOrd="0" destOrd="0" parTransId="{EAFB1A17-C80B-7345-98E1-8A3C2627B266}" sibTransId="{96CFEA0A-E18F-FB45-A252-F5AC5BD51F69}"/>
    <dgm:cxn modelId="{97F587FB-C09E-4F6B-B683-2B271DDE9EB2}" type="presOf" srcId="{0DAB0541-2F59-CB4C-AF6A-F6DA05810CE8}" destId="{F58A7330-673D-044E-B80A-2C3015D285A0}" srcOrd="0" destOrd="0" presId="urn:microsoft.com/office/officeart/2005/8/layout/radial2"/>
    <dgm:cxn modelId="{0716D56B-34F5-47B5-A046-5F1EE7E21890}" type="presOf" srcId="{74A44721-D3C7-1D44-B388-7CF120B617FC}" destId="{D4C70818-7180-3049-882C-FF88D06F1241}" srcOrd="0" destOrd="0" presId="urn:microsoft.com/office/officeart/2005/8/layout/radial2"/>
    <dgm:cxn modelId="{B21DDA52-EBAB-4AC5-B0C6-E85B1B22672C}" type="presOf" srcId="{46789436-E735-854C-91FF-6D9B0E79FE2B}" destId="{F58A7330-673D-044E-B80A-2C3015D285A0}" srcOrd="0" destOrd="3" presId="urn:microsoft.com/office/officeart/2005/8/layout/radial2"/>
    <dgm:cxn modelId="{34EB568A-4C7A-4340-86F8-BD7219BD3830}" srcId="{2E2EE20B-8636-C447-A6D8-FAE829E0A01B}" destId="{8555A265-7642-5F4B-97A7-4D9D09F6040F}" srcOrd="2" destOrd="0" parTransId="{8DE09E18-251D-7E48-A8B4-29D3D6DFF6F9}" sibTransId="{3438EBD5-9F47-5646-8310-DFFD55EFC47C}"/>
    <dgm:cxn modelId="{A565C2A0-F8B4-7E45-B959-2CCEB74EDBBF}" srcId="{E9034E3C-45BF-0944-8062-77279606C328}" destId="{74A44721-D3C7-1D44-B388-7CF120B617FC}" srcOrd="0" destOrd="0" parTransId="{382954A4-2BE5-A84F-B1DE-272CE51406C1}" sibTransId="{433F6DA7-FABC-0543-B4CC-28339C178399}"/>
    <dgm:cxn modelId="{18E99689-1175-4F76-8AA7-2E8D6FA4022D}" type="presOf" srcId="{D673EA2A-B075-B447-AFA4-25F667B9C79C}" destId="{D4C70818-7180-3049-882C-FF88D06F1241}" srcOrd="0" destOrd="1" presId="urn:microsoft.com/office/officeart/2005/8/layout/radial2"/>
    <dgm:cxn modelId="{ED190410-56A2-4572-9401-45385B3F34A5}" type="presOf" srcId="{5F3F2B03-AE70-5644-862A-47BCB228012A}" destId="{EE9ED640-B004-8748-A7D9-B9E32C6A6629}" srcOrd="0" destOrd="0" presId="urn:microsoft.com/office/officeart/2005/8/layout/radial2"/>
    <dgm:cxn modelId="{C4905CA3-1BB2-4BD5-A7BA-D908C24D39CC}" type="presOf" srcId="{C6EC15BA-7E74-CE45-8BBA-BAE93EFE3956}" destId="{692485DA-4B78-E24F-8602-ADA4AAD938A6}" srcOrd="0" destOrd="0" presId="urn:microsoft.com/office/officeart/2005/8/layout/radial2"/>
    <dgm:cxn modelId="{5A5953A4-A746-6F4C-85A1-CF5EF2DE425B}" srcId="{0DAB0541-2F59-CB4C-AF6A-F6DA05810CE8}" destId="{B14F3903-4645-964F-800F-9FC05BCD7288}" srcOrd="0" destOrd="0" parTransId="{EA4A21C3-29AD-C743-AC62-B40C5C4DEE46}" sibTransId="{0DE567D4-782A-A841-A04F-9E5D6B6DBB5B}"/>
    <dgm:cxn modelId="{6C270387-4466-C14B-9F54-C9EAF1A9F3C6}" srcId="{2E2EE20B-8636-C447-A6D8-FAE829E0A01B}" destId="{E9034E3C-45BF-0944-8062-77279606C328}" srcOrd="1" destOrd="0" parTransId="{5F3F2B03-AE70-5644-862A-47BCB228012A}" sibTransId="{1C39C01F-3E86-7149-9F9F-8F5266D4446F}"/>
    <dgm:cxn modelId="{5C9EC1AA-D16A-42F0-BA85-6C99F0C91663}" type="presOf" srcId="{2E2EE20B-8636-C447-A6D8-FAE829E0A01B}" destId="{E6DA248D-EE65-3C4F-8D0D-A32F4670A1B4}" srcOrd="0" destOrd="0" presId="urn:microsoft.com/office/officeart/2005/8/layout/radial2"/>
    <dgm:cxn modelId="{11735480-65A4-49C6-9249-4EA4B9180707}" type="presOf" srcId="{EAFB1A17-C80B-7345-98E1-8A3C2627B266}" destId="{7E303A31-C063-C844-8424-B0574F1CDF88}" srcOrd="0" destOrd="0" presId="urn:microsoft.com/office/officeart/2005/8/layout/radial2"/>
    <dgm:cxn modelId="{8C5EFDCB-EF28-4833-A3BF-ECE1F9D1AA91}" type="presOf" srcId="{8DE09E18-251D-7E48-A8B4-29D3D6DFF6F9}" destId="{C31F50AD-70B0-334E-96B6-1D4A8C42B7BF}" srcOrd="0" destOrd="0" presId="urn:microsoft.com/office/officeart/2005/8/layout/radial2"/>
    <dgm:cxn modelId="{08005B68-E79E-4783-BC42-40FDBB82772D}" type="presOf" srcId="{40B8704B-A712-2744-A034-F5281C6A14C7}" destId="{692485DA-4B78-E24F-8602-ADA4AAD938A6}" srcOrd="0" destOrd="1" presId="urn:microsoft.com/office/officeart/2005/8/layout/radial2"/>
    <dgm:cxn modelId="{9834ECDC-F1E7-1E43-8149-FA75ACD9E0FA}" srcId="{0DAB0541-2F59-CB4C-AF6A-F6DA05810CE8}" destId="{0EC8B1FD-8597-5147-BCC9-E55153FF227E}" srcOrd="1" destOrd="0" parTransId="{76707CF6-97EA-6B40-90EC-701182F0A92C}" sibTransId="{4FFD019B-F5AB-3345-BED4-9097505EE6EB}"/>
    <dgm:cxn modelId="{9CEF2182-BA3A-7049-8DE1-615E25E946E0}" srcId="{0DAB0541-2F59-CB4C-AF6A-F6DA05810CE8}" destId="{46789436-E735-854C-91FF-6D9B0E79FE2B}" srcOrd="2" destOrd="0" parTransId="{8DE68601-1924-D54B-A9F8-C647E63184EA}" sibTransId="{99C9E4A0-496E-4E40-AE4B-898902D2E0C1}"/>
    <dgm:cxn modelId="{1FDFE91B-8B58-EA45-AA16-0934F2E8F5DC}" srcId="{8555A265-7642-5F4B-97A7-4D9D09F6040F}" destId="{0DAB0541-2F59-CB4C-AF6A-F6DA05810CE8}" srcOrd="0" destOrd="0" parTransId="{B4EA8C90-E0DF-154F-A455-CEAA5950AB5B}" sibTransId="{DE278D82-104A-D349-9A41-0089C9C94F54}"/>
    <dgm:cxn modelId="{2C695991-DA48-D541-B0E2-97E7F5B6652D}" srcId="{E9034E3C-45BF-0944-8062-77279606C328}" destId="{D673EA2A-B075-B447-AFA4-25F667B9C79C}" srcOrd="1" destOrd="0" parTransId="{9C91D1D1-BEC7-1D4D-8B05-911A37F186ED}" sibTransId="{C0926BDD-8351-2D4E-8BE3-054782E2FF1B}"/>
    <dgm:cxn modelId="{6DD845B5-C099-B244-A006-5C80EF7B88FC}" srcId="{58E201C4-FBE6-7844-8754-79FC8F9FE13D}" destId="{C6EC15BA-7E74-CE45-8BBA-BAE93EFE3956}" srcOrd="0" destOrd="0" parTransId="{8852B3C9-292C-664D-91BB-BDE210AA2D6F}" sibTransId="{8B2C0494-B1BB-9E44-B090-41374D357906}"/>
    <dgm:cxn modelId="{8ECBA3D5-2F81-4860-B365-04DBB373D1B5}" type="presOf" srcId="{0EC8B1FD-8597-5147-BCC9-E55153FF227E}" destId="{F58A7330-673D-044E-B80A-2C3015D285A0}" srcOrd="0" destOrd="2" presId="urn:microsoft.com/office/officeart/2005/8/layout/radial2"/>
    <dgm:cxn modelId="{67353670-E442-A44E-B034-D800E1F90DFB}" srcId="{58E201C4-FBE6-7844-8754-79FC8F9FE13D}" destId="{40B8704B-A712-2744-A034-F5281C6A14C7}" srcOrd="1" destOrd="0" parTransId="{75A7D454-5AB4-644C-B6FD-59EDC1BEFE7E}" sibTransId="{06A15754-F6F1-EE4F-ADE3-4514BD975EA5}"/>
    <dgm:cxn modelId="{9B8C2DA2-141F-4D89-BF2F-2A287C81B192}" type="presOf" srcId="{8555A265-7642-5F4B-97A7-4D9D09F6040F}" destId="{02808061-5703-B141-8B17-8CFADF73AC0E}" srcOrd="0" destOrd="0" presId="urn:microsoft.com/office/officeart/2005/8/layout/radial2"/>
    <dgm:cxn modelId="{32C62A76-CD78-4F3D-9BB9-30DC72DD3C3A}" type="presOf" srcId="{E9034E3C-45BF-0944-8062-77279606C328}" destId="{F5D1361E-1547-1940-8087-41953EB5758D}" srcOrd="0" destOrd="0" presId="urn:microsoft.com/office/officeart/2005/8/layout/radial2"/>
    <dgm:cxn modelId="{6EAF0565-DC24-4697-A269-5DB6ED5DBE82}" type="presOf" srcId="{58E201C4-FBE6-7844-8754-79FC8F9FE13D}" destId="{AFD3FD68-D644-4341-B95E-A5B4428170C5}" srcOrd="0" destOrd="0" presId="urn:microsoft.com/office/officeart/2005/8/layout/radial2"/>
    <dgm:cxn modelId="{2ADDEEE3-81E1-47E4-9A2C-61A8294A6B5E}" type="presOf" srcId="{B14F3903-4645-964F-800F-9FC05BCD7288}" destId="{F58A7330-673D-044E-B80A-2C3015D285A0}" srcOrd="0" destOrd="1" presId="urn:microsoft.com/office/officeart/2005/8/layout/radial2"/>
    <dgm:cxn modelId="{BC649357-C22B-488F-A396-9095B95A1E1F}" type="presParOf" srcId="{E6DA248D-EE65-3C4F-8D0D-A32F4670A1B4}" destId="{AB16148F-4D8A-EE43-B7A8-3C9C442A96C9}" srcOrd="0" destOrd="0" presId="urn:microsoft.com/office/officeart/2005/8/layout/radial2"/>
    <dgm:cxn modelId="{75824210-2720-4905-A178-785A6DB7924B}" type="presParOf" srcId="{AB16148F-4D8A-EE43-B7A8-3C9C442A96C9}" destId="{CAC2F63A-339F-9648-B48A-99289578F5FE}" srcOrd="0" destOrd="0" presId="urn:microsoft.com/office/officeart/2005/8/layout/radial2"/>
    <dgm:cxn modelId="{4D64BB7A-5476-404D-804D-CF1E3336522B}" type="presParOf" srcId="{CAC2F63A-339F-9648-B48A-99289578F5FE}" destId="{8DD27A4E-5E96-804E-839C-BEF26EE2593A}" srcOrd="0" destOrd="0" presId="urn:microsoft.com/office/officeart/2005/8/layout/radial2"/>
    <dgm:cxn modelId="{9C4E36A8-13F5-4C16-8FFC-7BB89AB90B4E}" type="presParOf" srcId="{CAC2F63A-339F-9648-B48A-99289578F5FE}" destId="{EDAB12B8-2AF4-C848-8DEE-D137A694169A}" srcOrd="1" destOrd="0" presId="urn:microsoft.com/office/officeart/2005/8/layout/radial2"/>
    <dgm:cxn modelId="{E194CD0F-212D-4579-8DE6-8536ACB08C62}" type="presParOf" srcId="{AB16148F-4D8A-EE43-B7A8-3C9C442A96C9}" destId="{7E303A31-C063-C844-8424-B0574F1CDF88}" srcOrd="1" destOrd="0" presId="urn:microsoft.com/office/officeart/2005/8/layout/radial2"/>
    <dgm:cxn modelId="{21607E6C-D9B8-4456-B333-5AB0DE7B8AEF}" type="presParOf" srcId="{AB16148F-4D8A-EE43-B7A8-3C9C442A96C9}" destId="{15D75E4D-2408-DA4D-B171-38227056B4BE}" srcOrd="2" destOrd="0" presId="urn:microsoft.com/office/officeart/2005/8/layout/radial2"/>
    <dgm:cxn modelId="{4835AF58-52A9-4D68-B898-C94DD0D2ECDB}" type="presParOf" srcId="{15D75E4D-2408-DA4D-B171-38227056B4BE}" destId="{AFD3FD68-D644-4341-B95E-A5B4428170C5}" srcOrd="0" destOrd="0" presId="urn:microsoft.com/office/officeart/2005/8/layout/radial2"/>
    <dgm:cxn modelId="{38F792F7-1B04-4B34-AE1A-A2FC8E374EC6}" type="presParOf" srcId="{15D75E4D-2408-DA4D-B171-38227056B4BE}" destId="{692485DA-4B78-E24F-8602-ADA4AAD938A6}" srcOrd="1" destOrd="0" presId="urn:microsoft.com/office/officeart/2005/8/layout/radial2"/>
    <dgm:cxn modelId="{EEC10510-9DBC-4326-8E6C-A621BDB523A3}" type="presParOf" srcId="{AB16148F-4D8A-EE43-B7A8-3C9C442A96C9}" destId="{EE9ED640-B004-8748-A7D9-B9E32C6A6629}" srcOrd="3" destOrd="0" presId="urn:microsoft.com/office/officeart/2005/8/layout/radial2"/>
    <dgm:cxn modelId="{932951E8-C9AC-45B0-9CAA-1C36893E4401}" type="presParOf" srcId="{AB16148F-4D8A-EE43-B7A8-3C9C442A96C9}" destId="{04A8C89B-7074-A848-9F40-1F8A9C8978B8}" srcOrd="4" destOrd="0" presId="urn:microsoft.com/office/officeart/2005/8/layout/radial2"/>
    <dgm:cxn modelId="{BCEDCFF7-B28F-482F-B977-AD2598F8F40D}" type="presParOf" srcId="{04A8C89B-7074-A848-9F40-1F8A9C8978B8}" destId="{F5D1361E-1547-1940-8087-41953EB5758D}" srcOrd="0" destOrd="0" presId="urn:microsoft.com/office/officeart/2005/8/layout/radial2"/>
    <dgm:cxn modelId="{D03D9863-37C3-4666-BD77-BA6822AF4B19}" type="presParOf" srcId="{04A8C89B-7074-A848-9F40-1F8A9C8978B8}" destId="{D4C70818-7180-3049-882C-FF88D06F1241}" srcOrd="1" destOrd="0" presId="urn:microsoft.com/office/officeart/2005/8/layout/radial2"/>
    <dgm:cxn modelId="{9F8FC433-3A7C-46A4-B0CC-A49A6EB4D84B}" type="presParOf" srcId="{AB16148F-4D8A-EE43-B7A8-3C9C442A96C9}" destId="{C31F50AD-70B0-334E-96B6-1D4A8C42B7BF}" srcOrd="5" destOrd="0" presId="urn:microsoft.com/office/officeart/2005/8/layout/radial2"/>
    <dgm:cxn modelId="{A2F91E3B-585B-49E8-9684-612F454BB3A9}" type="presParOf" srcId="{AB16148F-4D8A-EE43-B7A8-3C9C442A96C9}" destId="{6FC0BC7E-8A41-8E41-B00F-A2081D528524}" srcOrd="6" destOrd="0" presId="urn:microsoft.com/office/officeart/2005/8/layout/radial2"/>
    <dgm:cxn modelId="{AED7AADE-7B64-45D5-9C40-117555A0E2E3}" type="presParOf" srcId="{6FC0BC7E-8A41-8E41-B00F-A2081D528524}" destId="{02808061-5703-B141-8B17-8CFADF73AC0E}" srcOrd="0" destOrd="0" presId="urn:microsoft.com/office/officeart/2005/8/layout/radial2"/>
    <dgm:cxn modelId="{43FA95B1-FC5C-475F-9C16-A7E15AE15ABF}" type="presParOf" srcId="{6FC0BC7E-8A41-8E41-B00F-A2081D528524}" destId="{F58A7330-673D-044E-B80A-2C3015D285A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24F804-DBCE-6E4E-8360-4B8DF0349C3F}" type="doc">
      <dgm:prSet loTypeId="urn:microsoft.com/office/officeart/2005/8/layout/hChevron3" loCatId="" qsTypeId="urn:microsoft.com/office/officeart/2005/8/quickstyle/simple4" qsCatId="simple" csTypeId="urn:microsoft.com/office/officeart/2005/8/colors/colorful4" csCatId="colorful" phldr="1"/>
      <dgm:spPr/>
    </dgm:pt>
    <dgm:pt modelId="{07833F14-44DF-864B-B8F1-B13481EAFD96}">
      <dgm:prSet phldrT="[Text]"/>
      <dgm:spPr/>
      <dgm:t>
        <a:bodyPr/>
        <a:lstStyle/>
        <a:p>
          <a:r>
            <a:rPr lang="en-US" dirty="0" err="1"/>
            <a:t>Materias</a:t>
          </a:r>
          <a:r>
            <a:rPr lang="en-US" dirty="0"/>
            <a:t> </a:t>
          </a:r>
          <a:r>
            <a:rPr lang="en-US" dirty="0" err="1"/>
            <a:t>Primas</a:t>
          </a:r>
          <a:endParaRPr lang="en-US" dirty="0"/>
        </a:p>
      </dgm:t>
    </dgm:pt>
    <dgm:pt modelId="{CC8178EC-33D2-3146-B8DE-685B21CF887B}" type="parTrans" cxnId="{C86A882D-1CFB-9842-8BC8-267C9AAEBC46}">
      <dgm:prSet/>
      <dgm:spPr/>
      <dgm:t>
        <a:bodyPr/>
        <a:lstStyle/>
        <a:p>
          <a:endParaRPr lang="en-US"/>
        </a:p>
      </dgm:t>
    </dgm:pt>
    <dgm:pt modelId="{7C0F6BD6-777B-D94C-8776-A346DDB90197}" type="sibTrans" cxnId="{C86A882D-1CFB-9842-8BC8-267C9AAEBC46}">
      <dgm:prSet/>
      <dgm:spPr/>
      <dgm:t>
        <a:bodyPr/>
        <a:lstStyle/>
        <a:p>
          <a:endParaRPr lang="en-US"/>
        </a:p>
      </dgm:t>
    </dgm:pt>
    <dgm:pt modelId="{AA37D3FB-480A-1F48-A5C9-C2134A6978B0}">
      <dgm:prSet phldrT="[Text]"/>
      <dgm:spPr/>
      <dgm:t>
        <a:bodyPr/>
        <a:lstStyle/>
        <a:p>
          <a:r>
            <a:rPr lang="en-US" dirty="0" err="1"/>
            <a:t>Proveedores</a:t>
          </a:r>
          <a:endParaRPr lang="en-US" dirty="0"/>
        </a:p>
      </dgm:t>
    </dgm:pt>
    <dgm:pt modelId="{DE735805-D876-6D4B-85D6-7E827C3BE277}" type="parTrans" cxnId="{47FB4755-0E41-1B4A-801F-12185369FA7E}">
      <dgm:prSet/>
      <dgm:spPr/>
      <dgm:t>
        <a:bodyPr/>
        <a:lstStyle/>
        <a:p>
          <a:endParaRPr lang="en-US"/>
        </a:p>
      </dgm:t>
    </dgm:pt>
    <dgm:pt modelId="{41D7040E-11D0-024C-86FE-E7275933BAFC}" type="sibTrans" cxnId="{47FB4755-0E41-1B4A-801F-12185369FA7E}">
      <dgm:prSet/>
      <dgm:spPr/>
      <dgm:t>
        <a:bodyPr/>
        <a:lstStyle/>
        <a:p>
          <a:endParaRPr lang="en-US"/>
        </a:p>
      </dgm:t>
    </dgm:pt>
    <dgm:pt modelId="{9FDC9766-5389-2D4B-B443-04C6BE5ED020}">
      <dgm:prSet phldrT="[Text]"/>
      <dgm:spPr/>
      <dgm:t>
        <a:bodyPr/>
        <a:lstStyle/>
        <a:p>
          <a:r>
            <a:rPr lang="en-US" dirty="0" err="1"/>
            <a:t>Logística</a:t>
          </a:r>
          <a:r>
            <a:rPr lang="en-US" dirty="0"/>
            <a:t> de </a:t>
          </a:r>
          <a:r>
            <a:rPr lang="en-US" dirty="0" err="1"/>
            <a:t>Entrada</a:t>
          </a:r>
          <a:endParaRPr lang="en-US" dirty="0"/>
        </a:p>
      </dgm:t>
    </dgm:pt>
    <dgm:pt modelId="{67E0CC9D-314A-2748-96A4-10B4EE97E825}" type="parTrans" cxnId="{952B4885-84D6-3343-A51C-DE1C1BD9EEC1}">
      <dgm:prSet/>
      <dgm:spPr/>
      <dgm:t>
        <a:bodyPr/>
        <a:lstStyle/>
        <a:p>
          <a:endParaRPr lang="en-US"/>
        </a:p>
      </dgm:t>
    </dgm:pt>
    <dgm:pt modelId="{58412517-80D7-F640-A53F-B77307F47B12}" type="sibTrans" cxnId="{952B4885-84D6-3343-A51C-DE1C1BD9EEC1}">
      <dgm:prSet/>
      <dgm:spPr/>
      <dgm:t>
        <a:bodyPr/>
        <a:lstStyle/>
        <a:p>
          <a:endParaRPr lang="en-US"/>
        </a:p>
      </dgm:t>
    </dgm:pt>
    <dgm:pt modelId="{572418C1-752D-5B48-B170-2C34DB281188}">
      <dgm:prSet/>
      <dgm:spPr/>
      <dgm:t>
        <a:bodyPr/>
        <a:lstStyle/>
        <a:p>
          <a:r>
            <a:rPr lang="en-US" dirty="0" err="1"/>
            <a:t>Operacíones</a:t>
          </a:r>
          <a:r>
            <a:rPr lang="en-US" dirty="0"/>
            <a:t> de la </a:t>
          </a:r>
          <a:r>
            <a:rPr lang="en-US" dirty="0" err="1"/>
            <a:t>Compañia</a:t>
          </a:r>
          <a:endParaRPr lang="en-US" dirty="0"/>
        </a:p>
      </dgm:t>
    </dgm:pt>
    <dgm:pt modelId="{774C0841-D2DB-D144-A117-DDCE7D8EC487}" type="parTrans" cxnId="{1755B733-45F7-6548-941E-9529DD80698F}">
      <dgm:prSet/>
      <dgm:spPr/>
    </dgm:pt>
    <dgm:pt modelId="{1445D9C4-5930-AD47-B765-272FF3FC549F}" type="sibTrans" cxnId="{1755B733-45F7-6548-941E-9529DD80698F}">
      <dgm:prSet/>
      <dgm:spPr/>
    </dgm:pt>
    <dgm:pt modelId="{C3643736-C563-D04D-93E8-FA32FDFD281D}">
      <dgm:prSet/>
      <dgm:spPr/>
      <dgm:t>
        <a:bodyPr/>
        <a:lstStyle/>
        <a:p>
          <a:r>
            <a:rPr lang="en-US" dirty="0" err="1"/>
            <a:t>Distribución</a:t>
          </a:r>
          <a:endParaRPr lang="en-US" dirty="0"/>
        </a:p>
      </dgm:t>
    </dgm:pt>
    <dgm:pt modelId="{D12A9FA3-E5D6-C740-9D63-174C8593F0E1}" type="parTrans" cxnId="{11A7423F-799B-B541-941F-9B808C22DF42}">
      <dgm:prSet/>
      <dgm:spPr/>
    </dgm:pt>
    <dgm:pt modelId="{08306E08-9A06-CB43-A751-8F35D45D250C}" type="sibTrans" cxnId="{11A7423F-799B-B541-941F-9B808C22DF42}">
      <dgm:prSet/>
      <dgm:spPr/>
    </dgm:pt>
    <dgm:pt modelId="{4B30EB0C-DF16-EE41-82AE-9372966CB173}">
      <dgm:prSet/>
      <dgm:spPr/>
      <dgm:t>
        <a:bodyPr/>
        <a:lstStyle/>
        <a:p>
          <a:r>
            <a:rPr lang="en-US" dirty="0" err="1"/>
            <a:t>Utilización</a:t>
          </a:r>
          <a:r>
            <a:rPr lang="en-US" dirty="0"/>
            <a:t> del </a:t>
          </a:r>
          <a:r>
            <a:rPr lang="en-US" dirty="0" err="1"/>
            <a:t>Producto</a:t>
          </a:r>
          <a:endParaRPr lang="en-US" dirty="0"/>
        </a:p>
      </dgm:t>
    </dgm:pt>
    <dgm:pt modelId="{E63F2371-4E25-C545-A8E0-07731AAAF3C5}" type="parTrans" cxnId="{4C7651C0-0110-AB4E-93EC-32FCEF43DC7D}">
      <dgm:prSet/>
      <dgm:spPr/>
    </dgm:pt>
    <dgm:pt modelId="{D0332E14-F37F-164E-88E8-6A370FE0B7E8}" type="sibTrans" cxnId="{4C7651C0-0110-AB4E-93EC-32FCEF43DC7D}">
      <dgm:prSet/>
      <dgm:spPr/>
    </dgm:pt>
    <dgm:pt modelId="{178DFBC4-1955-2B42-9317-BB524ECBB836}">
      <dgm:prSet/>
      <dgm:spPr/>
      <dgm:t>
        <a:bodyPr/>
        <a:lstStyle/>
        <a:p>
          <a:r>
            <a:rPr lang="en-US" dirty="0"/>
            <a:t>Fin de la </a:t>
          </a:r>
          <a:r>
            <a:rPr lang="en-US" dirty="0" err="1"/>
            <a:t>vida</a:t>
          </a:r>
          <a:r>
            <a:rPr lang="en-US" dirty="0"/>
            <a:t> </a:t>
          </a:r>
          <a:r>
            <a:rPr lang="en-US" dirty="0" err="1"/>
            <a:t>útil</a:t>
          </a:r>
          <a:r>
            <a:rPr lang="en-US" dirty="0"/>
            <a:t> del </a:t>
          </a:r>
          <a:r>
            <a:rPr lang="en-US" dirty="0" err="1"/>
            <a:t>producto</a:t>
          </a:r>
          <a:endParaRPr lang="en-US" dirty="0"/>
        </a:p>
      </dgm:t>
    </dgm:pt>
    <dgm:pt modelId="{6AD61A78-C2AF-4C40-A113-9A4937174F7E}" type="parTrans" cxnId="{CBEE81DC-6EE7-6742-B204-1C80F30FF745}">
      <dgm:prSet/>
      <dgm:spPr/>
    </dgm:pt>
    <dgm:pt modelId="{A808C5EA-CAA6-AC49-97CF-F7D7A9E1142A}" type="sibTrans" cxnId="{CBEE81DC-6EE7-6742-B204-1C80F30FF745}">
      <dgm:prSet/>
      <dgm:spPr/>
    </dgm:pt>
    <dgm:pt modelId="{626DD18A-9F9A-0846-B008-4AA78E2042C6}" type="pres">
      <dgm:prSet presAssocID="{3B24F804-DBCE-6E4E-8360-4B8DF0349C3F}" presName="Name0" presStyleCnt="0">
        <dgm:presLayoutVars>
          <dgm:dir/>
          <dgm:resizeHandles val="exact"/>
        </dgm:presLayoutVars>
      </dgm:prSet>
      <dgm:spPr/>
    </dgm:pt>
    <dgm:pt modelId="{24B37D3F-23C7-4446-88E9-3D8E45642984}" type="pres">
      <dgm:prSet presAssocID="{07833F14-44DF-864B-B8F1-B13481EAFD96}" presName="parTxOnly" presStyleLbl="node1" presStyleIdx="0" presStyleCnt="7">
        <dgm:presLayoutVars>
          <dgm:bulletEnabled val="1"/>
        </dgm:presLayoutVars>
      </dgm:prSet>
      <dgm:spPr/>
      <dgm:t>
        <a:bodyPr/>
        <a:lstStyle/>
        <a:p>
          <a:endParaRPr lang="en-US"/>
        </a:p>
      </dgm:t>
    </dgm:pt>
    <dgm:pt modelId="{8E6D00F5-2A8E-6F4F-A68A-D66E993399B5}" type="pres">
      <dgm:prSet presAssocID="{7C0F6BD6-777B-D94C-8776-A346DDB90197}" presName="parSpace" presStyleCnt="0"/>
      <dgm:spPr/>
    </dgm:pt>
    <dgm:pt modelId="{ACBD91A8-2EBA-BE49-B630-EE3BCF088798}" type="pres">
      <dgm:prSet presAssocID="{AA37D3FB-480A-1F48-A5C9-C2134A6978B0}" presName="parTxOnly" presStyleLbl="node1" presStyleIdx="1" presStyleCnt="7">
        <dgm:presLayoutVars>
          <dgm:bulletEnabled val="1"/>
        </dgm:presLayoutVars>
      </dgm:prSet>
      <dgm:spPr/>
      <dgm:t>
        <a:bodyPr/>
        <a:lstStyle/>
        <a:p>
          <a:endParaRPr lang="en-US"/>
        </a:p>
      </dgm:t>
    </dgm:pt>
    <dgm:pt modelId="{FAABDBDC-051C-6E45-88DB-490E4446FB0F}" type="pres">
      <dgm:prSet presAssocID="{41D7040E-11D0-024C-86FE-E7275933BAFC}" presName="parSpace" presStyleCnt="0"/>
      <dgm:spPr/>
    </dgm:pt>
    <dgm:pt modelId="{7262B04F-3895-414D-AA6F-1FC04D64A3C5}" type="pres">
      <dgm:prSet presAssocID="{9FDC9766-5389-2D4B-B443-04C6BE5ED020}" presName="parTxOnly" presStyleLbl="node1" presStyleIdx="2" presStyleCnt="7">
        <dgm:presLayoutVars>
          <dgm:bulletEnabled val="1"/>
        </dgm:presLayoutVars>
      </dgm:prSet>
      <dgm:spPr/>
      <dgm:t>
        <a:bodyPr/>
        <a:lstStyle/>
        <a:p>
          <a:endParaRPr lang="en-US"/>
        </a:p>
      </dgm:t>
    </dgm:pt>
    <dgm:pt modelId="{25C9DFD4-B337-6A4F-8034-4F30B9326A5B}" type="pres">
      <dgm:prSet presAssocID="{58412517-80D7-F640-A53F-B77307F47B12}" presName="parSpace" presStyleCnt="0"/>
      <dgm:spPr/>
    </dgm:pt>
    <dgm:pt modelId="{83A1ACB6-1C35-A448-BBAA-93BB12DAA819}" type="pres">
      <dgm:prSet presAssocID="{572418C1-752D-5B48-B170-2C34DB281188}" presName="parTxOnly" presStyleLbl="node1" presStyleIdx="3" presStyleCnt="7">
        <dgm:presLayoutVars>
          <dgm:bulletEnabled val="1"/>
        </dgm:presLayoutVars>
      </dgm:prSet>
      <dgm:spPr/>
      <dgm:t>
        <a:bodyPr/>
        <a:lstStyle/>
        <a:p>
          <a:endParaRPr lang="en-US"/>
        </a:p>
      </dgm:t>
    </dgm:pt>
    <dgm:pt modelId="{9AAE310D-DB9B-D648-B741-9D47ABBF7FA8}" type="pres">
      <dgm:prSet presAssocID="{1445D9C4-5930-AD47-B765-272FF3FC549F}" presName="parSpace" presStyleCnt="0"/>
      <dgm:spPr/>
    </dgm:pt>
    <dgm:pt modelId="{09A75DF0-FD41-5443-86A3-44B3FDDD6695}" type="pres">
      <dgm:prSet presAssocID="{C3643736-C563-D04D-93E8-FA32FDFD281D}" presName="parTxOnly" presStyleLbl="node1" presStyleIdx="4" presStyleCnt="7">
        <dgm:presLayoutVars>
          <dgm:bulletEnabled val="1"/>
        </dgm:presLayoutVars>
      </dgm:prSet>
      <dgm:spPr/>
      <dgm:t>
        <a:bodyPr/>
        <a:lstStyle/>
        <a:p>
          <a:endParaRPr lang="en-US"/>
        </a:p>
      </dgm:t>
    </dgm:pt>
    <dgm:pt modelId="{E649B34C-6473-F04B-87CD-B0BB2EFB6FD3}" type="pres">
      <dgm:prSet presAssocID="{08306E08-9A06-CB43-A751-8F35D45D250C}" presName="parSpace" presStyleCnt="0"/>
      <dgm:spPr/>
    </dgm:pt>
    <dgm:pt modelId="{D13B4C5D-E770-AE41-BAE5-E44F0D3E41AE}" type="pres">
      <dgm:prSet presAssocID="{4B30EB0C-DF16-EE41-82AE-9372966CB173}" presName="parTxOnly" presStyleLbl="node1" presStyleIdx="5" presStyleCnt="7">
        <dgm:presLayoutVars>
          <dgm:bulletEnabled val="1"/>
        </dgm:presLayoutVars>
      </dgm:prSet>
      <dgm:spPr/>
      <dgm:t>
        <a:bodyPr/>
        <a:lstStyle/>
        <a:p>
          <a:endParaRPr lang="en-US"/>
        </a:p>
      </dgm:t>
    </dgm:pt>
    <dgm:pt modelId="{523A9891-6986-764E-A271-964C1E3928CE}" type="pres">
      <dgm:prSet presAssocID="{D0332E14-F37F-164E-88E8-6A370FE0B7E8}" presName="parSpace" presStyleCnt="0"/>
      <dgm:spPr/>
    </dgm:pt>
    <dgm:pt modelId="{678B60E5-95A1-FA40-B0CD-CFE6A61B2455}" type="pres">
      <dgm:prSet presAssocID="{178DFBC4-1955-2B42-9317-BB524ECBB836}" presName="parTxOnly" presStyleLbl="node1" presStyleIdx="6" presStyleCnt="7">
        <dgm:presLayoutVars>
          <dgm:bulletEnabled val="1"/>
        </dgm:presLayoutVars>
      </dgm:prSet>
      <dgm:spPr/>
      <dgm:t>
        <a:bodyPr/>
        <a:lstStyle/>
        <a:p>
          <a:endParaRPr lang="en-US"/>
        </a:p>
      </dgm:t>
    </dgm:pt>
  </dgm:ptLst>
  <dgm:cxnLst>
    <dgm:cxn modelId="{952B4885-84D6-3343-A51C-DE1C1BD9EEC1}" srcId="{3B24F804-DBCE-6E4E-8360-4B8DF0349C3F}" destId="{9FDC9766-5389-2D4B-B443-04C6BE5ED020}" srcOrd="2" destOrd="0" parTransId="{67E0CC9D-314A-2748-96A4-10B4EE97E825}" sibTransId="{58412517-80D7-F640-A53F-B77307F47B12}"/>
    <dgm:cxn modelId="{7E1D2977-C3D2-436E-BFD7-53C34AEEFD29}" type="presOf" srcId="{AA37D3FB-480A-1F48-A5C9-C2134A6978B0}" destId="{ACBD91A8-2EBA-BE49-B630-EE3BCF088798}" srcOrd="0" destOrd="0" presId="urn:microsoft.com/office/officeart/2005/8/layout/hChevron3"/>
    <dgm:cxn modelId="{1755B733-45F7-6548-941E-9529DD80698F}" srcId="{3B24F804-DBCE-6E4E-8360-4B8DF0349C3F}" destId="{572418C1-752D-5B48-B170-2C34DB281188}" srcOrd="3" destOrd="0" parTransId="{774C0841-D2DB-D144-A117-DDCE7D8EC487}" sibTransId="{1445D9C4-5930-AD47-B765-272FF3FC549F}"/>
    <dgm:cxn modelId="{C4BB494D-F512-4824-AB3E-BDF477B6220E}" type="presOf" srcId="{3B24F804-DBCE-6E4E-8360-4B8DF0349C3F}" destId="{626DD18A-9F9A-0846-B008-4AA78E2042C6}" srcOrd="0" destOrd="0" presId="urn:microsoft.com/office/officeart/2005/8/layout/hChevron3"/>
    <dgm:cxn modelId="{C86A882D-1CFB-9842-8BC8-267C9AAEBC46}" srcId="{3B24F804-DBCE-6E4E-8360-4B8DF0349C3F}" destId="{07833F14-44DF-864B-B8F1-B13481EAFD96}" srcOrd="0" destOrd="0" parTransId="{CC8178EC-33D2-3146-B8DE-685B21CF887B}" sibTransId="{7C0F6BD6-777B-D94C-8776-A346DDB90197}"/>
    <dgm:cxn modelId="{BA6175EA-5929-4222-AEFA-C3DED076F119}" type="presOf" srcId="{572418C1-752D-5B48-B170-2C34DB281188}" destId="{83A1ACB6-1C35-A448-BBAA-93BB12DAA819}" srcOrd="0" destOrd="0" presId="urn:microsoft.com/office/officeart/2005/8/layout/hChevron3"/>
    <dgm:cxn modelId="{0827A7D9-E298-42C5-AA83-CC4F708D4C87}" type="presOf" srcId="{9FDC9766-5389-2D4B-B443-04C6BE5ED020}" destId="{7262B04F-3895-414D-AA6F-1FC04D64A3C5}" srcOrd="0" destOrd="0" presId="urn:microsoft.com/office/officeart/2005/8/layout/hChevron3"/>
    <dgm:cxn modelId="{CBEE81DC-6EE7-6742-B204-1C80F30FF745}" srcId="{3B24F804-DBCE-6E4E-8360-4B8DF0349C3F}" destId="{178DFBC4-1955-2B42-9317-BB524ECBB836}" srcOrd="6" destOrd="0" parTransId="{6AD61A78-C2AF-4C40-A113-9A4937174F7E}" sibTransId="{A808C5EA-CAA6-AC49-97CF-F7D7A9E1142A}"/>
    <dgm:cxn modelId="{4C7651C0-0110-AB4E-93EC-32FCEF43DC7D}" srcId="{3B24F804-DBCE-6E4E-8360-4B8DF0349C3F}" destId="{4B30EB0C-DF16-EE41-82AE-9372966CB173}" srcOrd="5" destOrd="0" parTransId="{E63F2371-4E25-C545-A8E0-07731AAAF3C5}" sibTransId="{D0332E14-F37F-164E-88E8-6A370FE0B7E8}"/>
    <dgm:cxn modelId="{8911BCE4-48AF-4647-82B5-688A36931B79}" type="presOf" srcId="{178DFBC4-1955-2B42-9317-BB524ECBB836}" destId="{678B60E5-95A1-FA40-B0CD-CFE6A61B2455}" srcOrd="0" destOrd="0" presId="urn:microsoft.com/office/officeart/2005/8/layout/hChevron3"/>
    <dgm:cxn modelId="{422548FD-8EB2-45E4-80B6-8AAA24E62363}" type="presOf" srcId="{C3643736-C563-D04D-93E8-FA32FDFD281D}" destId="{09A75DF0-FD41-5443-86A3-44B3FDDD6695}" srcOrd="0" destOrd="0" presId="urn:microsoft.com/office/officeart/2005/8/layout/hChevron3"/>
    <dgm:cxn modelId="{11A7423F-799B-B541-941F-9B808C22DF42}" srcId="{3B24F804-DBCE-6E4E-8360-4B8DF0349C3F}" destId="{C3643736-C563-D04D-93E8-FA32FDFD281D}" srcOrd="4" destOrd="0" parTransId="{D12A9FA3-E5D6-C740-9D63-174C8593F0E1}" sibTransId="{08306E08-9A06-CB43-A751-8F35D45D250C}"/>
    <dgm:cxn modelId="{47FB4755-0E41-1B4A-801F-12185369FA7E}" srcId="{3B24F804-DBCE-6E4E-8360-4B8DF0349C3F}" destId="{AA37D3FB-480A-1F48-A5C9-C2134A6978B0}" srcOrd="1" destOrd="0" parTransId="{DE735805-D876-6D4B-85D6-7E827C3BE277}" sibTransId="{41D7040E-11D0-024C-86FE-E7275933BAFC}"/>
    <dgm:cxn modelId="{8C49C4B9-DD99-4793-ACBA-3C46AD1B7F73}" type="presOf" srcId="{07833F14-44DF-864B-B8F1-B13481EAFD96}" destId="{24B37D3F-23C7-4446-88E9-3D8E45642984}" srcOrd="0" destOrd="0" presId="urn:microsoft.com/office/officeart/2005/8/layout/hChevron3"/>
    <dgm:cxn modelId="{B22A578B-512A-4087-B503-0816671C05A2}" type="presOf" srcId="{4B30EB0C-DF16-EE41-82AE-9372966CB173}" destId="{D13B4C5D-E770-AE41-BAE5-E44F0D3E41AE}" srcOrd="0" destOrd="0" presId="urn:microsoft.com/office/officeart/2005/8/layout/hChevron3"/>
    <dgm:cxn modelId="{9AD6CA3C-4B06-41C0-ADBA-855C40A94B21}" type="presParOf" srcId="{626DD18A-9F9A-0846-B008-4AA78E2042C6}" destId="{24B37D3F-23C7-4446-88E9-3D8E45642984}" srcOrd="0" destOrd="0" presId="urn:microsoft.com/office/officeart/2005/8/layout/hChevron3"/>
    <dgm:cxn modelId="{38BF54C0-AA67-47C0-B582-0C7DA03CDD36}" type="presParOf" srcId="{626DD18A-9F9A-0846-B008-4AA78E2042C6}" destId="{8E6D00F5-2A8E-6F4F-A68A-D66E993399B5}" srcOrd="1" destOrd="0" presId="urn:microsoft.com/office/officeart/2005/8/layout/hChevron3"/>
    <dgm:cxn modelId="{1691D853-41CF-439F-A7D7-A499684DCF23}" type="presParOf" srcId="{626DD18A-9F9A-0846-B008-4AA78E2042C6}" destId="{ACBD91A8-2EBA-BE49-B630-EE3BCF088798}" srcOrd="2" destOrd="0" presId="urn:microsoft.com/office/officeart/2005/8/layout/hChevron3"/>
    <dgm:cxn modelId="{7446DD00-6DCC-42D2-913E-5B0D788E9207}" type="presParOf" srcId="{626DD18A-9F9A-0846-B008-4AA78E2042C6}" destId="{FAABDBDC-051C-6E45-88DB-490E4446FB0F}" srcOrd="3" destOrd="0" presId="urn:microsoft.com/office/officeart/2005/8/layout/hChevron3"/>
    <dgm:cxn modelId="{6414620B-7542-4453-BC7A-EFB22EDA65FE}" type="presParOf" srcId="{626DD18A-9F9A-0846-B008-4AA78E2042C6}" destId="{7262B04F-3895-414D-AA6F-1FC04D64A3C5}" srcOrd="4" destOrd="0" presId="urn:microsoft.com/office/officeart/2005/8/layout/hChevron3"/>
    <dgm:cxn modelId="{B57233BE-BFA7-4D0D-B8EC-51376079876C}" type="presParOf" srcId="{626DD18A-9F9A-0846-B008-4AA78E2042C6}" destId="{25C9DFD4-B337-6A4F-8034-4F30B9326A5B}" srcOrd="5" destOrd="0" presId="urn:microsoft.com/office/officeart/2005/8/layout/hChevron3"/>
    <dgm:cxn modelId="{9899962C-8A84-4E45-94C0-6FD04C28DFDA}" type="presParOf" srcId="{626DD18A-9F9A-0846-B008-4AA78E2042C6}" destId="{83A1ACB6-1C35-A448-BBAA-93BB12DAA819}" srcOrd="6" destOrd="0" presId="urn:microsoft.com/office/officeart/2005/8/layout/hChevron3"/>
    <dgm:cxn modelId="{F60FF1B8-40CF-4A55-A6A0-FF705CE78843}" type="presParOf" srcId="{626DD18A-9F9A-0846-B008-4AA78E2042C6}" destId="{9AAE310D-DB9B-D648-B741-9D47ABBF7FA8}" srcOrd="7" destOrd="0" presId="urn:microsoft.com/office/officeart/2005/8/layout/hChevron3"/>
    <dgm:cxn modelId="{BE12F21D-7BFB-4699-93AA-83620ED1778C}" type="presParOf" srcId="{626DD18A-9F9A-0846-B008-4AA78E2042C6}" destId="{09A75DF0-FD41-5443-86A3-44B3FDDD6695}" srcOrd="8" destOrd="0" presId="urn:microsoft.com/office/officeart/2005/8/layout/hChevron3"/>
    <dgm:cxn modelId="{C13D3E99-036A-4869-AC11-F3C601F8ADC9}" type="presParOf" srcId="{626DD18A-9F9A-0846-B008-4AA78E2042C6}" destId="{E649B34C-6473-F04B-87CD-B0BB2EFB6FD3}" srcOrd="9" destOrd="0" presId="urn:microsoft.com/office/officeart/2005/8/layout/hChevron3"/>
    <dgm:cxn modelId="{87366A54-7114-47D6-BD25-940AB97558E2}" type="presParOf" srcId="{626DD18A-9F9A-0846-B008-4AA78E2042C6}" destId="{D13B4C5D-E770-AE41-BAE5-E44F0D3E41AE}" srcOrd="10" destOrd="0" presId="urn:microsoft.com/office/officeart/2005/8/layout/hChevron3"/>
    <dgm:cxn modelId="{AD4C09CE-BE71-4376-8A81-43449AC03B4A}" type="presParOf" srcId="{626DD18A-9F9A-0846-B008-4AA78E2042C6}" destId="{523A9891-6986-764E-A271-964C1E3928CE}" srcOrd="11" destOrd="0" presId="urn:microsoft.com/office/officeart/2005/8/layout/hChevron3"/>
    <dgm:cxn modelId="{9B959928-CF8D-4272-8352-76279F5F1594}" type="presParOf" srcId="{626DD18A-9F9A-0846-B008-4AA78E2042C6}" destId="{678B60E5-95A1-FA40-B0CD-CFE6A61B2455}"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A7C43F-52D0-A64B-9902-B4AEBBD0B532}" type="doc">
      <dgm:prSet loTypeId="urn:microsoft.com/office/officeart/2005/8/layout/lProcess2" loCatId="" qsTypeId="urn:microsoft.com/office/officeart/2005/8/quickstyle/simple4" qsCatId="simple" csTypeId="urn:microsoft.com/office/officeart/2005/8/colors/colorful1#1" csCatId="colorful" phldr="1"/>
      <dgm:spPr/>
      <dgm:t>
        <a:bodyPr/>
        <a:lstStyle/>
        <a:p>
          <a:endParaRPr lang="en-US"/>
        </a:p>
      </dgm:t>
    </dgm:pt>
    <dgm:pt modelId="{FCD8988D-BDA8-5B4D-8430-3033905A17CC}">
      <dgm:prSet phldrT="[Text]"/>
      <dgm:spPr>
        <a:solidFill>
          <a:schemeClr val="tx2">
            <a:lumMod val="40000"/>
            <a:lumOff val="60000"/>
          </a:schemeClr>
        </a:solidFill>
      </dgm:spPr>
      <dgm:t>
        <a:bodyPr/>
        <a:lstStyle/>
        <a:p>
          <a:r>
            <a:rPr lang="en-US" dirty="0" err="1"/>
            <a:t>Entradas</a:t>
          </a:r>
          <a:endParaRPr lang="en-US" dirty="0"/>
        </a:p>
      </dgm:t>
    </dgm:pt>
    <dgm:pt modelId="{16A46999-4BAA-024C-AA20-33BA0CD2CD8B}" type="parTrans" cxnId="{6AA18671-8EC2-9B4B-AD3D-748E771208E4}">
      <dgm:prSet/>
      <dgm:spPr/>
      <dgm:t>
        <a:bodyPr/>
        <a:lstStyle/>
        <a:p>
          <a:endParaRPr lang="en-US"/>
        </a:p>
      </dgm:t>
    </dgm:pt>
    <dgm:pt modelId="{12411A11-E869-794B-AC33-0BA6C6FB5284}" type="sibTrans" cxnId="{6AA18671-8EC2-9B4B-AD3D-748E771208E4}">
      <dgm:prSet/>
      <dgm:spPr/>
      <dgm:t>
        <a:bodyPr/>
        <a:lstStyle/>
        <a:p>
          <a:endParaRPr lang="en-US"/>
        </a:p>
      </dgm:t>
    </dgm:pt>
    <dgm:pt modelId="{6DF7A61C-ADE6-8D40-ACD3-A353A21DED77}">
      <dgm:prSet phldrT="[Text]"/>
      <dgm:spPr/>
      <dgm:t>
        <a:bodyPr/>
        <a:lstStyle/>
        <a:p>
          <a:r>
            <a:rPr lang="es-ES" dirty="0"/>
            <a:t>¿Qué recursos se utilizarán que podría afectar a un ODS?</a:t>
          </a:r>
          <a:endParaRPr lang="en-US" dirty="0"/>
        </a:p>
      </dgm:t>
    </dgm:pt>
    <dgm:pt modelId="{EBA18B3B-3757-C945-A632-D47937DCD1F3}" type="parTrans" cxnId="{F24C3019-4CC6-574B-A2C0-29A6DA8512D2}">
      <dgm:prSet/>
      <dgm:spPr/>
      <dgm:t>
        <a:bodyPr/>
        <a:lstStyle/>
        <a:p>
          <a:endParaRPr lang="en-US"/>
        </a:p>
      </dgm:t>
    </dgm:pt>
    <dgm:pt modelId="{59B0C038-7419-0D49-9D68-8A274F43D3DF}" type="sibTrans" cxnId="{F24C3019-4CC6-574B-A2C0-29A6DA8512D2}">
      <dgm:prSet/>
      <dgm:spPr/>
      <dgm:t>
        <a:bodyPr/>
        <a:lstStyle/>
        <a:p>
          <a:endParaRPr lang="en-US"/>
        </a:p>
      </dgm:t>
    </dgm:pt>
    <dgm:pt modelId="{6EBADF29-B169-A44C-A114-51327ECC2428}">
      <dgm:prSet phldrT="[Text]"/>
      <dgm:spPr>
        <a:solidFill>
          <a:schemeClr val="tx2">
            <a:lumMod val="40000"/>
            <a:lumOff val="60000"/>
          </a:schemeClr>
        </a:solidFill>
      </dgm:spPr>
      <dgm:t>
        <a:bodyPr/>
        <a:lstStyle/>
        <a:p>
          <a:r>
            <a:rPr lang="en-US" dirty="0" err="1"/>
            <a:t>Actividades</a:t>
          </a:r>
          <a:endParaRPr lang="en-US" dirty="0"/>
        </a:p>
      </dgm:t>
    </dgm:pt>
    <dgm:pt modelId="{9FBDBA80-69D7-1F45-AFB2-CDE91F2C2323}" type="parTrans" cxnId="{DEFA613F-BBA2-E14A-842B-01BEAEFA2B30}">
      <dgm:prSet/>
      <dgm:spPr/>
      <dgm:t>
        <a:bodyPr/>
        <a:lstStyle/>
        <a:p>
          <a:endParaRPr lang="en-US"/>
        </a:p>
      </dgm:t>
    </dgm:pt>
    <dgm:pt modelId="{780AF808-CC47-1C43-BBC8-7A3868014797}" type="sibTrans" cxnId="{DEFA613F-BBA2-E14A-842B-01BEAEFA2B30}">
      <dgm:prSet/>
      <dgm:spPr/>
      <dgm:t>
        <a:bodyPr/>
        <a:lstStyle/>
        <a:p>
          <a:endParaRPr lang="en-US"/>
        </a:p>
      </dgm:t>
    </dgm:pt>
    <dgm:pt modelId="{5BCB128D-A22A-0A40-A6DE-0790FC867179}">
      <dgm:prSet phldrT="[Text]"/>
      <dgm:spPr/>
      <dgm:t>
        <a:bodyPr/>
        <a:lstStyle/>
        <a:p>
          <a:r>
            <a:rPr lang="es-ES" dirty="0"/>
            <a:t>¿Qué actividades del proyecto</a:t>
          </a:r>
        </a:p>
        <a:p>
          <a:r>
            <a:rPr lang="es-ES" dirty="0"/>
            <a:t>se llevarán a cabo?</a:t>
          </a:r>
          <a:endParaRPr lang="en-US" dirty="0"/>
        </a:p>
      </dgm:t>
    </dgm:pt>
    <dgm:pt modelId="{F4783DC3-ACA3-1D40-98D7-648D6344E973}" type="parTrans" cxnId="{08A7D102-4668-3E4C-AEAC-3498C4B3894E}">
      <dgm:prSet/>
      <dgm:spPr/>
      <dgm:t>
        <a:bodyPr/>
        <a:lstStyle/>
        <a:p>
          <a:endParaRPr lang="en-US"/>
        </a:p>
      </dgm:t>
    </dgm:pt>
    <dgm:pt modelId="{5626C4A1-4DF4-D048-B898-8B699ABE45AB}" type="sibTrans" cxnId="{08A7D102-4668-3E4C-AEAC-3498C4B3894E}">
      <dgm:prSet/>
      <dgm:spPr/>
      <dgm:t>
        <a:bodyPr/>
        <a:lstStyle/>
        <a:p>
          <a:endParaRPr lang="en-US"/>
        </a:p>
      </dgm:t>
    </dgm:pt>
    <dgm:pt modelId="{DF57C98E-AAB1-0340-872B-433676E48B5B}">
      <dgm:prSet phldrT="[Text]"/>
      <dgm:spPr>
        <a:solidFill>
          <a:schemeClr val="tx2">
            <a:lumMod val="40000"/>
            <a:lumOff val="60000"/>
          </a:schemeClr>
        </a:solidFill>
      </dgm:spPr>
      <dgm:t>
        <a:bodyPr/>
        <a:lstStyle/>
        <a:p>
          <a:r>
            <a:rPr lang="en-US" dirty="0" err="1"/>
            <a:t>Salidas</a:t>
          </a:r>
          <a:endParaRPr lang="en-US" dirty="0"/>
        </a:p>
      </dgm:t>
    </dgm:pt>
    <dgm:pt modelId="{E4118CA8-189F-FD40-BD32-341D4BD706FF}" type="parTrans" cxnId="{B166B059-490C-A84B-8CBF-0DA719F60DDD}">
      <dgm:prSet/>
      <dgm:spPr/>
      <dgm:t>
        <a:bodyPr/>
        <a:lstStyle/>
        <a:p>
          <a:endParaRPr lang="en-US"/>
        </a:p>
      </dgm:t>
    </dgm:pt>
    <dgm:pt modelId="{E9A22328-D24A-984C-97EB-DDB50F731A06}" type="sibTrans" cxnId="{B166B059-490C-A84B-8CBF-0DA719F60DDD}">
      <dgm:prSet/>
      <dgm:spPr/>
      <dgm:t>
        <a:bodyPr/>
        <a:lstStyle/>
        <a:p>
          <a:endParaRPr lang="en-US"/>
        </a:p>
      </dgm:t>
    </dgm:pt>
    <dgm:pt modelId="{C5E5779F-3CB8-5F4F-A248-0120C7122194}">
      <dgm:prSet phldrT="[Text]"/>
      <dgm:spPr/>
      <dgm:t>
        <a:bodyPr/>
        <a:lstStyle/>
        <a:p>
          <a:r>
            <a:rPr lang="en-US" dirty="0"/>
            <a:t>¿</a:t>
          </a:r>
          <a:r>
            <a:rPr lang="en-US" dirty="0" err="1"/>
            <a:t>Qué</a:t>
          </a:r>
          <a:r>
            <a:rPr lang="en-US" dirty="0"/>
            <a:t> se </a:t>
          </a:r>
          <a:r>
            <a:rPr lang="en-US" dirty="0" err="1"/>
            <a:t>creó</a:t>
          </a:r>
          <a:r>
            <a:rPr lang="en-US" dirty="0"/>
            <a:t>?</a:t>
          </a:r>
        </a:p>
      </dgm:t>
    </dgm:pt>
    <dgm:pt modelId="{DDF30865-79EB-DF4F-B49E-4B66A6641A1C}" type="parTrans" cxnId="{1D680757-D63C-B746-80D5-3FE5494B17FA}">
      <dgm:prSet/>
      <dgm:spPr/>
      <dgm:t>
        <a:bodyPr/>
        <a:lstStyle/>
        <a:p>
          <a:endParaRPr lang="en-US"/>
        </a:p>
      </dgm:t>
    </dgm:pt>
    <dgm:pt modelId="{DB2E2CDF-B4CD-0949-86FF-75F50114D2FD}" type="sibTrans" cxnId="{1D680757-D63C-B746-80D5-3FE5494B17FA}">
      <dgm:prSet/>
      <dgm:spPr/>
      <dgm:t>
        <a:bodyPr/>
        <a:lstStyle/>
        <a:p>
          <a:endParaRPr lang="en-US"/>
        </a:p>
      </dgm:t>
    </dgm:pt>
    <dgm:pt modelId="{591A966F-18F0-F34E-8C1C-CC34F7BBBA39}">
      <dgm:prSet/>
      <dgm:spPr>
        <a:solidFill>
          <a:schemeClr val="tx2">
            <a:lumMod val="40000"/>
            <a:lumOff val="60000"/>
          </a:schemeClr>
        </a:solidFill>
      </dgm:spPr>
      <dgm:t>
        <a:bodyPr/>
        <a:lstStyle/>
        <a:p>
          <a:r>
            <a:rPr lang="en-US" dirty="0" err="1"/>
            <a:t>Resultados</a:t>
          </a:r>
          <a:endParaRPr lang="en-US" dirty="0"/>
        </a:p>
      </dgm:t>
    </dgm:pt>
    <dgm:pt modelId="{F7566E8A-A25E-EF4A-BF17-C1B349AE9168}" type="parTrans" cxnId="{7C0CCA20-A981-F14D-98FD-731EB57D28A3}">
      <dgm:prSet/>
      <dgm:spPr/>
      <dgm:t>
        <a:bodyPr/>
        <a:lstStyle/>
        <a:p>
          <a:endParaRPr lang="en-US"/>
        </a:p>
      </dgm:t>
    </dgm:pt>
    <dgm:pt modelId="{9075F0D2-547E-3149-BF7C-96961AFA5A9D}" type="sibTrans" cxnId="{7C0CCA20-A981-F14D-98FD-731EB57D28A3}">
      <dgm:prSet/>
      <dgm:spPr/>
      <dgm:t>
        <a:bodyPr/>
        <a:lstStyle/>
        <a:p>
          <a:endParaRPr lang="en-US"/>
        </a:p>
      </dgm:t>
    </dgm:pt>
    <dgm:pt modelId="{CFFA21D5-E8B9-AD44-9A19-A33B3510EE7E}">
      <dgm:prSet/>
      <dgm:spPr>
        <a:solidFill>
          <a:schemeClr val="tx2">
            <a:lumMod val="40000"/>
            <a:lumOff val="60000"/>
          </a:schemeClr>
        </a:solidFill>
      </dgm:spPr>
      <dgm:t>
        <a:bodyPr/>
        <a:lstStyle/>
        <a:p>
          <a:r>
            <a:rPr lang="en-US" dirty="0" err="1"/>
            <a:t>Impactos</a:t>
          </a:r>
          <a:endParaRPr lang="en-US" dirty="0"/>
        </a:p>
      </dgm:t>
    </dgm:pt>
    <dgm:pt modelId="{01F9B066-9FC6-4D4F-85FE-BF1B488B83B4}" type="parTrans" cxnId="{3CC1F8BA-CC22-DF44-AE09-9CC35CA4CDEB}">
      <dgm:prSet/>
      <dgm:spPr/>
      <dgm:t>
        <a:bodyPr/>
        <a:lstStyle/>
        <a:p>
          <a:endParaRPr lang="en-US"/>
        </a:p>
      </dgm:t>
    </dgm:pt>
    <dgm:pt modelId="{CFF96A47-2A4C-4746-8304-FF7CC7A4DFE5}" type="sibTrans" cxnId="{3CC1F8BA-CC22-DF44-AE09-9CC35CA4CDEB}">
      <dgm:prSet/>
      <dgm:spPr/>
      <dgm:t>
        <a:bodyPr/>
        <a:lstStyle/>
        <a:p>
          <a:endParaRPr lang="en-US"/>
        </a:p>
      </dgm:t>
    </dgm:pt>
    <dgm:pt modelId="{4D0C89ED-D6AD-BC4F-8A0E-0C7FCA3D5D58}">
      <dgm:prSet/>
      <dgm:spPr/>
      <dgm:t>
        <a:bodyPr/>
        <a:lstStyle/>
        <a:p>
          <a:r>
            <a:rPr lang="es-ES" dirty="0"/>
            <a:t> ¿Qué hace la iniciativa de cambio?</a:t>
          </a:r>
          <a:endParaRPr lang="en-US" dirty="0"/>
        </a:p>
      </dgm:t>
    </dgm:pt>
    <dgm:pt modelId="{F1D3ABE8-C5CD-6A49-83D1-6611825521B1}" type="parTrans" cxnId="{5B5A9F14-69C9-4A45-B4B3-2F94B0E179A1}">
      <dgm:prSet/>
      <dgm:spPr/>
      <dgm:t>
        <a:bodyPr/>
        <a:lstStyle/>
        <a:p>
          <a:endParaRPr lang="en-US"/>
        </a:p>
      </dgm:t>
    </dgm:pt>
    <dgm:pt modelId="{81C4E6BC-0784-3F48-AA37-8DB745BCC002}" type="sibTrans" cxnId="{5B5A9F14-69C9-4A45-B4B3-2F94B0E179A1}">
      <dgm:prSet/>
      <dgm:spPr/>
      <dgm:t>
        <a:bodyPr/>
        <a:lstStyle/>
        <a:p>
          <a:endParaRPr lang="en-US"/>
        </a:p>
      </dgm:t>
    </dgm:pt>
    <dgm:pt modelId="{069264FC-7A23-474E-96A9-AF1FC3A6F965}">
      <dgm:prSet/>
      <dgm:spPr/>
      <dgm:t>
        <a:bodyPr/>
        <a:lstStyle/>
        <a:p>
          <a:r>
            <a:rPr lang="es-ES" dirty="0"/>
            <a:t>¿Cuáles son los cambios que se producen como resultado?</a:t>
          </a:r>
          <a:endParaRPr lang="en-US" dirty="0"/>
        </a:p>
      </dgm:t>
    </dgm:pt>
    <dgm:pt modelId="{82BF180E-151F-8C47-8732-175B640F93F8}" type="parTrans" cxnId="{67992271-3F15-4A4A-9311-7C31F8AFA200}">
      <dgm:prSet/>
      <dgm:spPr/>
      <dgm:t>
        <a:bodyPr/>
        <a:lstStyle/>
        <a:p>
          <a:endParaRPr lang="en-US"/>
        </a:p>
      </dgm:t>
    </dgm:pt>
    <dgm:pt modelId="{5EAB1478-DC8B-8D4B-8EED-2F41C83CA09B}" type="sibTrans" cxnId="{67992271-3F15-4A4A-9311-7C31F8AFA200}">
      <dgm:prSet/>
      <dgm:spPr/>
      <dgm:t>
        <a:bodyPr/>
        <a:lstStyle/>
        <a:p>
          <a:endParaRPr lang="en-US"/>
        </a:p>
      </dgm:t>
    </dgm:pt>
    <dgm:pt modelId="{FDF86949-7472-C14A-904A-DD2764618B8E}" type="pres">
      <dgm:prSet presAssocID="{7EA7C43F-52D0-A64B-9902-B4AEBBD0B532}" presName="theList" presStyleCnt="0">
        <dgm:presLayoutVars>
          <dgm:dir/>
          <dgm:animLvl val="lvl"/>
          <dgm:resizeHandles val="exact"/>
        </dgm:presLayoutVars>
      </dgm:prSet>
      <dgm:spPr/>
      <dgm:t>
        <a:bodyPr/>
        <a:lstStyle/>
        <a:p>
          <a:endParaRPr lang="en-US"/>
        </a:p>
      </dgm:t>
    </dgm:pt>
    <dgm:pt modelId="{A11DC687-6B7E-0C4E-AFC9-C43777D42249}" type="pres">
      <dgm:prSet presAssocID="{FCD8988D-BDA8-5B4D-8430-3033905A17CC}" presName="compNode" presStyleCnt="0"/>
      <dgm:spPr/>
    </dgm:pt>
    <dgm:pt modelId="{F22B5CB4-441D-4B45-A9D4-2484CD7CEE74}" type="pres">
      <dgm:prSet presAssocID="{FCD8988D-BDA8-5B4D-8430-3033905A17CC}" presName="aNode" presStyleLbl="bgShp" presStyleIdx="0" presStyleCnt="5"/>
      <dgm:spPr/>
      <dgm:t>
        <a:bodyPr/>
        <a:lstStyle/>
        <a:p>
          <a:endParaRPr lang="en-US"/>
        </a:p>
      </dgm:t>
    </dgm:pt>
    <dgm:pt modelId="{3C52C0FA-B2E2-0A4A-B5ED-BE10D7FB51B2}" type="pres">
      <dgm:prSet presAssocID="{FCD8988D-BDA8-5B4D-8430-3033905A17CC}" presName="textNode" presStyleLbl="bgShp" presStyleIdx="0" presStyleCnt="5"/>
      <dgm:spPr/>
      <dgm:t>
        <a:bodyPr/>
        <a:lstStyle/>
        <a:p>
          <a:endParaRPr lang="en-US"/>
        </a:p>
      </dgm:t>
    </dgm:pt>
    <dgm:pt modelId="{F863E289-9A2C-3C4E-AA64-6D65E5D62DC9}" type="pres">
      <dgm:prSet presAssocID="{FCD8988D-BDA8-5B4D-8430-3033905A17CC}" presName="compChildNode" presStyleCnt="0"/>
      <dgm:spPr/>
    </dgm:pt>
    <dgm:pt modelId="{D9EDD63A-3671-A34F-927D-92920A6FA507}" type="pres">
      <dgm:prSet presAssocID="{FCD8988D-BDA8-5B4D-8430-3033905A17CC}" presName="theInnerList" presStyleCnt="0"/>
      <dgm:spPr/>
    </dgm:pt>
    <dgm:pt modelId="{FC9C003B-C968-E643-B217-C2B42E3DC64A}" type="pres">
      <dgm:prSet presAssocID="{6DF7A61C-ADE6-8D40-ACD3-A353A21DED77}" presName="childNode" presStyleLbl="node1" presStyleIdx="0" presStyleCnt="5">
        <dgm:presLayoutVars>
          <dgm:bulletEnabled val="1"/>
        </dgm:presLayoutVars>
      </dgm:prSet>
      <dgm:spPr/>
      <dgm:t>
        <a:bodyPr/>
        <a:lstStyle/>
        <a:p>
          <a:endParaRPr lang="en-US"/>
        </a:p>
      </dgm:t>
    </dgm:pt>
    <dgm:pt modelId="{BA190B09-E5C7-E246-BEC3-E6E6C968AFE4}" type="pres">
      <dgm:prSet presAssocID="{FCD8988D-BDA8-5B4D-8430-3033905A17CC}" presName="aSpace" presStyleCnt="0"/>
      <dgm:spPr/>
    </dgm:pt>
    <dgm:pt modelId="{56FC12B3-4E2E-124D-B77C-7A48FCC269F1}" type="pres">
      <dgm:prSet presAssocID="{6EBADF29-B169-A44C-A114-51327ECC2428}" presName="compNode" presStyleCnt="0"/>
      <dgm:spPr/>
    </dgm:pt>
    <dgm:pt modelId="{6327A94C-A507-2C48-8048-EED95EF98F92}" type="pres">
      <dgm:prSet presAssocID="{6EBADF29-B169-A44C-A114-51327ECC2428}" presName="aNode" presStyleLbl="bgShp" presStyleIdx="1" presStyleCnt="5"/>
      <dgm:spPr/>
      <dgm:t>
        <a:bodyPr/>
        <a:lstStyle/>
        <a:p>
          <a:endParaRPr lang="en-US"/>
        </a:p>
      </dgm:t>
    </dgm:pt>
    <dgm:pt modelId="{79475328-5F2F-2343-93A5-A4FD900356F7}" type="pres">
      <dgm:prSet presAssocID="{6EBADF29-B169-A44C-A114-51327ECC2428}" presName="textNode" presStyleLbl="bgShp" presStyleIdx="1" presStyleCnt="5"/>
      <dgm:spPr/>
      <dgm:t>
        <a:bodyPr/>
        <a:lstStyle/>
        <a:p>
          <a:endParaRPr lang="en-US"/>
        </a:p>
      </dgm:t>
    </dgm:pt>
    <dgm:pt modelId="{34DFFDE9-3C68-8F4D-9418-3CCD222F9D04}" type="pres">
      <dgm:prSet presAssocID="{6EBADF29-B169-A44C-A114-51327ECC2428}" presName="compChildNode" presStyleCnt="0"/>
      <dgm:spPr/>
    </dgm:pt>
    <dgm:pt modelId="{1BE8C7F1-6DE3-0F4A-878C-EB5E171E704D}" type="pres">
      <dgm:prSet presAssocID="{6EBADF29-B169-A44C-A114-51327ECC2428}" presName="theInnerList" presStyleCnt="0"/>
      <dgm:spPr/>
    </dgm:pt>
    <dgm:pt modelId="{70888D2C-EF48-3940-B54B-028B3DA48513}" type="pres">
      <dgm:prSet presAssocID="{5BCB128D-A22A-0A40-A6DE-0790FC867179}" presName="childNode" presStyleLbl="node1" presStyleIdx="1" presStyleCnt="5">
        <dgm:presLayoutVars>
          <dgm:bulletEnabled val="1"/>
        </dgm:presLayoutVars>
      </dgm:prSet>
      <dgm:spPr/>
      <dgm:t>
        <a:bodyPr/>
        <a:lstStyle/>
        <a:p>
          <a:endParaRPr lang="en-US"/>
        </a:p>
      </dgm:t>
    </dgm:pt>
    <dgm:pt modelId="{64EFB5F0-D1C5-A348-858E-AAB91DF1FC08}" type="pres">
      <dgm:prSet presAssocID="{6EBADF29-B169-A44C-A114-51327ECC2428}" presName="aSpace" presStyleCnt="0"/>
      <dgm:spPr/>
    </dgm:pt>
    <dgm:pt modelId="{21549D21-A179-A54F-9A5C-D60992F92B9A}" type="pres">
      <dgm:prSet presAssocID="{DF57C98E-AAB1-0340-872B-433676E48B5B}" presName="compNode" presStyleCnt="0"/>
      <dgm:spPr/>
    </dgm:pt>
    <dgm:pt modelId="{03285A6C-8DAB-EF48-A26D-CEF3EE22BB4F}" type="pres">
      <dgm:prSet presAssocID="{DF57C98E-AAB1-0340-872B-433676E48B5B}" presName="aNode" presStyleLbl="bgShp" presStyleIdx="2" presStyleCnt="5"/>
      <dgm:spPr/>
      <dgm:t>
        <a:bodyPr/>
        <a:lstStyle/>
        <a:p>
          <a:endParaRPr lang="en-US"/>
        </a:p>
      </dgm:t>
    </dgm:pt>
    <dgm:pt modelId="{66D92D18-B40E-BE49-BB09-897179F8CBB3}" type="pres">
      <dgm:prSet presAssocID="{DF57C98E-AAB1-0340-872B-433676E48B5B}" presName="textNode" presStyleLbl="bgShp" presStyleIdx="2" presStyleCnt="5"/>
      <dgm:spPr/>
      <dgm:t>
        <a:bodyPr/>
        <a:lstStyle/>
        <a:p>
          <a:endParaRPr lang="en-US"/>
        </a:p>
      </dgm:t>
    </dgm:pt>
    <dgm:pt modelId="{E8FC5FF8-8D81-364C-A305-59EF284F4EB3}" type="pres">
      <dgm:prSet presAssocID="{DF57C98E-AAB1-0340-872B-433676E48B5B}" presName="compChildNode" presStyleCnt="0"/>
      <dgm:spPr/>
    </dgm:pt>
    <dgm:pt modelId="{359E55E3-7445-6747-8CD8-13B7EBB202E3}" type="pres">
      <dgm:prSet presAssocID="{DF57C98E-AAB1-0340-872B-433676E48B5B}" presName="theInnerList" presStyleCnt="0"/>
      <dgm:spPr/>
    </dgm:pt>
    <dgm:pt modelId="{9E778B4A-984A-8F4F-BD5C-1893FD66A26A}" type="pres">
      <dgm:prSet presAssocID="{C5E5779F-3CB8-5F4F-A248-0120C7122194}" presName="childNode" presStyleLbl="node1" presStyleIdx="2" presStyleCnt="5">
        <dgm:presLayoutVars>
          <dgm:bulletEnabled val="1"/>
        </dgm:presLayoutVars>
      </dgm:prSet>
      <dgm:spPr/>
      <dgm:t>
        <a:bodyPr/>
        <a:lstStyle/>
        <a:p>
          <a:endParaRPr lang="en-US"/>
        </a:p>
      </dgm:t>
    </dgm:pt>
    <dgm:pt modelId="{BCF1B394-068E-1043-A62D-33D852A57149}" type="pres">
      <dgm:prSet presAssocID="{DF57C98E-AAB1-0340-872B-433676E48B5B}" presName="aSpace" presStyleCnt="0"/>
      <dgm:spPr/>
    </dgm:pt>
    <dgm:pt modelId="{FA8B2F0F-EF12-394E-9DE4-2F948773B621}" type="pres">
      <dgm:prSet presAssocID="{CFFA21D5-E8B9-AD44-9A19-A33B3510EE7E}" presName="compNode" presStyleCnt="0"/>
      <dgm:spPr/>
    </dgm:pt>
    <dgm:pt modelId="{25F36709-4F62-274C-A88A-0BD57F44E5F2}" type="pres">
      <dgm:prSet presAssocID="{CFFA21D5-E8B9-AD44-9A19-A33B3510EE7E}" presName="aNode" presStyleLbl="bgShp" presStyleIdx="3" presStyleCnt="5"/>
      <dgm:spPr/>
      <dgm:t>
        <a:bodyPr/>
        <a:lstStyle/>
        <a:p>
          <a:endParaRPr lang="en-US"/>
        </a:p>
      </dgm:t>
    </dgm:pt>
    <dgm:pt modelId="{F6D5FD45-3E25-C547-A9EA-3413B3F54FAC}" type="pres">
      <dgm:prSet presAssocID="{CFFA21D5-E8B9-AD44-9A19-A33B3510EE7E}" presName="textNode" presStyleLbl="bgShp" presStyleIdx="3" presStyleCnt="5"/>
      <dgm:spPr/>
      <dgm:t>
        <a:bodyPr/>
        <a:lstStyle/>
        <a:p>
          <a:endParaRPr lang="en-US"/>
        </a:p>
      </dgm:t>
    </dgm:pt>
    <dgm:pt modelId="{F6EE4603-9C04-A641-9187-A73D4CF68790}" type="pres">
      <dgm:prSet presAssocID="{CFFA21D5-E8B9-AD44-9A19-A33B3510EE7E}" presName="compChildNode" presStyleCnt="0"/>
      <dgm:spPr/>
    </dgm:pt>
    <dgm:pt modelId="{C39992FD-1764-064F-BCD0-CE5E9704DE14}" type="pres">
      <dgm:prSet presAssocID="{CFFA21D5-E8B9-AD44-9A19-A33B3510EE7E}" presName="theInnerList" presStyleCnt="0"/>
      <dgm:spPr/>
    </dgm:pt>
    <dgm:pt modelId="{44E763DC-671C-1F42-BEC2-DBA787936773}" type="pres">
      <dgm:prSet presAssocID="{4D0C89ED-D6AD-BC4F-8A0E-0C7FCA3D5D58}" presName="childNode" presStyleLbl="node1" presStyleIdx="3" presStyleCnt="5">
        <dgm:presLayoutVars>
          <dgm:bulletEnabled val="1"/>
        </dgm:presLayoutVars>
      </dgm:prSet>
      <dgm:spPr/>
      <dgm:t>
        <a:bodyPr/>
        <a:lstStyle/>
        <a:p>
          <a:endParaRPr lang="en-US"/>
        </a:p>
      </dgm:t>
    </dgm:pt>
    <dgm:pt modelId="{E0102880-CBE0-BD45-9D10-8E46F712C31B}" type="pres">
      <dgm:prSet presAssocID="{CFFA21D5-E8B9-AD44-9A19-A33B3510EE7E}" presName="aSpace" presStyleCnt="0"/>
      <dgm:spPr/>
    </dgm:pt>
    <dgm:pt modelId="{7E7E3B39-40BA-CD41-A616-F79C22CC55C5}" type="pres">
      <dgm:prSet presAssocID="{591A966F-18F0-F34E-8C1C-CC34F7BBBA39}" presName="compNode" presStyleCnt="0"/>
      <dgm:spPr/>
    </dgm:pt>
    <dgm:pt modelId="{3CCFF48E-FCE2-4A42-90F9-DDBC1711299B}" type="pres">
      <dgm:prSet presAssocID="{591A966F-18F0-F34E-8C1C-CC34F7BBBA39}" presName="aNode" presStyleLbl="bgShp" presStyleIdx="4" presStyleCnt="5"/>
      <dgm:spPr/>
      <dgm:t>
        <a:bodyPr/>
        <a:lstStyle/>
        <a:p>
          <a:endParaRPr lang="en-US"/>
        </a:p>
      </dgm:t>
    </dgm:pt>
    <dgm:pt modelId="{3C29CE9B-7801-4F46-873B-9A83B4892632}" type="pres">
      <dgm:prSet presAssocID="{591A966F-18F0-F34E-8C1C-CC34F7BBBA39}" presName="textNode" presStyleLbl="bgShp" presStyleIdx="4" presStyleCnt="5"/>
      <dgm:spPr/>
      <dgm:t>
        <a:bodyPr/>
        <a:lstStyle/>
        <a:p>
          <a:endParaRPr lang="en-US"/>
        </a:p>
      </dgm:t>
    </dgm:pt>
    <dgm:pt modelId="{1BA1E251-7E78-9341-B538-0B4355D5B5AE}" type="pres">
      <dgm:prSet presAssocID="{591A966F-18F0-F34E-8C1C-CC34F7BBBA39}" presName="compChildNode" presStyleCnt="0"/>
      <dgm:spPr/>
    </dgm:pt>
    <dgm:pt modelId="{D9759F18-8B34-EC47-AB9E-4849C204409A}" type="pres">
      <dgm:prSet presAssocID="{591A966F-18F0-F34E-8C1C-CC34F7BBBA39}" presName="theInnerList" presStyleCnt="0"/>
      <dgm:spPr/>
    </dgm:pt>
    <dgm:pt modelId="{4125F50E-5EEE-E447-A43E-7AFC9AF756F5}" type="pres">
      <dgm:prSet presAssocID="{069264FC-7A23-474E-96A9-AF1FC3A6F965}" presName="childNode" presStyleLbl="node1" presStyleIdx="4" presStyleCnt="5">
        <dgm:presLayoutVars>
          <dgm:bulletEnabled val="1"/>
        </dgm:presLayoutVars>
      </dgm:prSet>
      <dgm:spPr/>
      <dgm:t>
        <a:bodyPr/>
        <a:lstStyle/>
        <a:p>
          <a:endParaRPr lang="en-US"/>
        </a:p>
      </dgm:t>
    </dgm:pt>
  </dgm:ptLst>
  <dgm:cxnLst>
    <dgm:cxn modelId="{F5E1B464-2ADB-4D38-8E81-600063D9348C}" type="presOf" srcId="{C5E5779F-3CB8-5F4F-A248-0120C7122194}" destId="{9E778B4A-984A-8F4F-BD5C-1893FD66A26A}" srcOrd="0" destOrd="0" presId="urn:microsoft.com/office/officeart/2005/8/layout/lProcess2"/>
    <dgm:cxn modelId="{6AA18671-8EC2-9B4B-AD3D-748E771208E4}" srcId="{7EA7C43F-52D0-A64B-9902-B4AEBBD0B532}" destId="{FCD8988D-BDA8-5B4D-8430-3033905A17CC}" srcOrd="0" destOrd="0" parTransId="{16A46999-4BAA-024C-AA20-33BA0CD2CD8B}" sibTransId="{12411A11-E869-794B-AC33-0BA6C6FB5284}"/>
    <dgm:cxn modelId="{08A7D102-4668-3E4C-AEAC-3498C4B3894E}" srcId="{6EBADF29-B169-A44C-A114-51327ECC2428}" destId="{5BCB128D-A22A-0A40-A6DE-0790FC867179}" srcOrd="0" destOrd="0" parTransId="{F4783DC3-ACA3-1D40-98D7-648D6344E973}" sibTransId="{5626C4A1-4DF4-D048-B898-8B699ABE45AB}"/>
    <dgm:cxn modelId="{742D7032-F4BD-47D7-83AB-83405BA0B08E}" type="presOf" srcId="{6EBADF29-B169-A44C-A114-51327ECC2428}" destId="{79475328-5F2F-2343-93A5-A4FD900356F7}" srcOrd="1" destOrd="0" presId="urn:microsoft.com/office/officeart/2005/8/layout/lProcess2"/>
    <dgm:cxn modelId="{836786BF-8E42-41ED-A599-CD8CA42EE12A}" type="presOf" srcId="{DF57C98E-AAB1-0340-872B-433676E48B5B}" destId="{03285A6C-8DAB-EF48-A26D-CEF3EE22BB4F}" srcOrd="0" destOrd="0" presId="urn:microsoft.com/office/officeart/2005/8/layout/lProcess2"/>
    <dgm:cxn modelId="{AD9BEABC-604C-4FAF-9A93-B2A5CA1B0F30}" type="presOf" srcId="{7EA7C43F-52D0-A64B-9902-B4AEBBD0B532}" destId="{FDF86949-7472-C14A-904A-DD2764618B8E}" srcOrd="0" destOrd="0" presId="urn:microsoft.com/office/officeart/2005/8/layout/lProcess2"/>
    <dgm:cxn modelId="{0B9B0F76-4A15-4678-B15D-1E8F547CA4FB}" type="presOf" srcId="{CFFA21D5-E8B9-AD44-9A19-A33B3510EE7E}" destId="{F6D5FD45-3E25-C547-A9EA-3413B3F54FAC}" srcOrd="1" destOrd="0" presId="urn:microsoft.com/office/officeart/2005/8/layout/lProcess2"/>
    <dgm:cxn modelId="{F24C3019-4CC6-574B-A2C0-29A6DA8512D2}" srcId="{FCD8988D-BDA8-5B4D-8430-3033905A17CC}" destId="{6DF7A61C-ADE6-8D40-ACD3-A353A21DED77}" srcOrd="0" destOrd="0" parTransId="{EBA18B3B-3757-C945-A632-D47937DCD1F3}" sibTransId="{59B0C038-7419-0D49-9D68-8A274F43D3DF}"/>
    <dgm:cxn modelId="{43EEBD06-4B83-4D26-B78E-0490F4307AB5}" type="presOf" srcId="{FCD8988D-BDA8-5B4D-8430-3033905A17CC}" destId="{F22B5CB4-441D-4B45-A9D4-2484CD7CEE74}" srcOrd="0" destOrd="0" presId="urn:microsoft.com/office/officeart/2005/8/layout/lProcess2"/>
    <dgm:cxn modelId="{570E7EA8-3CFE-437E-B104-128EC1A31444}" type="presOf" srcId="{DF57C98E-AAB1-0340-872B-433676E48B5B}" destId="{66D92D18-B40E-BE49-BB09-897179F8CBB3}" srcOrd="1" destOrd="0" presId="urn:microsoft.com/office/officeart/2005/8/layout/lProcess2"/>
    <dgm:cxn modelId="{C331A624-DC22-44BA-988A-9554039C9A17}" type="presOf" srcId="{591A966F-18F0-F34E-8C1C-CC34F7BBBA39}" destId="{3CCFF48E-FCE2-4A42-90F9-DDBC1711299B}" srcOrd="0" destOrd="0" presId="urn:microsoft.com/office/officeart/2005/8/layout/lProcess2"/>
    <dgm:cxn modelId="{8DA333FC-BBB6-4C48-BFA8-10D9795DFE2B}" type="presOf" srcId="{069264FC-7A23-474E-96A9-AF1FC3A6F965}" destId="{4125F50E-5EEE-E447-A43E-7AFC9AF756F5}" srcOrd="0" destOrd="0" presId="urn:microsoft.com/office/officeart/2005/8/layout/lProcess2"/>
    <dgm:cxn modelId="{42353A58-951B-4537-A0C1-E8C836950BF5}" type="presOf" srcId="{6DF7A61C-ADE6-8D40-ACD3-A353A21DED77}" destId="{FC9C003B-C968-E643-B217-C2B42E3DC64A}" srcOrd="0" destOrd="0" presId="urn:microsoft.com/office/officeart/2005/8/layout/lProcess2"/>
    <dgm:cxn modelId="{24B26990-C0A6-4558-8752-1F2D2FC62722}" type="presOf" srcId="{591A966F-18F0-F34E-8C1C-CC34F7BBBA39}" destId="{3C29CE9B-7801-4F46-873B-9A83B4892632}" srcOrd="1" destOrd="0" presId="urn:microsoft.com/office/officeart/2005/8/layout/lProcess2"/>
    <dgm:cxn modelId="{1D680757-D63C-B746-80D5-3FE5494B17FA}" srcId="{DF57C98E-AAB1-0340-872B-433676E48B5B}" destId="{C5E5779F-3CB8-5F4F-A248-0120C7122194}" srcOrd="0" destOrd="0" parTransId="{DDF30865-79EB-DF4F-B49E-4B66A6641A1C}" sibTransId="{DB2E2CDF-B4CD-0949-86FF-75F50114D2FD}"/>
    <dgm:cxn modelId="{DEFA613F-BBA2-E14A-842B-01BEAEFA2B30}" srcId="{7EA7C43F-52D0-A64B-9902-B4AEBBD0B532}" destId="{6EBADF29-B169-A44C-A114-51327ECC2428}" srcOrd="1" destOrd="0" parTransId="{9FBDBA80-69D7-1F45-AFB2-CDE91F2C2323}" sibTransId="{780AF808-CC47-1C43-BBC8-7A3868014797}"/>
    <dgm:cxn modelId="{7C0CCA20-A981-F14D-98FD-731EB57D28A3}" srcId="{7EA7C43F-52D0-A64B-9902-B4AEBBD0B532}" destId="{591A966F-18F0-F34E-8C1C-CC34F7BBBA39}" srcOrd="4" destOrd="0" parTransId="{F7566E8A-A25E-EF4A-BF17-C1B349AE9168}" sibTransId="{9075F0D2-547E-3149-BF7C-96961AFA5A9D}"/>
    <dgm:cxn modelId="{FBDD3A95-8456-4789-B9DF-25607B340DE8}" type="presOf" srcId="{CFFA21D5-E8B9-AD44-9A19-A33B3510EE7E}" destId="{25F36709-4F62-274C-A88A-0BD57F44E5F2}" srcOrd="0" destOrd="0" presId="urn:microsoft.com/office/officeart/2005/8/layout/lProcess2"/>
    <dgm:cxn modelId="{5B5A9F14-69C9-4A45-B4B3-2F94B0E179A1}" srcId="{CFFA21D5-E8B9-AD44-9A19-A33B3510EE7E}" destId="{4D0C89ED-D6AD-BC4F-8A0E-0C7FCA3D5D58}" srcOrd="0" destOrd="0" parTransId="{F1D3ABE8-C5CD-6A49-83D1-6611825521B1}" sibTransId="{81C4E6BC-0784-3F48-AA37-8DB745BCC002}"/>
    <dgm:cxn modelId="{B166B059-490C-A84B-8CBF-0DA719F60DDD}" srcId="{7EA7C43F-52D0-A64B-9902-B4AEBBD0B532}" destId="{DF57C98E-AAB1-0340-872B-433676E48B5B}" srcOrd="2" destOrd="0" parTransId="{E4118CA8-189F-FD40-BD32-341D4BD706FF}" sibTransId="{E9A22328-D24A-984C-97EB-DDB50F731A06}"/>
    <dgm:cxn modelId="{67992271-3F15-4A4A-9311-7C31F8AFA200}" srcId="{591A966F-18F0-F34E-8C1C-CC34F7BBBA39}" destId="{069264FC-7A23-474E-96A9-AF1FC3A6F965}" srcOrd="0" destOrd="0" parTransId="{82BF180E-151F-8C47-8732-175B640F93F8}" sibTransId="{5EAB1478-DC8B-8D4B-8EED-2F41C83CA09B}"/>
    <dgm:cxn modelId="{3492B6D3-3DA2-48E3-9EB6-827A791AC895}" type="presOf" srcId="{6EBADF29-B169-A44C-A114-51327ECC2428}" destId="{6327A94C-A507-2C48-8048-EED95EF98F92}" srcOrd="0" destOrd="0" presId="urn:microsoft.com/office/officeart/2005/8/layout/lProcess2"/>
    <dgm:cxn modelId="{536949F1-2E03-424D-A15F-C7CC17814B9F}" type="presOf" srcId="{4D0C89ED-D6AD-BC4F-8A0E-0C7FCA3D5D58}" destId="{44E763DC-671C-1F42-BEC2-DBA787936773}" srcOrd="0" destOrd="0" presId="urn:microsoft.com/office/officeart/2005/8/layout/lProcess2"/>
    <dgm:cxn modelId="{C0E12B6B-0A6C-42ED-9EEB-3369C90C7797}" type="presOf" srcId="{FCD8988D-BDA8-5B4D-8430-3033905A17CC}" destId="{3C52C0FA-B2E2-0A4A-B5ED-BE10D7FB51B2}" srcOrd="1" destOrd="0" presId="urn:microsoft.com/office/officeart/2005/8/layout/lProcess2"/>
    <dgm:cxn modelId="{F7A754E5-CD7D-42ED-AC11-7DD3D6E290C7}" type="presOf" srcId="{5BCB128D-A22A-0A40-A6DE-0790FC867179}" destId="{70888D2C-EF48-3940-B54B-028B3DA48513}" srcOrd="0" destOrd="0" presId="urn:microsoft.com/office/officeart/2005/8/layout/lProcess2"/>
    <dgm:cxn modelId="{3CC1F8BA-CC22-DF44-AE09-9CC35CA4CDEB}" srcId="{7EA7C43F-52D0-A64B-9902-B4AEBBD0B532}" destId="{CFFA21D5-E8B9-AD44-9A19-A33B3510EE7E}" srcOrd="3" destOrd="0" parTransId="{01F9B066-9FC6-4D4F-85FE-BF1B488B83B4}" sibTransId="{CFF96A47-2A4C-4746-8304-FF7CC7A4DFE5}"/>
    <dgm:cxn modelId="{00690824-19BA-4262-B9EC-1405E84D91D8}" type="presParOf" srcId="{FDF86949-7472-C14A-904A-DD2764618B8E}" destId="{A11DC687-6B7E-0C4E-AFC9-C43777D42249}" srcOrd="0" destOrd="0" presId="urn:microsoft.com/office/officeart/2005/8/layout/lProcess2"/>
    <dgm:cxn modelId="{DFEFB90A-DF40-43D0-A3D6-2786D2601A7B}" type="presParOf" srcId="{A11DC687-6B7E-0C4E-AFC9-C43777D42249}" destId="{F22B5CB4-441D-4B45-A9D4-2484CD7CEE74}" srcOrd="0" destOrd="0" presId="urn:microsoft.com/office/officeart/2005/8/layout/lProcess2"/>
    <dgm:cxn modelId="{96425DFA-6392-48DD-9661-B95396FD1A25}" type="presParOf" srcId="{A11DC687-6B7E-0C4E-AFC9-C43777D42249}" destId="{3C52C0FA-B2E2-0A4A-B5ED-BE10D7FB51B2}" srcOrd="1" destOrd="0" presId="urn:microsoft.com/office/officeart/2005/8/layout/lProcess2"/>
    <dgm:cxn modelId="{0726DC78-4E8C-4964-A236-5DFD183386F2}" type="presParOf" srcId="{A11DC687-6B7E-0C4E-AFC9-C43777D42249}" destId="{F863E289-9A2C-3C4E-AA64-6D65E5D62DC9}" srcOrd="2" destOrd="0" presId="urn:microsoft.com/office/officeart/2005/8/layout/lProcess2"/>
    <dgm:cxn modelId="{B840B9FC-D757-40A5-B345-CFB5A3CEAFB6}" type="presParOf" srcId="{F863E289-9A2C-3C4E-AA64-6D65E5D62DC9}" destId="{D9EDD63A-3671-A34F-927D-92920A6FA507}" srcOrd="0" destOrd="0" presId="urn:microsoft.com/office/officeart/2005/8/layout/lProcess2"/>
    <dgm:cxn modelId="{070966EF-0747-4A08-800A-67F361FD3857}" type="presParOf" srcId="{D9EDD63A-3671-A34F-927D-92920A6FA507}" destId="{FC9C003B-C968-E643-B217-C2B42E3DC64A}" srcOrd="0" destOrd="0" presId="urn:microsoft.com/office/officeart/2005/8/layout/lProcess2"/>
    <dgm:cxn modelId="{C85ED46F-9645-40AA-9220-63DA65CB98B1}" type="presParOf" srcId="{FDF86949-7472-C14A-904A-DD2764618B8E}" destId="{BA190B09-E5C7-E246-BEC3-E6E6C968AFE4}" srcOrd="1" destOrd="0" presId="urn:microsoft.com/office/officeart/2005/8/layout/lProcess2"/>
    <dgm:cxn modelId="{ABC5929E-D7A7-4765-BA0F-55B33D7584B5}" type="presParOf" srcId="{FDF86949-7472-C14A-904A-DD2764618B8E}" destId="{56FC12B3-4E2E-124D-B77C-7A48FCC269F1}" srcOrd="2" destOrd="0" presId="urn:microsoft.com/office/officeart/2005/8/layout/lProcess2"/>
    <dgm:cxn modelId="{AB06AE31-610E-40A1-8ED8-09242DCEBA3A}" type="presParOf" srcId="{56FC12B3-4E2E-124D-B77C-7A48FCC269F1}" destId="{6327A94C-A507-2C48-8048-EED95EF98F92}" srcOrd="0" destOrd="0" presId="urn:microsoft.com/office/officeart/2005/8/layout/lProcess2"/>
    <dgm:cxn modelId="{6D96F03E-BEF9-4793-B7B9-E9D3FA995512}" type="presParOf" srcId="{56FC12B3-4E2E-124D-B77C-7A48FCC269F1}" destId="{79475328-5F2F-2343-93A5-A4FD900356F7}" srcOrd="1" destOrd="0" presId="urn:microsoft.com/office/officeart/2005/8/layout/lProcess2"/>
    <dgm:cxn modelId="{F7B73041-72DA-4732-A58C-4C9833A053B9}" type="presParOf" srcId="{56FC12B3-4E2E-124D-B77C-7A48FCC269F1}" destId="{34DFFDE9-3C68-8F4D-9418-3CCD222F9D04}" srcOrd="2" destOrd="0" presId="urn:microsoft.com/office/officeart/2005/8/layout/lProcess2"/>
    <dgm:cxn modelId="{B5248200-3DED-400D-A919-9FF4504FD97D}" type="presParOf" srcId="{34DFFDE9-3C68-8F4D-9418-3CCD222F9D04}" destId="{1BE8C7F1-6DE3-0F4A-878C-EB5E171E704D}" srcOrd="0" destOrd="0" presId="urn:microsoft.com/office/officeart/2005/8/layout/lProcess2"/>
    <dgm:cxn modelId="{C79BEDAA-1F0A-4582-857F-AF39C77B7426}" type="presParOf" srcId="{1BE8C7F1-6DE3-0F4A-878C-EB5E171E704D}" destId="{70888D2C-EF48-3940-B54B-028B3DA48513}" srcOrd="0" destOrd="0" presId="urn:microsoft.com/office/officeart/2005/8/layout/lProcess2"/>
    <dgm:cxn modelId="{08CAE11A-910B-4487-8A5D-FA11FC144AF3}" type="presParOf" srcId="{FDF86949-7472-C14A-904A-DD2764618B8E}" destId="{64EFB5F0-D1C5-A348-858E-AAB91DF1FC08}" srcOrd="3" destOrd="0" presId="urn:microsoft.com/office/officeart/2005/8/layout/lProcess2"/>
    <dgm:cxn modelId="{E3DD674D-DF58-4BBE-968F-13C3A8685748}" type="presParOf" srcId="{FDF86949-7472-C14A-904A-DD2764618B8E}" destId="{21549D21-A179-A54F-9A5C-D60992F92B9A}" srcOrd="4" destOrd="0" presId="urn:microsoft.com/office/officeart/2005/8/layout/lProcess2"/>
    <dgm:cxn modelId="{CFBE1F06-9F22-4CA5-8E95-111A019706E8}" type="presParOf" srcId="{21549D21-A179-A54F-9A5C-D60992F92B9A}" destId="{03285A6C-8DAB-EF48-A26D-CEF3EE22BB4F}" srcOrd="0" destOrd="0" presId="urn:microsoft.com/office/officeart/2005/8/layout/lProcess2"/>
    <dgm:cxn modelId="{CBAA2ADD-DE66-4469-AD82-8D5F25AC3DE4}" type="presParOf" srcId="{21549D21-A179-A54F-9A5C-D60992F92B9A}" destId="{66D92D18-B40E-BE49-BB09-897179F8CBB3}" srcOrd="1" destOrd="0" presId="urn:microsoft.com/office/officeart/2005/8/layout/lProcess2"/>
    <dgm:cxn modelId="{1C74D464-D574-4B85-9389-7097939B9A0D}" type="presParOf" srcId="{21549D21-A179-A54F-9A5C-D60992F92B9A}" destId="{E8FC5FF8-8D81-364C-A305-59EF284F4EB3}" srcOrd="2" destOrd="0" presId="urn:microsoft.com/office/officeart/2005/8/layout/lProcess2"/>
    <dgm:cxn modelId="{73676DAF-58A9-49F2-B411-E0A7BCCF7284}" type="presParOf" srcId="{E8FC5FF8-8D81-364C-A305-59EF284F4EB3}" destId="{359E55E3-7445-6747-8CD8-13B7EBB202E3}" srcOrd="0" destOrd="0" presId="urn:microsoft.com/office/officeart/2005/8/layout/lProcess2"/>
    <dgm:cxn modelId="{C1331F3D-3A55-4BA0-AAC4-9D7B5F314658}" type="presParOf" srcId="{359E55E3-7445-6747-8CD8-13B7EBB202E3}" destId="{9E778B4A-984A-8F4F-BD5C-1893FD66A26A}" srcOrd="0" destOrd="0" presId="urn:microsoft.com/office/officeart/2005/8/layout/lProcess2"/>
    <dgm:cxn modelId="{7AA17872-4373-47F5-B4F8-A621E439B8C6}" type="presParOf" srcId="{FDF86949-7472-C14A-904A-DD2764618B8E}" destId="{BCF1B394-068E-1043-A62D-33D852A57149}" srcOrd="5" destOrd="0" presId="urn:microsoft.com/office/officeart/2005/8/layout/lProcess2"/>
    <dgm:cxn modelId="{E41D2909-6D7E-4DD9-9FBB-850C70696FCC}" type="presParOf" srcId="{FDF86949-7472-C14A-904A-DD2764618B8E}" destId="{FA8B2F0F-EF12-394E-9DE4-2F948773B621}" srcOrd="6" destOrd="0" presId="urn:microsoft.com/office/officeart/2005/8/layout/lProcess2"/>
    <dgm:cxn modelId="{3CDD002C-1610-49D2-A95B-D7BEA307CECD}" type="presParOf" srcId="{FA8B2F0F-EF12-394E-9DE4-2F948773B621}" destId="{25F36709-4F62-274C-A88A-0BD57F44E5F2}" srcOrd="0" destOrd="0" presId="urn:microsoft.com/office/officeart/2005/8/layout/lProcess2"/>
    <dgm:cxn modelId="{E82D7935-DC52-49ED-8619-135718B4A7ED}" type="presParOf" srcId="{FA8B2F0F-EF12-394E-9DE4-2F948773B621}" destId="{F6D5FD45-3E25-C547-A9EA-3413B3F54FAC}" srcOrd="1" destOrd="0" presId="urn:microsoft.com/office/officeart/2005/8/layout/lProcess2"/>
    <dgm:cxn modelId="{3A55327F-A575-4E14-98BA-3BFF76E790F1}" type="presParOf" srcId="{FA8B2F0F-EF12-394E-9DE4-2F948773B621}" destId="{F6EE4603-9C04-A641-9187-A73D4CF68790}" srcOrd="2" destOrd="0" presId="urn:microsoft.com/office/officeart/2005/8/layout/lProcess2"/>
    <dgm:cxn modelId="{5C139684-04D9-451E-9049-5910DC4D6529}" type="presParOf" srcId="{F6EE4603-9C04-A641-9187-A73D4CF68790}" destId="{C39992FD-1764-064F-BCD0-CE5E9704DE14}" srcOrd="0" destOrd="0" presId="urn:microsoft.com/office/officeart/2005/8/layout/lProcess2"/>
    <dgm:cxn modelId="{2A670718-A893-48DC-A75B-FD7384F283D0}" type="presParOf" srcId="{C39992FD-1764-064F-BCD0-CE5E9704DE14}" destId="{44E763DC-671C-1F42-BEC2-DBA787936773}" srcOrd="0" destOrd="0" presId="urn:microsoft.com/office/officeart/2005/8/layout/lProcess2"/>
    <dgm:cxn modelId="{B3FDECAA-8526-44D4-8D4E-5F85DF831C6B}" type="presParOf" srcId="{FDF86949-7472-C14A-904A-DD2764618B8E}" destId="{E0102880-CBE0-BD45-9D10-8E46F712C31B}" srcOrd="7" destOrd="0" presId="urn:microsoft.com/office/officeart/2005/8/layout/lProcess2"/>
    <dgm:cxn modelId="{45579968-B8EA-42C3-AFF6-F0C8451AE6AE}" type="presParOf" srcId="{FDF86949-7472-C14A-904A-DD2764618B8E}" destId="{7E7E3B39-40BA-CD41-A616-F79C22CC55C5}" srcOrd="8" destOrd="0" presId="urn:microsoft.com/office/officeart/2005/8/layout/lProcess2"/>
    <dgm:cxn modelId="{BAA9CF8B-B426-4E1D-A324-23840A0072A1}" type="presParOf" srcId="{7E7E3B39-40BA-CD41-A616-F79C22CC55C5}" destId="{3CCFF48E-FCE2-4A42-90F9-DDBC1711299B}" srcOrd="0" destOrd="0" presId="urn:microsoft.com/office/officeart/2005/8/layout/lProcess2"/>
    <dgm:cxn modelId="{14539230-A8B9-433A-969A-A1C918E53DC4}" type="presParOf" srcId="{7E7E3B39-40BA-CD41-A616-F79C22CC55C5}" destId="{3C29CE9B-7801-4F46-873B-9A83B4892632}" srcOrd="1" destOrd="0" presId="urn:microsoft.com/office/officeart/2005/8/layout/lProcess2"/>
    <dgm:cxn modelId="{CDD9E558-E5FE-4209-A6CD-2F07D32E0554}" type="presParOf" srcId="{7E7E3B39-40BA-CD41-A616-F79C22CC55C5}" destId="{1BA1E251-7E78-9341-B538-0B4355D5B5AE}" srcOrd="2" destOrd="0" presId="urn:microsoft.com/office/officeart/2005/8/layout/lProcess2"/>
    <dgm:cxn modelId="{B4653B92-5C09-4B96-9BD9-B9F70BD04B27}" type="presParOf" srcId="{1BA1E251-7E78-9341-B538-0B4355D5B5AE}" destId="{D9759F18-8B34-EC47-AB9E-4849C204409A}" srcOrd="0" destOrd="0" presId="urn:microsoft.com/office/officeart/2005/8/layout/lProcess2"/>
    <dgm:cxn modelId="{5E19A925-FA79-4467-BE30-2203D1BB8F38}" type="presParOf" srcId="{D9759F18-8B34-EC47-AB9E-4849C204409A}" destId="{4125F50E-5EEE-E447-A43E-7AFC9AF756F5}"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A7877A-A79B-E348-AEF9-76A325AFD078}" type="doc">
      <dgm:prSet loTypeId="urn:microsoft.com/office/officeart/2005/8/layout/radial4" loCatId="" qsTypeId="urn:microsoft.com/office/officeart/2005/8/quickstyle/simple4" qsCatId="simple" csTypeId="urn:microsoft.com/office/officeart/2005/8/colors/colorful4" csCatId="colorful" phldr="1"/>
      <dgm:spPr/>
      <dgm:t>
        <a:bodyPr/>
        <a:lstStyle/>
        <a:p>
          <a:endParaRPr lang="en-US"/>
        </a:p>
      </dgm:t>
    </dgm:pt>
    <dgm:pt modelId="{BCD3DF78-2063-C943-9073-D11B3875F4AE}">
      <dgm:prSet phldrT="[Text]"/>
      <dgm:spPr/>
      <dgm:t>
        <a:bodyPr/>
        <a:lstStyle/>
        <a:p>
          <a:r>
            <a:rPr lang="en-US" dirty="0" err="1"/>
            <a:t>Gestión</a:t>
          </a:r>
          <a:r>
            <a:rPr lang="en-US" dirty="0"/>
            <a:t> de la </a:t>
          </a:r>
          <a:r>
            <a:rPr lang="en-US" dirty="0" err="1"/>
            <a:t>ética</a:t>
          </a:r>
          <a:r>
            <a:rPr lang="en-US" dirty="0"/>
            <a:t> </a:t>
          </a:r>
          <a:r>
            <a:rPr lang="en-US" dirty="0" err="1"/>
            <a:t>empresarial</a:t>
          </a:r>
          <a:r>
            <a:rPr lang="en-US" dirty="0"/>
            <a:t> </a:t>
          </a:r>
        </a:p>
      </dgm:t>
    </dgm:pt>
    <dgm:pt modelId="{7EB04169-C643-DD45-99E9-C50CA56385F5}" type="parTrans" cxnId="{CCECA1F3-ABA2-4F42-84BA-09069023330F}">
      <dgm:prSet/>
      <dgm:spPr/>
      <dgm:t>
        <a:bodyPr/>
        <a:lstStyle/>
        <a:p>
          <a:endParaRPr lang="en-US"/>
        </a:p>
      </dgm:t>
    </dgm:pt>
    <dgm:pt modelId="{764D57D1-EDDB-D64C-8C4F-6954068F2AC5}" type="sibTrans" cxnId="{CCECA1F3-ABA2-4F42-84BA-09069023330F}">
      <dgm:prSet/>
      <dgm:spPr/>
      <dgm:t>
        <a:bodyPr/>
        <a:lstStyle/>
        <a:p>
          <a:endParaRPr lang="en-US"/>
        </a:p>
      </dgm:t>
    </dgm:pt>
    <dgm:pt modelId="{DA817575-CEFE-154F-8401-EB82F10E10F8}">
      <dgm:prSet phldrT="[Text]"/>
      <dgm:spPr/>
      <dgm:t>
        <a:bodyPr/>
        <a:lstStyle/>
        <a:p>
          <a:r>
            <a:rPr lang="es-GT" dirty="0"/>
            <a:t>Declaración de misión y valores</a:t>
          </a:r>
          <a:endParaRPr lang="en-US" dirty="0"/>
        </a:p>
      </dgm:t>
    </dgm:pt>
    <dgm:pt modelId="{F648F6F2-E8D8-DC46-84D9-5D7566FFAAB8}" type="parTrans" cxnId="{78A0183F-7BC7-734D-AD4F-DE8E9A2AA560}">
      <dgm:prSet/>
      <dgm:spPr/>
      <dgm:t>
        <a:bodyPr/>
        <a:lstStyle/>
        <a:p>
          <a:endParaRPr lang="en-US"/>
        </a:p>
      </dgm:t>
    </dgm:pt>
    <dgm:pt modelId="{3733EF7C-AA75-9241-A967-FB3A2CF183F4}" type="sibTrans" cxnId="{78A0183F-7BC7-734D-AD4F-DE8E9A2AA560}">
      <dgm:prSet/>
      <dgm:spPr/>
      <dgm:t>
        <a:bodyPr/>
        <a:lstStyle/>
        <a:p>
          <a:endParaRPr lang="en-US"/>
        </a:p>
      </dgm:t>
    </dgm:pt>
    <dgm:pt modelId="{3B05C1B8-F81F-C049-8A2A-09BC4E6F34BD}">
      <dgm:prSet phldrT="[Text]"/>
      <dgm:spPr/>
      <dgm:t>
        <a:bodyPr/>
        <a:lstStyle/>
        <a:p>
          <a:r>
            <a:rPr lang="en-US" dirty="0" err="1"/>
            <a:t>Código</a:t>
          </a:r>
          <a:r>
            <a:rPr lang="en-US" dirty="0"/>
            <a:t> de </a:t>
          </a:r>
          <a:r>
            <a:rPr lang="en-US" dirty="0" err="1"/>
            <a:t>Ética</a:t>
          </a:r>
          <a:endParaRPr lang="en-US" dirty="0"/>
        </a:p>
      </dgm:t>
    </dgm:pt>
    <dgm:pt modelId="{2EA2E819-548C-C44F-8D9B-DA35AC5A9EF9}" type="parTrans" cxnId="{FDED24EB-31AB-F549-945C-481F095EA30E}">
      <dgm:prSet/>
      <dgm:spPr/>
      <dgm:t>
        <a:bodyPr/>
        <a:lstStyle/>
        <a:p>
          <a:endParaRPr lang="en-US"/>
        </a:p>
      </dgm:t>
    </dgm:pt>
    <dgm:pt modelId="{589FB4F8-DC8F-8C4C-AF11-538E65752655}" type="sibTrans" cxnId="{FDED24EB-31AB-F549-945C-481F095EA30E}">
      <dgm:prSet/>
      <dgm:spPr/>
      <dgm:t>
        <a:bodyPr/>
        <a:lstStyle/>
        <a:p>
          <a:endParaRPr lang="en-US"/>
        </a:p>
      </dgm:t>
    </dgm:pt>
    <dgm:pt modelId="{FB8D8DAE-7921-5448-9CA4-E76A149A99C6}">
      <dgm:prSet phldrT="[Text]"/>
      <dgm:spPr/>
      <dgm:t>
        <a:bodyPr/>
        <a:lstStyle/>
        <a:p>
          <a:r>
            <a:rPr lang="es-GT" dirty="0"/>
            <a:t>Reportes / Canales de Asesoramiento </a:t>
          </a:r>
          <a:endParaRPr lang="en-US" dirty="0"/>
        </a:p>
      </dgm:t>
    </dgm:pt>
    <dgm:pt modelId="{7F70BFCF-D6FE-FD44-B693-313C5CA34C74}" type="parTrans" cxnId="{D7CC87B1-95DB-2644-870E-63F3C50700F3}">
      <dgm:prSet/>
      <dgm:spPr/>
      <dgm:t>
        <a:bodyPr/>
        <a:lstStyle/>
        <a:p>
          <a:endParaRPr lang="en-US"/>
        </a:p>
      </dgm:t>
    </dgm:pt>
    <dgm:pt modelId="{A2CC6250-D1D9-6B4F-82C1-C92DBF4CEAAF}" type="sibTrans" cxnId="{D7CC87B1-95DB-2644-870E-63F3C50700F3}">
      <dgm:prSet/>
      <dgm:spPr/>
      <dgm:t>
        <a:bodyPr/>
        <a:lstStyle/>
        <a:p>
          <a:endParaRPr lang="en-US"/>
        </a:p>
      </dgm:t>
    </dgm:pt>
    <dgm:pt modelId="{AA3B0BFC-4B6C-8B4C-BD12-8BCCE176EAF3}">
      <dgm:prSet phldrT="[Text]"/>
      <dgm:spPr/>
      <dgm:t>
        <a:bodyPr/>
        <a:lstStyle/>
        <a:p>
          <a:r>
            <a:rPr lang="es-GT" dirty="0"/>
            <a:t>Análisis y Gestión de Riesgos</a:t>
          </a:r>
          <a:endParaRPr lang="en-US" dirty="0"/>
        </a:p>
      </dgm:t>
    </dgm:pt>
    <dgm:pt modelId="{29899AF9-9363-454A-8F8A-8331B6F8EC19}" type="parTrans" cxnId="{C131979D-7421-4348-AACD-A5FF7A051242}">
      <dgm:prSet/>
      <dgm:spPr/>
      <dgm:t>
        <a:bodyPr/>
        <a:lstStyle/>
        <a:p>
          <a:endParaRPr lang="en-US"/>
        </a:p>
      </dgm:t>
    </dgm:pt>
    <dgm:pt modelId="{566837CC-70F7-9A46-A2F8-911378AF60A2}" type="sibTrans" cxnId="{C131979D-7421-4348-AACD-A5FF7A051242}">
      <dgm:prSet/>
      <dgm:spPr/>
      <dgm:t>
        <a:bodyPr/>
        <a:lstStyle/>
        <a:p>
          <a:endParaRPr lang="en-US"/>
        </a:p>
      </dgm:t>
    </dgm:pt>
    <dgm:pt modelId="{1B967CA5-DE29-784E-96AF-90463683FAC6}">
      <dgm:prSet phldrT="[Text]"/>
      <dgm:spPr/>
      <dgm:t>
        <a:bodyPr/>
        <a:lstStyle/>
        <a:p>
          <a:r>
            <a:rPr lang="es-GT" dirty="0"/>
            <a:t>Oficiales y Comités de Ética</a:t>
          </a:r>
          <a:endParaRPr lang="en-US" dirty="0"/>
        </a:p>
      </dgm:t>
    </dgm:pt>
    <dgm:pt modelId="{5DC4B8DB-BFC3-274D-AE8B-1B4F58760BE1}" type="parTrans" cxnId="{CF9495C9-C7A7-FF44-ACEB-E4FD74CB449F}">
      <dgm:prSet/>
      <dgm:spPr/>
      <dgm:t>
        <a:bodyPr/>
        <a:lstStyle/>
        <a:p>
          <a:endParaRPr lang="en-US"/>
        </a:p>
      </dgm:t>
    </dgm:pt>
    <dgm:pt modelId="{4D4BE846-BFF6-CC49-B289-8D5F97A61B3B}" type="sibTrans" cxnId="{CF9495C9-C7A7-FF44-ACEB-E4FD74CB449F}">
      <dgm:prSet/>
      <dgm:spPr/>
      <dgm:t>
        <a:bodyPr/>
        <a:lstStyle/>
        <a:p>
          <a:endParaRPr lang="en-US"/>
        </a:p>
      </dgm:t>
    </dgm:pt>
    <dgm:pt modelId="{C745487D-18C9-644C-9429-E985B3AC519D}">
      <dgm:prSet phldrT="[Text]"/>
      <dgm:spPr/>
      <dgm:t>
        <a:bodyPr/>
        <a:lstStyle/>
        <a:p>
          <a:r>
            <a:rPr lang="es-GT" dirty="0"/>
            <a:t>Consultores en Ética</a:t>
          </a:r>
          <a:endParaRPr lang="en-US" dirty="0"/>
        </a:p>
      </dgm:t>
    </dgm:pt>
    <dgm:pt modelId="{221E95F2-4241-A449-B535-4D7FFD73B5AE}" type="parTrans" cxnId="{4BF60BF2-8A57-3F4B-894F-A340064B631C}">
      <dgm:prSet/>
      <dgm:spPr/>
      <dgm:t>
        <a:bodyPr/>
        <a:lstStyle/>
        <a:p>
          <a:endParaRPr lang="en-US"/>
        </a:p>
      </dgm:t>
    </dgm:pt>
    <dgm:pt modelId="{3FAF2BF5-6823-E24F-8E5B-644E47414A4D}" type="sibTrans" cxnId="{4BF60BF2-8A57-3F4B-894F-A340064B631C}">
      <dgm:prSet/>
      <dgm:spPr/>
      <dgm:t>
        <a:bodyPr/>
        <a:lstStyle/>
        <a:p>
          <a:endParaRPr lang="en-US"/>
        </a:p>
      </dgm:t>
    </dgm:pt>
    <dgm:pt modelId="{71466325-0EF6-1D46-B763-78377F1C2272}">
      <dgm:prSet phldrT="[Text]"/>
      <dgm:spPr/>
      <dgm:t>
        <a:bodyPr/>
        <a:lstStyle/>
        <a:p>
          <a:r>
            <a:rPr lang="es-GT" dirty="0"/>
            <a:t>Educación y Capacitación Ética</a:t>
          </a:r>
          <a:endParaRPr lang="en-US" dirty="0"/>
        </a:p>
      </dgm:t>
    </dgm:pt>
    <dgm:pt modelId="{89F4F088-5D2D-D541-AA61-E1642018D4D8}" type="parTrans" cxnId="{0B87040C-BE59-F946-95D3-9539B76FA234}">
      <dgm:prSet/>
      <dgm:spPr/>
      <dgm:t>
        <a:bodyPr/>
        <a:lstStyle/>
        <a:p>
          <a:endParaRPr lang="en-US"/>
        </a:p>
      </dgm:t>
    </dgm:pt>
    <dgm:pt modelId="{8C5A2AFB-7B98-DC44-8E56-7FCB11F16616}" type="sibTrans" cxnId="{0B87040C-BE59-F946-95D3-9539B76FA234}">
      <dgm:prSet/>
      <dgm:spPr/>
      <dgm:t>
        <a:bodyPr/>
        <a:lstStyle/>
        <a:p>
          <a:endParaRPr lang="en-US"/>
        </a:p>
      </dgm:t>
    </dgm:pt>
    <dgm:pt modelId="{C4E2E8D5-AA2B-0940-AE48-B60EA8D8872C}">
      <dgm:prSet phldrT="[Text]"/>
      <dgm:spPr/>
      <dgm:t>
        <a:bodyPr/>
        <a:lstStyle/>
        <a:p>
          <a:r>
            <a:rPr lang="es-GT" dirty="0"/>
            <a:t>Consulta de interesados, diálogo y programas de asociación</a:t>
          </a:r>
          <a:endParaRPr lang="en-US" dirty="0"/>
        </a:p>
      </dgm:t>
    </dgm:pt>
    <dgm:pt modelId="{91CF9D2C-04F9-5742-B582-6BA59ADA7C6A}" type="parTrans" cxnId="{F74550F5-46A9-0B4C-BDE6-B9EB01171C12}">
      <dgm:prSet/>
      <dgm:spPr/>
      <dgm:t>
        <a:bodyPr/>
        <a:lstStyle/>
        <a:p>
          <a:endParaRPr lang="en-US"/>
        </a:p>
      </dgm:t>
    </dgm:pt>
    <dgm:pt modelId="{1B966BE5-7EFE-C047-9486-4F9755F48E5D}" type="sibTrans" cxnId="{F74550F5-46A9-0B4C-BDE6-B9EB01171C12}">
      <dgm:prSet/>
      <dgm:spPr/>
      <dgm:t>
        <a:bodyPr/>
        <a:lstStyle/>
        <a:p>
          <a:endParaRPr lang="en-US"/>
        </a:p>
      </dgm:t>
    </dgm:pt>
    <dgm:pt modelId="{914973B2-5697-7A42-BADC-5B7ABEC91B6E}">
      <dgm:prSet phldrT="[Text]"/>
      <dgm:spPr/>
      <dgm:t>
        <a:bodyPr/>
        <a:lstStyle/>
        <a:p>
          <a:r>
            <a:rPr lang="es-GT" dirty="0"/>
            <a:t>Auditoría, Contabilidad y Presentación de Informes</a:t>
          </a:r>
          <a:endParaRPr lang="en-US" dirty="0"/>
        </a:p>
      </dgm:t>
    </dgm:pt>
    <dgm:pt modelId="{52A35A66-2E8D-2E4E-8DBC-1897A83FB911}" type="parTrans" cxnId="{A57273FB-8670-9242-864A-CA18393DAF24}">
      <dgm:prSet/>
      <dgm:spPr/>
      <dgm:t>
        <a:bodyPr/>
        <a:lstStyle/>
        <a:p>
          <a:endParaRPr lang="en-US"/>
        </a:p>
      </dgm:t>
    </dgm:pt>
    <dgm:pt modelId="{248CD507-CF1F-3543-A5AD-B6FC000CDE36}" type="sibTrans" cxnId="{A57273FB-8670-9242-864A-CA18393DAF24}">
      <dgm:prSet/>
      <dgm:spPr/>
      <dgm:t>
        <a:bodyPr/>
        <a:lstStyle/>
        <a:p>
          <a:endParaRPr lang="en-US"/>
        </a:p>
      </dgm:t>
    </dgm:pt>
    <dgm:pt modelId="{3E1CC9D0-2847-DA4C-AB09-725E89452E4F}" type="pres">
      <dgm:prSet presAssocID="{B7A7877A-A79B-E348-AEF9-76A325AFD078}" presName="cycle" presStyleCnt="0">
        <dgm:presLayoutVars>
          <dgm:chMax val="1"/>
          <dgm:dir/>
          <dgm:animLvl val="ctr"/>
          <dgm:resizeHandles val="exact"/>
        </dgm:presLayoutVars>
      </dgm:prSet>
      <dgm:spPr/>
      <dgm:t>
        <a:bodyPr/>
        <a:lstStyle/>
        <a:p>
          <a:endParaRPr lang="en-US"/>
        </a:p>
      </dgm:t>
    </dgm:pt>
    <dgm:pt modelId="{EB438BD2-3EA3-BD41-B648-9C7A95A46F81}" type="pres">
      <dgm:prSet presAssocID="{BCD3DF78-2063-C943-9073-D11B3875F4AE}" presName="centerShape" presStyleLbl="node0" presStyleIdx="0" presStyleCnt="1"/>
      <dgm:spPr/>
      <dgm:t>
        <a:bodyPr/>
        <a:lstStyle/>
        <a:p>
          <a:endParaRPr lang="en-US"/>
        </a:p>
      </dgm:t>
    </dgm:pt>
    <dgm:pt modelId="{5B3A542F-F8D8-0148-9D1A-7A8582BE0943}" type="pres">
      <dgm:prSet presAssocID="{F648F6F2-E8D8-DC46-84D9-5D7566FFAAB8}" presName="parTrans" presStyleLbl="bgSibTrans2D1" presStyleIdx="0" presStyleCnt="9"/>
      <dgm:spPr/>
      <dgm:t>
        <a:bodyPr/>
        <a:lstStyle/>
        <a:p>
          <a:endParaRPr lang="en-US"/>
        </a:p>
      </dgm:t>
    </dgm:pt>
    <dgm:pt modelId="{61F2B1E6-1239-CE4F-904C-50A5615E873D}" type="pres">
      <dgm:prSet presAssocID="{DA817575-CEFE-154F-8401-EB82F10E10F8}" presName="node" presStyleLbl="node1" presStyleIdx="0" presStyleCnt="9">
        <dgm:presLayoutVars>
          <dgm:bulletEnabled val="1"/>
        </dgm:presLayoutVars>
      </dgm:prSet>
      <dgm:spPr/>
      <dgm:t>
        <a:bodyPr/>
        <a:lstStyle/>
        <a:p>
          <a:endParaRPr lang="en-US"/>
        </a:p>
      </dgm:t>
    </dgm:pt>
    <dgm:pt modelId="{921A1EFF-D701-BE40-9C26-4A90E92DA7BA}" type="pres">
      <dgm:prSet presAssocID="{2EA2E819-548C-C44F-8D9B-DA35AC5A9EF9}" presName="parTrans" presStyleLbl="bgSibTrans2D1" presStyleIdx="1" presStyleCnt="9"/>
      <dgm:spPr/>
      <dgm:t>
        <a:bodyPr/>
        <a:lstStyle/>
        <a:p>
          <a:endParaRPr lang="en-US"/>
        </a:p>
      </dgm:t>
    </dgm:pt>
    <dgm:pt modelId="{7BEE6673-AF3D-A04A-AC0E-0DA9BB8BAE1E}" type="pres">
      <dgm:prSet presAssocID="{3B05C1B8-F81F-C049-8A2A-09BC4E6F34BD}" presName="node" presStyleLbl="node1" presStyleIdx="1" presStyleCnt="9">
        <dgm:presLayoutVars>
          <dgm:bulletEnabled val="1"/>
        </dgm:presLayoutVars>
      </dgm:prSet>
      <dgm:spPr/>
      <dgm:t>
        <a:bodyPr/>
        <a:lstStyle/>
        <a:p>
          <a:endParaRPr lang="en-US"/>
        </a:p>
      </dgm:t>
    </dgm:pt>
    <dgm:pt modelId="{F2139AC8-5CE8-3243-A04B-BA25600D03DC}" type="pres">
      <dgm:prSet presAssocID="{7F70BFCF-D6FE-FD44-B693-313C5CA34C74}" presName="parTrans" presStyleLbl="bgSibTrans2D1" presStyleIdx="2" presStyleCnt="9"/>
      <dgm:spPr/>
      <dgm:t>
        <a:bodyPr/>
        <a:lstStyle/>
        <a:p>
          <a:endParaRPr lang="en-US"/>
        </a:p>
      </dgm:t>
    </dgm:pt>
    <dgm:pt modelId="{BF4978DA-0A40-1648-8379-8DC761C871B4}" type="pres">
      <dgm:prSet presAssocID="{FB8D8DAE-7921-5448-9CA4-E76A149A99C6}" presName="node" presStyleLbl="node1" presStyleIdx="2" presStyleCnt="9">
        <dgm:presLayoutVars>
          <dgm:bulletEnabled val="1"/>
        </dgm:presLayoutVars>
      </dgm:prSet>
      <dgm:spPr/>
      <dgm:t>
        <a:bodyPr/>
        <a:lstStyle/>
        <a:p>
          <a:endParaRPr lang="en-US"/>
        </a:p>
      </dgm:t>
    </dgm:pt>
    <dgm:pt modelId="{F0BE0CA1-BA69-D647-AB0A-9A80311EC7CD}" type="pres">
      <dgm:prSet presAssocID="{29899AF9-9363-454A-8F8A-8331B6F8EC19}" presName="parTrans" presStyleLbl="bgSibTrans2D1" presStyleIdx="3" presStyleCnt="9"/>
      <dgm:spPr/>
      <dgm:t>
        <a:bodyPr/>
        <a:lstStyle/>
        <a:p>
          <a:endParaRPr lang="en-US"/>
        </a:p>
      </dgm:t>
    </dgm:pt>
    <dgm:pt modelId="{93ACEB88-C487-3E4C-8766-DFA53922670C}" type="pres">
      <dgm:prSet presAssocID="{AA3B0BFC-4B6C-8B4C-BD12-8BCCE176EAF3}" presName="node" presStyleLbl="node1" presStyleIdx="3" presStyleCnt="9">
        <dgm:presLayoutVars>
          <dgm:bulletEnabled val="1"/>
        </dgm:presLayoutVars>
      </dgm:prSet>
      <dgm:spPr/>
      <dgm:t>
        <a:bodyPr/>
        <a:lstStyle/>
        <a:p>
          <a:endParaRPr lang="en-US"/>
        </a:p>
      </dgm:t>
    </dgm:pt>
    <dgm:pt modelId="{E0DA8D6E-D901-0648-A608-02C72FD18F42}" type="pres">
      <dgm:prSet presAssocID="{5DC4B8DB-BFC3-274D-AE8B-1B4F58760BE1}" presName="parTrans" presStyleLbl="bgSibTrans2D1" presStyleIdx="4" presStyleCnt="9"/>
      <dgm:spPr/>
      <dgm:t>
        <a:bodyPr/>
        <a:lstStyle/>
        <a:p>
          <a:endParaRPr lang="en-US"/>
        </a:p>
      </dgm:t>
    </dgm:pt>
    <dgm:pt modelId="{C1441A0C-F1D6-BD47-9155-84FCCA245D26}" type="pres">
      <dgm:prSet presAssocID="{1B967CA5-DE29-784E-96AF-90463683FAC6}" presName="node" presStyleLbl="node1" presStyleIdx="4" presStyleCnt="9">
        <dgm:presLayoutVars>
          <dgm:bulletEnabled val="1"/>
        </dgm:presLayoutVars>
      </dgm:prSet>
      <dgm:spPr/>
      <dgm:t>
        <a:bodyPr/>
        <a:lstStyle/>
        <a:p>
          <a:endParaRPr lang="en-US"/>
        </a:p>
      </dgm:t>
    </dgm:pt>
    <dgm:pt modelId="{5054B647-02A5-E74C-88A8-6C099CBF34D2}" type="pres">
      <dgm:prSet presAssocID="{221E95F2-4241-A449-B535-4D7FFD73B5AE}" presName="parTrans" presStyleLbl="bgSibTrans2D1" presStyleIdx="5" presStyleCnt="9"/>
      <dgm:spPr/>
      <dgm:t>
        <a:bodyPr/>
        <a:lstStyle/>
        <a:p>
          <a:endParaRPr lang="en-US"/>
        </a:p>
      </dgm:t>
    </dgm:pt>
    <dgm:pt modelId="{E9AB52EA-2783-BF4B-B9BC-4780EB2025AE}" type="pres">
      <dgm:prSet presAssocID="{C745487D-18C9-644C-9429-E985B3AC519D}" presName="node" presStyleLbl="node1" presStyleIdx="5" presStyleCnt="9">
        <dgm:presLayoutVars>
          <dgm:bulletEnabled val="1"/>
        </dgm:presLayoutVars>
      </dgm:prSet>
      <dgm:spPr/>
      <dgm:t>
        <a:bodyPr/>
        <a:lstStyle/>
        <a:p>
          <a:endParaRPr lang="en-US"/>
        </a:p>
      </dgm:t>
    </dgm:pt>
    <dgm:pt modelId="{49C66455-B98C-0E48-8B2A-54E338C67B78}" type="pres">
      <dgm:prSet presAssocID="{89F4F088-5D2D-D541-AA61-E1642018D4D8}" presName="parTrans" presStyleLbl="bgSibTrans2D1" presStyleIdx="6" presStyleCnt="9"/>
      <dgm:spPr/>
      <dgm:t>
        <a:bodyPr/>
        <a:lstStyle/>
        <a:p>
          <a:endParaRPr lang="en-US"/>
        </a:p>
      </dgm:t>
    </dgm:pt>
    <dgm:pt modelId="{70378D2E-A3C9-4F48-B0E6-EDA7DB17064F}" type="pres">
      <dgm:prSet presAssocID="{71466325-0EF6-1D46-B763-78377F1C2272}" presName="node" presStyleLbl="node1" presStyleIdx="6" presStyleCnt="9">
        <dgm:presLayoutVars>
          <dgm:bulletEnabled val="1"/>
        </dgm:presLayoutVars>
      </dgm:prSet>
      <dgm:spPr/>
      <dgm:t>
        <a:bodyPr/>
        <a:lstStyle/>
        <a:p>
          <a:endParaRPr lang="en-US"/>
        </a:p>
      </dgm:t>
    </dgm:pt>
    <dgm:pt modelId="{9A778986-ED88-D941-B52D-ABAC3412817A}" type="pres">
      <dgm:prSet presAssocID="{91CF9D2C-04F9-5742-B582-6BA59ADA7C6A}" presName="parTrans" presStyleLbl="bgSibTrans2D1" presStyleIdx="7" presStyleCnt="9"/>
      <dgm:spPr/>
      <dgm:t>
        <a:bodyPr/>
        <a:lstStyle/>
        <a:p>
          <a:endParaRPr lang="en-US"/>
        </a:p>
      </dgm:t>
    </dgm:pt>
    <dgm:pt modelId="{9AF62591-B6B8-8A44-8661-99D135B40A53}" type="pres">
      <dgm:prSet presAssocID="{C4E2E8D5-AA2B-0940-AE48-B60EA8D8872C}" presName="node" presStyleLbl="node1" presStyleIdx="7" presStyleCnt="9">
        <dgm:presLayoutVars>
          <dgm:bulletEnabled val="1"/>
        </dgm:presLayoutVars>
      </dgm:prSet>
      <dgm:spPr/>
      <dgm:t>
        <a:bodyPr/>
        <a:lstStyle/>
        <a:p>
          <a:endParaRPr lang="en-US"/>
        </a:p>
      </dgm:t>
    </dgm:pt>
    <dgm:pt modelId="{74BBE663-9430-4B41-805A-81B7E931BD5F}" type="pres">
      <dgm:prSet presAssocID="{52A35A66-2E8D-2E4E-8DBC-1897A83FB911}" presName="parTrans" presStyleLbl="bgSibTrans2D1" presStyleIdx="8" presStyleCnt="9"/>
      <dgm:spPr/>
      <dgm:t>
        <a:bodyPr/>
        <a:lstStyle/>
        <a:p>
          <a:endParaRPr lang="en-US"/>
        </a:p>
      </dgm:t>
    </dgm:pt>
    <dgm:pt modelId="{E0BB95B9-5848-1042-87EC-267629B8AA1A}" type="pres">
      <dgm:prSet presAssocID="{914973B2-5697-7A42-BADC-5B7ABEC91B6E}" presName="node" presStyleLbl="node1" presStyleIdx="8" presStyleCnt="9">
        <dgm:presLayoutVars>
          <dgm:bulletEnabled val="1"/>
        </dgm:presLayoutVars>
      </dgm:prSet>
      <dgm:spPr/>
      <dgm:t>
        <a:bodyPr/>
        <a:lstStyle/>
        <a:p>
          <a:endParaRPr lang="en-US"/>
        </a:p>
      </dgm:t>
    </dgm:pt>
  </dgm:ptLst>
  <dgm:cxnLst>
    <dgm:cxn modelId="{9045BF81-6E23-4AC0-97C5-51D472404D5B}" type="presOf" srcId="{C4E2E8D5-AA2B-0940-AE48-B60EA8D8872C}" destId="{9AF62591-B6B8-8A44-8661-99D135B40A53}" srcOrd="0" destOrd="0" presId="urn:microsoft.com/office/officeart/2005/8/layout/radial4"/>
    <dgm:cxn modelId="{4E3EFBC1-5140-4633-9FC1-59D0C16C0836}" type="presOf" srcId="{914973B2-5697-7A42-BADC-5B7ABEC91B6E}" destId="{E0BB95B9-5848-1042-87EC-267629B8AA1A}" srcOrd="0" destOrd="0" presId="urn:microsoft.com/office/officeart/2005/8/layout/radial4"/>
    <dgm:cxn modelId="{4B36B65D-11D7-4C62-B7BD-9BCA7328836E}" type="presOf" srcId="{3B05C1B8-F81F-C049-8A2A-09BC4E6F34BD}" destId="{7BEE6673-AF3D-A04A-AC0E-0DA9BB8BAE1E}" srcOrd="0" destOrd="0" presId="urn:microsoft.com/office/officeart/2005/8/layout/radial4"/>
    <dgm:cxn modelId="{CD3041A1-AC27-4F45-A667-44B8CA9C2407}" type="presOf" srcId="{71466325-0EF6-1D46-B763-78377F1C2272}" destId="{70378D2E-A3C9-4F48-B0E6-EDA7DB17064F}" srcOrd="0" destOrd="0" presId="urn:microsoft.com/office/officeart/2005/8/layout/radial4"/>
    <dgm:cxn modelId="{DD0633B1-DFB2-4935-959D-C1DE068742ED}" type="presOf" srcId="{FB8D8DAE-7921-5448-9CA4-E76A149A99C6}" destId="{BF4978DA-0A40-1648-8379-8DC761C871B4}" srcOrd="0" destOrd="0" presId="urn:microsoft.com/office/officeart/2005/8/layout/radial4"/>
    <dgm:cxn modelId="{7C247495-6FEC-4EEE-9449-38487C217C5D}" type="presOf" srcId="{91CF9D2C-04F9-5742-B582-6BA59ADA7C6A}" destId="{9A778986-ED88-D941-B52D-ABAC3412817A}" srcOrd="0" destOrd="0" presId="urn:microsoft.com/office/officeart/2005/8/layout/radial4"/>
    <dgm:cxn modelId="{BF24FE81-E50C-4E5B-BFD0-69E693863A3F}" type="presOf" srcId="{221E95F2-4241-A449-B535-4D7FFD73B5AE}" destId="{5054B647-02A5-E74C-88A8-6C099CBF34D2}" srcOrd="0" destOrd="0" presId="urn:microsoft.com/office/officeart/2005/8/layout/radial4"/>
    <dgm:cxn modelId="{4C22753A-EAC8-4ECE-87BC-39BBC91DBEFC}" type="presOf" srcId="{89F4F088-5D2D-D541-AA61-E1642018D4D8}" destId="{49C66455-B98C-0E48-8B2A-54E338C67B78}" srcOrd="0" destOrd="0" presId="urn:microsoft.com/office/officeart/2005/8/layout/radial4"/>
    <dgm:cxn modelId="{78A0183F-7BC7-734D-AD4F-DE8E9A2AA560}" srcId="{BCD3DF78-2063-C943-9073-D11B3875F4AE}" destId="{DA817575-CEFE-154F-8401-EB82F10E10F8}" srcOrd="0" destOrd="0" parTransId="{F648F6F2-E8D8-DC46-84D9-5D7566FFAAB8}" sibTransId="{3733EF7C-AA75-9241-A967-FB3A2CF183F4}"/>
    <dgm:cxn modelId="{030A67D5-5098-42C5-AD2B-298236CABE59}" type="presOf" srcId="{29899AF9-9363-454A-8F8A-8331B6F8EC19}" destId="{F0BE0CA1-BA69-D647-AB0A-9A80311EC7CD}" srcOrd="0" destOrd="0" presId="urn:microsoft.com/office/officeart/2005/8/layout/radial4"/>
    <dgm:cxn modelId="{4E805CAC-3FA6-42B2-8F4E-69772D41C219}" type="presOf" srcId="{7F70BFCF-D6FE-FD44-B693-313C5CA34C74}" destId="{F2139AC8-5CE8-3243-A04B-BA25600D03DC}" srcOrd="0" destOrd="0" presId="urn:microsoft.com/office/officeart/2005/8/layout/radial4"/>
    <dgm:cxn modelId="{0B87040C-BE59-F946-95D3-9539B76FA234}" srcId="{BCD3DF78-2063-C943-9073-D11B3875F4AE}" destId="{71466325-0EF6-1D46-B763-78377F1C2272}" srcOrd="6" destOrd="0" parTransId="{89F4F088-5D2D-D541-AA61-E1642018D4D8}" sibTransId="{8C5A2AFB-7B98-DC44-8E56-7FCB11F16616}"/>
    <dgm:cxn modelId="{535DD9DF-D8F7-43AD-963D-3CA3B4E943D6}" type="presOf" srcId="{52A35A66-2E8D-2E4E-8DBC-1897A83FB911}" destId="{74BBE663-9430-4B41-805A-81B7E931BD5F}" srcOrd="0" destOrd="0" presId="urn:microsoft.com/office/officeart/2005/8/layout/radial4"/>
    <dgm:cxn modelId="{C131979D-7421-4348-AACD-A5FF7A051242}" srcId="{BCD3DF78-2063-C943-9073-D11B3875F4AE}" destId="{AA3B0BFC-4B6C-8B4C-BD12-8BCCE176EAF3}" srcOrd="3" destOrd="0" parTransId="{29899AF9-9363-454A-8F8A-8331B6F8EC19}" sibTransId="{566837CC-70F7-9A46-A2F8-911378AF60A2}"/>
    <dgm:cxn modelId="{CF9495C9-C7A7-FF44-ACEB-E4FD74CB449F}" srcId="{BCD3DF78-2063-C943-9073-D11B3875F4AE}" destId="{1B967CA5-DE29-784E-96AF-90463683FAC6}" srcOrd="4" destOrd="0" parTransId="{5DC4B8DB-BFC3-274D-AE8B-1B4F58760BE1}" sibTransId="{4D4BE846-BFF6-CC49-B289-8D5F97A61B3B}"/>
    <dgm:cxn modelId="{6BFA69CE-BD9E-4ECF-9917-F67A6A477E89}" type="presOf" srcId="{C745487D-18C9-644C-9429-E985B3AC519D}" destId="{E9AB52EA-2783-BF4B-B9BC-4780EB2025AE}" srcOrd="0" destOrd="0" presId="urn:microsoft.com/office/officeart/2005/8/layout/radial4"/>
    <dgm:cxn modelId="{4CF49658-AD79-430A-AF2E-53593C9AA293}" type="presOf" srcId="{AA3B0BFC-4B6C-8B4C-BD12-8BCCE176EAF3}" destId="{93ACEB88-C487-3E4C-8766-DFA53922670C}" srcOrd="0" destOrd="0" presId="urn:microsoft.com/office/officeart/2005/8/layout/radial4"/>
    <dgm:cxn modelId="{D7CC87B1-95DB-2644-870E-63F3C50700F3}" srcId="{BCD3DF78-2063-C943-9073-D11B3875F4AE}" destId="{FB8D8DAE-7921-5448-9CA4-E76A149A99C6}" srcOrd="2" destOrd="0" parTransId="{7F70BFCF-D6FE-FD44-B693-313C5CA34C74}" sibTransId="{A2CC6250-D1D9-6B4F-82C1-C92DBF4CEAAF}"/>
    <dgm:cxn modelId="{AB1B2E3C-0A9B-4B70-AD12-B20F4D99986E}" type="presOf" srcId="{5DC4B8DB-BFC3-274D-AE8B-1B4F58760BE1}" destId="{E0DA8D6E-D901-0648-A608-02C72FD18F42}" srcOrd="0" destOrd="0" presId="urn:microsoft.com/office/officeart/2005/8/layout/radial4"/>
    <dgm:cxn modelId="{CCECA1F3-ABA2-4F42-84BA-09069023330F}" srcId="{B7A7877A-A79B-E348-AEF9-76A325AFD078}" destId="{BCD3DF78-2063-C943-9073-D11B3875F4AE}" srcOrd="0" destOrd="0" parTransId="{7EB04169-C643-DD45-99E9-C50CA56385F5}" sibTransId="{764D57D1-EDDB-D64C-8C4F-6954068F2AC5}"/>
    <dgm:cxn modelId="{F74550F5-46A9-0B4C-BDE6-B9EB01171C12}" srcId="{BCD3DF78-2063-C943-9073-D11B3875F4AE}" destId="{C4E2E8D5-AA2B-0940-AE48-B60EA8D8872C}" srcOrd="7" destOrd="0" parTransId="{91CF9D2C-04F9-5742-B582-6BA59ADA7C6A}" sibTransId="{1B966BE5-7EFE-C047-9486-4F9755F48E5D}"/>
    <dgm:cxn modelId="{FB89D22C-9FA7-4239-8A38-EB5D64916E8F}" type="presOf" srcId="{F648F6F2-E8D8-DC46-84D9-5D7566FFAAB8}" destId="{5B3A542F-F8D8-0148-9D1A-7A8582BE0943}" srcOrd="0" destOrd="0" presId="urn:microsoft.com/office/officeart/2005/8/layout/radial4"/>
    <dgm:cxn modelId="{DBFF249B-61E2-440E-B7C9-146AF6EF9C1D}" type="presOf" srcId="{1B967CA5-DE29-784E-96AF-90463683FAC6}" destId="{C1441A0C-F1D6-BD47-9155-84FCCA245D26}" srcOrd="0" destOrd="0" presId="urn:microsoft.com/office/officeart/2005/8/layout/radial4"/>
    <dgm:cxn modelId="{977D31EF-5C34-4747-8346-9351EA9CCEE3}" type="presOf" srcId="{BCD3DF78-2063-C943-9073-D11B3875F4AE}" destId="{EB438BD2-3EA3-BD41-B648-9C7A95A46F81}" srcOrd="0" destOrd="0" presId="urn:microsoft.com/office/officeart/2005/8/layout/radial4"/>
    <dgm:cxn modelId="{4BF60BF2-8A57-3F4B-894F-A340064B631C}" srcId="{BCD3DF78-2063-C943-9073-D11B3875F4AE}" destId="{C745487D-18C9-644C-9429-E985B3AC519D}" srcOrd="5" destOrd="0" parTransId="{221E95F2-4241-A449-B535-4D7FFD73B5AE}" sibTransId="{3FAF2BF5-6823-E24F-8E5B-644E47414A4D}"/>
    <dgm:cxn modelId="{A57273FB-8670-9242-864A-CA18393DAF24}" srcId="{BCD3DF78-2063-C943-9073-D11B3875F4AE}" destId="{914973B2-5697-7A42-BADC-5B7ABEC91B6E}" srcOrd="8" destOrd="0" parTransId="{52A35A66-2E8D-2E4E-8DBC-1897A83FB911}" sibTransId="{248CD507-CF1F-3543-A5AD-B6FC000CDE36}"/>
    <dgm:cxn modelId="{FDED24EB-31AB-F549-945C-481F095EA30E}" srcId="{BCD3DF78-2063-C943-9073-D11B3875F4AE}" destId="{3B05C1B8-F81F-C049-8A2A-09BC4E6F34BD}" srcOrd="1" destOrd="0" parTransId="{2EA2E819-548C-C44F-8D9B-DA35AC5A9EF9}" sibTransId="{589FB4F8-DC8F-8C4C-AF11-538E65752655}"/>
    <dgm:cxn modelId="{C64C1552-3C94-4477-B181-482C9165A765}" type="presOf" srcId="{B7A7877A-A79B-E348-AEF9-76A325AFD078}" destId="{3E1CC9D0-2847-DA4C-AB09-725E89452E4F}" srcOrd="0" destOrd="0" presId="urn:microsoft.com/office/officeart/2005/8/layout/radial4"/>
    <dgm:cxn modelId="{D0930C24-D844-474B-8602-AE4DECCCDD97}" type="presOf" srcId="{DA817575-CEFE-154F-8401-EB82F10E10F8}" destId="{61F2B1E6-1239-CE4F-904C-50A5615E873D}" srcOrd="0" destOrd="0" presId="urn:microsoft.com/office/officeart/2005/8/layout/radial4"/>
    <dgm:cxn modelId="{6CE3658D-C992-407C-9ED3-96B8C7FD4B3E}" type="presOf" srcId="{2EA2E819-548C-C44F-8D9B-DA35AC5A9EF9}" destId="{921A1EFF-D701-BE40-9C26-4A90E92DA7BA}" srcOrd="0" destOrd="0" presId="urn:microsoft.com/office/officeart/2005/8/layout/radial4"/>
    <dgm:cxn modelId="{B67CB055-8214-4A31-94BF-28EB79BE8CC4}" type="presParOf" srcId="{3E1CC9D0-2847-DA4C-AB09-725E89452E4F}" destId="{EB438BD2-3EA3-BD41-B648-9C7A95A46F81}" srcOrd="0" destOrd="0" presId="urn:microsoft.com/office/officeart/2005/8/layout/radial4"/>
    <dgm:cxn modelId="{E8BF9858-A712-46E4-B1C6-DA83CF33D071}" type="presParOf" srcId="{3E1CC9D0-2847-DA4C-AB09-725E89452E4F}" destId="{5B3A542F-F8D8-0148-9D1A-7A8582BE0943}" srcOrd="1" destOrd="0" presId="urn:microsoft.com/office/officeart/2005/8/layout/radial4"/>
    <dgm:cxn modelId="{CB8CBA42-2B3F-4D5E-9A62-08ADF65C120A}" type="presParOf" srcId="{3E1CC9D0-2847-DA4C-AB09-725E89452E4F}" destId="{61F2B1E6-1239-CE4F-904C-50A5615E873D}" srcOrd="2" destOrd="0" presId="urn:microsoft.com/office/officeart/2005/8/layout/radial4"/>
    <dgm:cxn modelId="{C11E3264-D34D-412D-B1E2-4A95FAF678B9}" type="presParOf" srcId="{3E1CC9D0-2847-DA4C-AB09-725E89452E4F}" destId="{921A1EFF-D701-BE40-9C26-4A90E92DA7BA}" srcOrd="3" destOrd="0" presId="urn:microsoft.com/office/officeart/2005/8/layout/radial4"/>
    <dgm:cxn modelId="{C2DAFFBE-BDF1-43B7-9193-72DBBB0D9C03}" type="presParOf" srcId="{3E1CC9D0-2847-DA4C-AB09-725E89452E4F}" destId="{7BEE6673-AF3D-A04A-AC0E-0DA9BB8BAE1E}" srcOrd="4" destOrd="0" presId="urn:microsoft.com/office/officeart/2005/8/layout/radial4"/>
    <dgm:cxn modelId="{2128D4E4-5F8C-4E3C-916D-02ACF06891C4}" type="presParOf" srcId="{3E1CC9D0-2847-DA4C-AB09-725E89452E4F}" destId="{F2139AC8-5CE8-3243-A04B-BA25600D03DC}" srcOrd="5" destOrd="0" presId="urn:microsoft.com/office/officeart/2005/8/layout/radial4"/>
    <dgm:cxn modelId="{B9B59AFA-BA96-4E77-A0F6-868E107BC889}" type="presParOf" srcId="{3E1CC9D0-2847-DA4C-AB09-725E89452E4F}" destId="{BF4978DA-0A40-1648-8379-8DC761C871B4}" srcOrd="6" destOrd="0" presId="urn:microsoft.com/office/officeart/2005/8/layout/radial4"/>
    <dgm:cxn modelId="{B37E1654-55A2-4CB4-97E0-F39FF89AB85F}" type="presParOf" srcId="{3E1CC9D0-2847-DA4C-AB09-725E89452E4F}" destId="{F0BE0CA1-BA69-D647-AB0A-9A80311EC7CD}" srcOrd="7" destOrd="0" presId="urn:microsoft.com/office/officeart/2005/8/layout/radial4"/>
    <dgm:cxn modelId="{BBEE147A-611F-47EB-B490-030133E07E7B}" type="presParOf" srcId="{3E1CC9D0-2847-DA4C-AB09-725E89452E4F}" destId="{93ACEB88-C487-3E4C-8766-DFA53922670C}" srcOrd="8" destOrd="0" presId="urn:microsoft.com/office/officeart/2005/8/layout/radial4"/>
    <dgm:cxn modelId="{6A8BC69A-7F3E-46F3-BA57-79D1D885043C}" type="presParOf" srcId="{3E1CC9D0-2847-DA4C-AB09-725E89452E4F}" destId="{E0DA8D6E-D901-0648-A608-02C72FD18F42}" srcOrd="9" destOrd="0" presId="urn:microsoft.com/office/officeart/2005/8/layout/radial4"/>
    <dgm:cxn modelId="{23C457BB-81FC-411E-BCC7-A3EFDCE565C8}" type="presParOf" srcId="{3E1CC9D0-2847-DA4C-AB09-725E89452E4F}" destId="{C1441A0C-F1D6-BD47-9155-84FCCA245D26}" srcOrd="10" destOrd="0" presId="urn:microsoft.com/office/officeart/2005/8/layout/radial4"/>
    <dgm:cxn modelId="{BB4CFEC9-769C-4869-AA91-EA17D0C4D587}" type="presParOf" srcId="{3E1CC9D0-2847-DA4C-AB09-725E89452E4F}" destId="{5054B647-02A5-E74C-88A8-6C099CBF34D2}" srcOrd="11" destOrd="0" presId="urn:microsoft.com/office/officeart/2005/8/layout/radial4"/>
    <dgm:cxn modelId="{906074F9-F026-4939-978A-91077AFF4F2A}" type="presParOf" srcId="{3E1CC9D0-2847-DA4C-AB09-725E89452E4F}" destId="{E9AB52EA-2783-BF4B-B9BC-4780EB2025AE}" srcOrd="12" destOrd="0" presId="urn:microsoft.com/office/officeart/2005/8/layout/radial4"/>
    <dgm:cxn modelId="{D08A0376-89A8-4061-9AF7-AD87B655E4C3}" type="presParOf" srcId="{3E1CC9D0-2847-DA4C-AB09-725E89452E4F}" destId="{49C66455-B98C-0E48-8B2A-54E338C67B78}" srcOrd="13" destOrd="0" presId="urn:microsoft.com/office/officeart/2005/8/layout/radial4"/>
    <dgm:cxn modelId="{AA203F3C-C312-43CF-9B60-132F8F22F68D}" type="presParOf" srcId="{3E1CC9D0-2847-DA4C-AB09-725E89452E4F}" destId="{70378D2E-A3C9-4F48-B0E6-EDA7DB17064F}" srcOrd="14" destOrd="0" presId="urn:microsoft.com/office/officeart/2005/8/layout/radial4"/>
    <dgm:cxn modelId="{EBE329F4-E8D9-44B9-BC11-757FA11F7F70}" type="presParOf" srcId="{3E1CC9D0-2847-DA4C-AB09-725E89452E4F}" destId="{9A778986-ED88-D941-B52D-ABAC3412817A}" srcOrd="15" destOrd="0" presId="urn:microsoft.com/office/officeart/2005/8/layout/radial4"/>
    <dgm:cxn modelId="{94B21919-9CA5-49E8-8B8C-1543AB6BEF75}" type="presParOf" srcId="{3E1CC9D0-2847-DA4C-AB09-725E89452E4F}" destId="{9AF62591-B6B8-8A44-8661-99D135B40A53}" srcOrd="16" destOrd="0" presId="urn:microsoft.com/office/officeart/2005/8/layout/radial4"/>
    <dgm:cxn modelId="{815015DF-99B7-49C0-AD6A-7DE033A417FD}" type="presParOf" srcId="{3E1CC9D0-2847-DA4C-AB09-725E89452E4F}" destId="{74BBE663-9430-4B41-805A-81B7E931BD5F}" srcOrd="17" destOrd="0" presId="urn:microsoft.com/office/officeart/2005/8/layout/radial4"/>
    <dgm:cxn modelId="{AF043C81-F885-4E52-AE48-20783EB408C2}" type="presParOf" srcId="{3E1CC9D0-2847-DA4C-AB09-725E89452E4F}" destId="{E0BB95B9-5848-1042-87EC-267629B8AA1A}"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E4C2FE-850D-7042-B7E7-08B23EFE3F61}" type="doc">
      <dgm:prSet loTypeId="urn:microsoft.com/office/officeart/2005/8/layout/vList5" loCatId="" qsTypeId="urn:microsoft.com/office/officeart/2005/8/quickstyle/simple4" qsCatId="simple" csTypeId="urn:microsoft.com/office/officeart/2005/8/colors/colorful1#1" csCatId="colorful" phldr="1"/>
      <dgm:spPr/>
      <dgm:t>
        <a:bodyPr/>
        <a:lstStyle/>
        <a:p>
          <a:endParaRPr lang="en-US"/>
        </a:p>
      </dgm:t>
    </dgm:pt>
    <dgm:pt modelId="{CDC986B8-D833-1643-B4FF-70111180F8EC}">
      <dgm:prSet phldrT="[Text]"/>
      <dgm:spPr/>
      <dgm:t>
        <a:bodyPr/>
        <a:lstStyle/>
        <a:p>
          <a:r>
            <a:rPr lang="en-US" dirty="0"/>
            <a:t>  </a:t>
          </a:r>
          <a:r>
            <a:rPr lang="en-US" dirty="0" err="1"/>
            <a:t>Nivel</a:t>
          </a:r>
          <a:r>
            <a:rPr lang="en-US" dirty="0"/>
            <a:t> 5	</a:t>
          </a:r>
        </a:p>
      </dgm:t>
    </dgm:pt>
    <dgm:pt modelId="{41CD2B11-4B24-8346-9D14-DA89F8A94521}" type="parTrans" cxnId="{953371AC-3ED8-194D-8DC8-B565F96156A2}">
      <dgm:prSet/>
      <dgm:spPr/>
      <dgm:t>
        <a:bodyPr/>
        <a:lstStyle/>
        <a:p>
          <a:endParaRPr lang="en-US"/>
        </a:p>
      </dgm:t>
    </dgm:pt>
    <dgm:pt modelId="{358B82A2-E364-3A40-A804-C71F56B83434}" type="sibTrans" cxnId="{953371AC-3ED8-194D-8DC8-B565F96156A2}">
      <dgm:prSet/>
      <dgm:spPr/>
      <dgm:t>
        <a:bodyPr/>
        <a:lstStyle/>
        <a:p>
          <a:endParaRPr lang="en-US"/>
        </a:p>
      </dgm:t>
    </dgm:pt>
    <dgm:pt modelId="{7EE6D9DC-1FC5-444F-AA34-41B0664DA0D6}">
      <dgm:prSet phldrT="[Text]"/>
      <dgm:spPr/>
      <dgm:t>
        <a:bodyPr/>
        <a:lstStyle/>
        <a:p>
          <a:r>
            <a:rPr lang="es-GT" b="1" dirty="0"/>
            <a:t>DE PRINCIPIOS</a:t>
          </a:r>
          <a:endParaRPr lang="en-US" b="1" dirty="0"/>
        </a:p>
      </dgm:t>
    </dgm:pt>
    <dgm:pt modelId="{7F07337D-FC2D-FD43-87ED-0900959C8B33}" type="parTrans" cxnId="{A6D850B0-7C37-454A-82BA-9E9A6C4B2A86}">
      <dgm:prSet/>
      <dgm:spPr/>
      <dgm:t>
        <a:bodyPr/>
        <a:lstStyle/>
        <a:p>
          <a:endParaRPr lang="en-US"/>
        </a:p>
      </dgm:t>
    </dgm:pt>
    <dgm:pt modelId="{E86B9BB0-A1AA-2D4C-A820-41D01F4AC14E}" type="sibTrans" cxnId="{A6D850B0-7C37-454A-82BA-9E9A6C4B2A86}">
      <dgm:prSet/>
      <dgm:spPr/>
      <dgm:t>
        <a:bodyPr/>
        <a:lstStyle/>
        <a:p>
          <a:endParaRPr lang="en-US"/>
        </a:p>
      </dgm:t>
    </dgm:pt>
    <dgm:pt modelId="{D1863ABD-E1F7-8947-A5DF-09FD9CA3A2EA}">
      <dgm:prSet phldrT="[Text]"/>
      <dgm:spPr/>
      <dgm:t>
        <a:bodyPr/>
        <a:lstStyle/>
        <a:p>
          <a:r>
            <a:rPr lang="es-GT" dirty="0"/>
            <a:t>Tiene las prácticas y procedimientos  que lideran la industria, con la mejora continua, el valor cuantificable de las iniciativas de sostenibilidad.</a:t>
          </a:r>
          <a:endParaRPr lang="en-US" dirty="0"/>
        </a:p>
      </dgm:t>
    </dgm:pt>
    <dgm:pt modelId="{AD4A2C37-750B-3D4E-9785-7C5F215F415A}" type="parTrans" cxnId="{D8A71F28-2A92-AA40-87F0-634BF859FB6D}">
      <dgm:prSet/>
      <dgm:spPr/>
      <dgm:t>
        <a:bodyPr/>
        <a:lstStyle/>
        <a:p>
          <a:endParaRPr lang="en-US"/>
        </a:p>
      </dgm:t>
    </dgm:pt>
    <dgm:pt modelId="{BB948F23-2881-C544-BB75-ACE13FDB1B27}" type="sibTrans" cxnId="{D8A71F28-2A92-AA40-87F0-634BF859FB6D}">
      <dgm:prSet/>
      <dgm:spPr/>
      <dgm:t>
        <a:bodyPr/>
        <a:lstStyle/>
        <a:p>
          <a:endParaRPr lang="en-US"/>
        </a:p>
      </dgm:t>
    </dgm:pt>
    <dgm:pt modelId="{2E05062B-93AB-B045-A3C9-15C3B698E240}">
      <dgm:prSet phldrT="[Text]"/>
      <dgm:spPr/>
      <dgm:t>
        <a:bodyPr/>
        <a:lstStyle/>
        <a:p>
          <a:r>
            <a:rPr lang="en-US" dirty="0" err="1"/>
            <a:t>Nivel</a:t>
          </a:r>
          <a:r>
            <a:rPr lang="en-US" dirty="0"/>
            <a:t> 4</a:t>
          </a:r>
        </a:p>
      </dgm:t>
    </dgm:pt>
    <dgm:pt modelId="{F4C6BF11-DC1D-4F4E-8F41-23D942B5583F}" type="parTrans" cxnId="{FD577B8B-3912-484D-B8B9-C07FE3B4C8DC}">
      <dgm:prSet/>
      <dgm:spPr/>
      <dgm:t>
        <a:bodyPr/>
        <a:lstStyle/>
        <a:p>
          <a:endParaRPr lang="en-US"/>
        </a:p>
      </dgm:t>
    </dgm:pt>
    <dgm:pt modelId="{9E4D5FFC-DF65-D84C-B948-3FEEE3BD9E62}" type="sibTrans" cxnId="{FD577B8B-3912-484D-B8B9-C07FE3B4C8DC}">
      <dgm:prSet/>
      <dgm:spPr/>
      <dgm:t>
        <a:bodyPr/>
        <a:lstStyle/>
        <a:p>
          <a:endParaRPr lang="en-US"/>
        </a:p>
      </dgm:t>
    </dgm:pt>
    <dgm:pt modelId="{891E769E-170E-E74E-8CAD-A60E96D3290A}">
      <dgm:prSet phldrT="[Text]"/>
      <dgm:spPr/>
      <dgm:t>
        <a:bodyPr/>
        <a:lstStyle/>
        <a:p>
          <a:r>
            <a:rPr lang="es-GT" b="1" dirty="0"/>
            <a:t>Esencial</a:t>
          </a:r>
          <a:endParaRPr lang="en-US" b="1" dirty="0"/>
        </a:p>
      </dgm:t>
    </dgm:pt>
    <dgm:pt modelId="{6C310CDF-DFE7-4346-A934-F1CAA4F1C5FF}" type="parTrans" cxnId="{E5B7C9D8-E622-FC47-81BB-66B16DAC3E12}">
      <dgm:prSet/>
      <dgm:spPr/>
      <dgm:t>
        <a:bodyPr/>
        <a:lstStyle/>
        <a:p>
          <a:endParaRPr lang="en-US"/>
        </a:p>
      </dgm:t>
    </dgm:pt>
    <dgm:pt modelId="{5C5B714E-5FFB-F04A-BE31-A3019C78DF2E}" type="sibTrans" cxnId="{E5B7C9D8-E622-FC47-81BB-66B16DAC3E12}">
      <dgm:prSet/>
      <dgm:spPr/>
      <dgm:t>
        <a:bodyPr/>
        <a:lstStyle/>
        <a:p>
          <a:endParaRPr lang="en-US"/>
        </a:p>
      </dgm:t>
    </dgm:pt>
    <dgm:pt modelId="{E0A31FE6-8E34-3A4B-92F8-8D8310D1D14D}">
      <dgm:prSet phldrT="[Text]"/>
      <dgm:spPr/>
      <dgm:t>
        <a:bodyPr/>
        <a:lstStyle/>
        <a:p>
          <a:r>
            <a:rPr lang="en-US" dirty="0"/>
            <a:t>La </a:t>
          </a:r>
          <a:r>
            <a:rPr lang="en-US" dirty="0" err="1"/>
            <a:t>Organización</a:t>
          </a:r>
          <a:r>
            <a:rPr lang="en-US" dirty="0"/>
            <a:t> </a:t>
          </a:r>
          <a:r>
            <a:rPr lang="en-US" dirty="0" err="1"/>
            <a:t>demuestra</a:t>
          </a:r>
          <a:r>
            <a:rPr lang="en-US" dirty="0"/>
            <a:t> un </a:t>
          </a:r>
          <a:r>
            <a:rPr lang="en-US" dirty="0" err="1"/>
            <a:t>activo</a:t>
          </a:r>
          <a:r>
            <a:rPr lang="en-US" dirty="0"/>
            <a:t> </a:t>
          </a:r>
          <a:r>
            <a:rPr lang="en-US" dirty="0" err="1"/>
            <a:t>interés</a:t>
          </a:r>
          <a:r>
            <a:rPr lang="en-US" dirty="0"/>
            <a:t>, ha </a:t>
          </a:r>
          <a:r>
            <a:rPr lang="en-US" dirty="0" err="1"/>
            <a:t>adoptado</a:t>
          </a:r>
          <a:r>
            <a:rPr lang="en-US" dirty="0"/>
            <a:t> </a:t>
          </a:r>
          <a:r>
            <a:rPr lang="en-US" dirty="0" err="1"/>
            <a:t>políticas</a:t>
          </a:r>
          <a:r>
            <a:rPr lang="en-US" dirty="0"/>
            <a:t> y </a:t>
          </a:r>
          <a:r>
            <a:rPr lang="en-US" dirty="0" err="1"/>
            <a:t>procedimientos</a:t>
          </a:r>
          <a:r>
            <a:rPr lang="en-US" dirty="0"/>
            <a:t> </a:t>
          </a:r>
          <a:r>
            <a:rPr lang="en-US" dirty="0" err="1"/>
            <a:t>para</a:t>
          </a:r>
          <a:r>
            <a:rPr lang="en-US" dirty="0"/>
            <a:t> la </a:t>
          </a:r>
          <a:r>
            <a:rPr lang="en-US" dirty="0" err="1"/>
            <a:t>sostenibilidad</a:t>
          </a:r>
          <a:r>
            <a:rPr lang="en-US" dirty="0"/>
            <a:t>.</a:t>
          </a:r>
        </a:p>
      </dgm:t>
    </dgm:pt>
    <dgm:pt modelId="{6030084B-FCC9-434B-A46B-F5628B6DF447}" type="parTrans" cxnId="{2A1C7267-882F-674B-AB8C-84C7F7B44813}">
      <dgm:prSet/>
      <dgm:spPr/>
      <dgm:t>
        <a:bodyPr/>
        <a:lstStyle/>
        <a:p>
          <a:endParaRPr lang="en-US"/>
        </a:p>
      </dgm:t>
    </dgm:pt>
    <dgm:pt modelId="{BDBF7F94-9F49-ED41-8575-01777835909E}" type="sibTrans" cxnId="{2A1C7267-882F-674B-AB8C-84C7F7B44813}">
      <dgm:prSet/>
      <dgm:spPr/>
      <dgm:t>
        <a:bodyPr/>
        <a:lstStyle/>
        <a:p>
          <a:endParaRPr lang="en-US"/>
        </a:p>
      </dgm:t>
    </dgm:pt>
    <dgm:pt modelId="{D55B1EDC-9E5D-6644-B637-FC70DDC7DC1D}">
      <dgm:prSet phldrT="[Text]"/>
      <dgm:spPr/>
      <dgm:t>
        <a:bodyPr/>
        <a:lstStyle/>
        <a:p>
          <a:r>
            <a:rPr lang="en-US" dirty="0" err="1"/>
            <a:t>Nivel</a:t>
          </a:r>
          <a:r>
            <a:rPr lang="en-US" dirty="0"/>
            <a:t> 3</a:t>
          </a:r>
        </a:p>
      </dgm:t>
    </dgm:pt>
    <dgm:pt modelId="{753253D2-621B-AB43-9A1C-FFA19A13419B}" type="parTrans" cxnId="{95FCE2C1-8157-084A-9ED6-3B29767055C1}">
      <dgm:prSet/>
      <dgm:spPr/>
      <dgm:t>
        <a:bodyPr/>
        <a:lstStyle/>
        <a:p>
          <a:endParaRPr lang="en-US"/>
        </a:p>
      </dgm:t>
    </dgm:pt>
    <dgm:pt modelId="{43A89A0C-0043-DB46-9FC6-A94432B82C7B}" type="sibTrans" cxnId="{95FCE2C1-8157-084A-9ED6-3B29767055C1}">
      <dgm:prSet/>
      <dgm:spPr/>
      <dgm:t>
        <a:bodyPr/>
        <a:lstStyle/>
        <a:p>
          <a:endParaRPr lang="en-US"/>
        </a:p>
      </dgm:t>
    </dgm:pt>
    <dgm:pt modelId="{77623762-A250-234F-B7C2-64F869394FA8}">
      <dgm:prSet phldrT="[Text]"/>
      <dgm:spPr/>
      <dgm:t>
        <a:bodyPr/>
        <a:lstStyle/>
        <a:p>
          <a:r>
            <a:rPr lang="es-GT" b="1" dirty="0"/>
            <a:t>Fundacional</a:t>
          </a:r>
          <a:endParaRPr lang="en-US" b="1" dirty="0"/>
        </a:p>
      </dgm:t>
    </dgm:pt>
    <dgm:pt modelId="{9B1304B8-AE08-F747-A5F6-E096424E533E}" type="parTrans" cxnId="{F7F21E66-F149-0D4C-B08A-A37F52527761}">
      <dgm:prSet/>
      <dgm:spPr/>
      <dgm:t>
        <a:bodyPr/>
        <a:lstStyle/>
        <a:p>
          <a:endParaRPr lang="en-US"/>
        </a:p>
      </dgm:t>
    </dgm:pt>
    <dgm:pt modelId="{C4DE8767-C372-1146-990C-4822FCC0BEDB}" type="sibTrans" cxnId="{F7F21E66-F149-0D4C-B08A-A37F52527761}">
      <dgm:prSet/>
      <dgm:spPr/>
      <dgm:t>
        <a:bodyPr/>
        <a:lstStyle/>
        <a:p>
          <a:endParaRPr lang="en-US"/>
        </a:p>
      </dgm:t>
    </dgm:pt>
    <dgm:pt modelId="{C71DD77A-3BDD-D548-96AE-7040B48849B9}">
      <dgm:prSet phldrT="[Text]"/>
      <dgm:spPr/>
      <dgm:t>
        <a:bodyPr/>
        <a:lstStyle/>
        <a:p>
          <a:r>
            <a:rPr lang="es-GT" dirty="0"/>
            <a:t>La Organización cuenta con políticas formales, ha identificado procesos y procedimientos formales.</a:t>
          </a:r>
          <a:endParaRPr lang="en-US" dirty="0"/>
        </a:p>
      </dgm:t>
    </dgm:pt>
    <dgm:pt modelId="{2C343D49-1058-0A4A-ACC0-AA95EBAE91B5}" type="parTrans" cxnId="{52DBDE01-83E5-4245-AC52-CC312CB3C46F}">
      <dgm:prSet/>
      <dgm:spPr/>
      <dgm:t>
        <a:bodyPr/>
        <a:lstStyle/>
        <a:p>
          <a:endParaRPr lang="en-US"/>
        </a:p>
      </dgm:t>
    </dgm:pt>
    <dgm:pt modelId="{BF83420B-E57D-7246-8A65-028748161AA2}" type="sibTrans" cxnId="{52DBDE01-83E5-4245-AC52-CC312CB3C46F}">
      <dgm:prSet/>
      <dgm:spPr/>
      <dgm:t>
        <a:bodyPr/>
        <a:lstStyle/>
        <a:p>
          <a:endParaRPr lang="en-US"/>
        </a:p>
      </dgm:t>
    </dgm:pt>
    <dgm:pt modelId="{FD8F479A-085E-9B41-939B-3F8FB073B2B2}" type="pres">
      <dgm:prSet presAssocID="{A0E4C2FE-850D-7042-B7E7-08B23EFE3F61}" presName="Name0" presStyleCnt="0">
        <dgm:presLayoutVars>
          <dgm:dir/>
          <dgm:animLvl val="lvl"/>
          <dgm:resizeHandles val="exact"/>
        </dgm:presLayoutVars>
      </dgm:prSet>
      <dgm:spPr/>
      <dgm:t>
        <a:bodyPr/>
        <a:lstStyle/>
        <a:p>
          <a:endParaRPr lang="en-US"/>
        </a:p>
      </dgm:t>
    </dgm:pt>
    <dgm:pt modelId="{63D792E2-09EB-9440-B585-9E8019738BDC}" type="pres">
      <dgm:prSet presAssocID="{CDC986B8-D833-1643-B4FF-70111180F8EC}" presName="linNode" presStyleCnt="0"/>
      <dgm:spPr/>
    </dgm:pt>
    <dgm:pt modelId="{21656D22-DA9B-184C-89E3-4C45D8ABD839}" type="pres">
      <dgm:prSet presAssocID="{CDC986B8-D833-1643-B4FF-70111180F8EC}" presName="parentText" presStyleLbl="node1" presStyleIdx="0" presStyleCnt="3">
        <dgm:presLayoutVars>
          <dgm:chMax val="1"/>
          <dgm:bulletEnabled val="1"/>
        </dgm:presLayoutVars>
      </dgm:prSet>
      <dgm:spPr/>
      <dgm:t>
        <a:bodyPr/>
        <a:lstStyle/>
        <a:p>
          <a:endParaRPr lang="en-US"/>
        </a:p>
      </dgm:t>
    </dgm:pt>
    <dgm:pt modelId="{873D8C03-BDA6-2A44-AFC7-9D4A81FF20E3}" type="pres">
      <dgm:prSet presAssocID="{CDC986B8-D833-1643-B4FF-70111180F8EC}" presName="descendantText" presStyleLbl="alignAccFollowNode1" presStyleIdx="0" presStyleCnt="3">
        <dgm:presLayoutVars>
          <dgm:bulletEnabled val="1"/>
        </dgm:presLayoutVars>
      </dgm:prSet>
      <dgm:spPr/>
      <dgm:t>
        <a:bodyPr/>
        <a:lstStyle/>
        <a:p>
          <a:endParaRPr lang="en-US"/>
        </a:p>
      </dgm:t>
    </dgm:pt>
    <dgm:pt modelId="{6315C6A9-BFEA-0E4C-B224-FF4696846F43}" type="pres">
      <dgm:prSet presAssocID="{358B82A2-E364-3A40-A804-C71F56B83434}" presName="sp" presStyleCnt="0"/>
      <dgm:spPr/>
    </dgm:pt>
    <dgm:pt modelId="{438F6243-9D57-1C40-AB87-EA0DDEF02EC1}" type="pres">
      <dgm:prSet presAssocID="{2E05062B-93AB-B045-A3C9-15C3B698E240}" presName="linNode" presStyleCnt="0"/>
      <dgm:spPr/>
    </dgm:pt>
    <dgm:pt modelId="{741E6BA3-6A7F-4A42-AAC8-6042C092929A}" type="pres">
      <dgm:prSet presAssocID="{2E05062B-93AB-B045-A3C9-15C3B698E240}" presName="parentText" presStyleLbl="node1" presStyleIdx="1" presStyleCnt="3" custLinFactNeighborX="-1447">
        <dgm:presLayoutVars>
          <dgm:chMax val="1"/>
          <dgm:bulletEnabled val="1"/>
        </dgm:presLayoutVars>
      </dgm:prSet>
      <dgm:spPr/>
      <dgm:t>
        <a:bodyPr/>
        <a:lstStyle/>
        <a:p>
          <a:endParaRPr lang="en-US"/>
        </a:p>
      </dgm:t>
    </dgm:pt>
    <dgm:pt modelId="{C00949B6-7EF8-6043-9B10-FB4377665066}" type="pres">
      <dgm:prSet presAssocID="{2E05062B-93AB-B045-A3C9-15C3B698E240}" presName="descendantText" presStyleLbl="alignAccFollowNode1" presStyleIdx="1" presStyleCnt="3">
        <dgm:presLayoutVars>
          <dgm:bulletEnabled val="1"/>
        </dgm:presLayoutVars>
      </dgm:prSet>
      <dgm:spPr/>
      <dgm:t>
        <a:bodyPr/>
        <a:lstStyle/>
        <a:p>
          <a:endParaRPr lang="en-US"/>
        </a:p>
      </dgm:t>
    </dgm:pt>
    <dgm:pt modelId="{300E4155-2957-4944-8095-8507FDD8507D}" type="pres">
      <dgm:prSet presAssocID="{9E4D5FFC-DF65-D84C-B948-3FEEE3BD9E62}" presName="sp" presStyleCnt="0"/>
      <dgm:spPr/>
    </dgm:pt>
    <dgm:pt modelId="{9F33EB17-20DF-B749-87A5-3656849FD823}" type="pres">
      <dgm:prSet presAssocID="{D55B1EDC-9E5D-6644-B637-FC70DDC7DC1D}" presName="linNode" presStyleCnt="0"/>
      <dgm:spPr/>
    </dgm:pt>
    <dgm:pt modelId="{7381A256-799F-7A4A-BAF6-AA2266B9902D}" type="pres">
      <dgm:prSet presAssocID="{D55B1EDC-9E5D-6644-B637-FC70DDC7DC1D}" presName="parentText" presStyleLbl="node1" presStyleIdx="2" presStyleCnt="3">
        <dgm:presLayoutVars>
          <dgm:chMax val="1"/>
          <dgm:bulletEnabled val="1"/>
        </dgm:presLayoutVars>
      </dgm:prSet>
      <dgm:spPr/>
      <dgm:t>
        <a:bodyPr/>
        <a:lstStyle/>
        <a:p>
          <a:endParaRPr lang="en-US"/>
        </a:p>
      </dgm:t>
    </dgm:pt>
    <dgm:pt modelId="{90CE9211-F2F6-9940-A046-3CDF5F431285}" type="pres">
      <dgm:prSet presAssocID="{D55B1EDC-9E5D-6644-B637-FC70DDC7DC1D}" presName="descendantText" presStyleLbl="alignAccFollowNode1" presStyleIdx="2" presStyleCnt="3">
        <dgm:presLayoutVars>
          <dgm:bulletEnabled val="1"/>
        </dgm:presLayoutVars>
      </dgm:prSet>
      <dgm:spPr/>
      <dgm:t>
        <a:bodyPr/>
        <a:lstStyle/>
        <a:p>
          <a:endParaRPr lang="en-US"/>
        </a:p>
      </dgm:t>
    </dgm:pt>
  </dgm:ptLst>
  <dgm:cxnLst>
    <dgm:cxn modelId="{12982FBE-B999-4D60-A9B7-7A4091EAC63E}" type="presOf" srcId="{891E769E-170E-E74E-8CAD-A60E96D3290A}" destId="{C00949B6-7EF8-6043-9B10-FB4377665066}" srcOrd="0" destOrd="0" presId="urn:microsoft.com/office/officeart/2005/8/layout/vList5"/>
    <dgm:cxn modelId="{E5B7C9D8-E622-FC47-81BB-66B16DAC3E12}" srcId="{2E05062B-93AB-B045-A3C9-15C3B698E240}" destId="{891E769E-170E-E74E-8CAD-A60E96D3290A}" srcOrd="0" destOrd="0" parTransId="{6C310CDF-DFE7-4346-A934-F1CAA4F1C5FF}" sibTransId="{5C5B714E-5FFB-F04A-BE31-A3019C78DF2E}"/>
    <dgm:cxn modelId="{CC2113FD-E3E2-44C1-90E5-B39E4E5E82F5}" type="presOf" srcId="{CDC986B8-D833-1643-B4FF-70111180F8EC}" destId="{21656D22-DA9B-184C-89E3-4C45D8ABD839}" srcOrd="0" destOrd="0" presId="urn:microsoft.com/office/officeart/2005/8/layout/vList5"/>
    <dgm:cxn modelId="{6FF7FA6D-EF8E-4EFC-9293-A8DB79AD4519}" type="presOf" srcId="{D1863ABD-E1F7-8947-A5DF-09FD9CA3A2EA}" destId="{873D8C03-BDA6-2A44-AFC7-9D4A81FF20E3}" srcOrd="0" destOrd="1" presId="urn:microsoft.com/office/officeart/2005/8/layout/vList5"/>
    <dgm:cxn modelId="{3680F8D9-BD70-457D-A5BB-BB67CA60D03E}" type="presOf" srcId="{D55B1EDC-9E5D-6644-B637-FC70DDC7DC1D}" destId="{7381A256-799F-7A4A-BAF6-AA2266B9902D}" srcOrd="0" destOrd="0" presId="urn:microsoft.com/office/officeart/2005/8/layout/vList5"/>
    <dgm:cxn modelId="{5EF0464F-E618-4978-B5E3-2B5BD57781E0}" type="presOf" srcId="{A0E4C2FE-850D-7042-B7E7-08B23EFE3F61}" destId="{FD8F479A-085E-9B41-939B-3F8FB073B2B2}" srcOrd="0" destOrd="0" presId="urn:microsoft.com/office/officeart/2005/8/layout/vList5"/>
    <dgm:cxn modelId="{FD577B8B-3912-484D-B8B9-C07FE3B4C8DC}" srcId="{A0E4C2FE-850D-7042-B7E7-08B23EFE3F61}" destId="{2E05062B-93AB-B045-A3C9-15C3B698E240}" srcOrd="1" destOrd="0" parTransId="{F4C6BF11-DC1D-4F4E-8F41-23D942B5583F}" sibTransId="{9E4D5FFC-DF65-D84C-B948-3FEEE3BD9E62}"/>
    <dgm:cxn modelId="{F7F21E66-F149-0D4C-B08A-A37F52527761}" srcId="{D55B1EDC-9E5D-6644-B637-FC70DDC7DC1D}" destId="{77623762-A250-234F-B7C2-64F869394FA8}" srcOrd="0" destOrd="0" parTransId="{9B1304B8-AE08-F747-A5F6-E096424E533E}" sibTransId="{C4DE8767-C372-1146-990C-4822FCC0BEDB}"/>
    <dgm:cxn modelId="{A6D850B0-7C37-454A-82BA-9E9A6C4B2A86}" srcId="{CDC986B8-D833-1643-B4FF-70111180F8EC}" destId="{7EE6D9DC-1FC5-444F-AA34-41B0664DA0D6}" srcOrd="0" destOrd="0" parTransId="{7F07337D-FC2D-FD43-87ED-0900959C8B33}" sibTransId="{E86B9BB0-A1AA-2D4C-A820-41D01F4AC14E}"/>
    <dgm:cxn modelId="{C7114969-E028-482B-9278-93531A4D579A}" type="presOf" srcId="{C71DD77A-3BDD-D548-96AE-7040B48849B9}" destId="{90CE9211-F2F6-9940-A046-3CDF5F431285}" srcOrd="0" destOrd="1" presId="urn:microsoft.com/office/officeart/2005/8/layout/vList5"/>
    <dgm:cxn modelId="{95FCE2C1-8157-084A-9ED6-3B29767055C1}" srcId="{A0E4C2FE-850D-7042-B7E7-08B23EFE3F61}" destId="{D55B1EDC-9E5D-6644-B637-FC70DDC7DC1D}" srcOrd="2" destOrd="0" parTransId="{753253D2-621B-AB43-9A1C-FFA19A13419B}" sibTransId="{43A89A0C-0043-DB46-9FC6-A94432B82C7B}"/>
    <dgm:cxn modelId="{953371AC-3ED8-194D-8DC8-B565F96156A2}" srcId="{A0E4C2FE-850D-7042-B7E7-08B23EFE3F61}" destId="{CDC986B8-D833-1643-B4FF-70111180F8EC}" srcOrd="0" destOrd="0" parTransId="{41CD2B11-4B24-8346-9D14-DA89F8A94521}" sibTransId="{358B82A2-E364-3A40-A804-C71F56B83434}"/>
    <dgm:cxn modelId="{52DBDE01-83E5-4245-AC52-CC312CB3C46F}" srcId="{77623762-A250-234F-B7C2-64F869394FA8}" destId="{C71DD77A-3BDD-D548-96AE-7040B48849B9}" srcOrd="0" destOrd="0" parTransId="{2C343D49-1058-0A4A-ACC0-AA95EBAE91B5}" sibTransId="{BF83420B-E57D-7246-8A65-028748161AA2}"/>
    <dgm:cxn modelId="{D8A71F28-2A92-AA40-87F0-634BF859FB6D}" srcId="{7EE6D9DC-1FC5-444F-AA34-41B0664DA0D6}" destId="{D1863ABD-E1F7-8947-A5DF-09FD9CA3A2EA}" srcOrd="0" destOrd="0" parTransId="{AD4A2C37-750B-3D4E-9785-7C5F215F415A}" sibTransId="{BB948F23-2881-C544-BB75-ACE13FDB1B27}"/>
    <dgm:cxn modelId="{2A1C7267-882F-674B-AB8C-84C7F7B44813}" srcId="{891E769E-170E-E74E-8CAD-A60E96D3290A}" destId="{E0A31FE6-8E34-3A4B-92F8-8D8310D1D14D}" srcOrd="0" destOrd="0" parTransId="{6030084B-FCC9-434B-A46B-F5628B6DF447}" sibTransId="{BDBF7F94-9F49-ED41-8575-01777835909E}"/>
    <dgm:cxn modelId="{707D1605-A205-47E2-959D-6749E2A64D87}" type="presOf" srcId="{E0A31FE6-8E34-3A4B-92F8-8D8310D1D14D}" destId="{C00949B6-7EF8-6043-9B10-FB4377665066}" srcOrd="0" destOrd="1" presId="urn:microsoft.com/office/officeart/2005/8/layout/vList5"/>
    <dgm:cxn modelId="{81CCA8A1-CBFE-47C2-A9C8-E688C43981FD}" type="presOf" srcId="{7EE6D9DC-1FC5-444F-AA34-41B0664DA0D6}" destId="{873D8C03-BDA6-2A44-AFC7-9D4A81FF20E3}" srcOrd="0" destOrd="0" presId="urn:microsoft.com/office/officeart/2005/8/layout/vList5"/>
    <dgm:cxn modelId="{6CC590E7-050F-410C-8D7F-F092E956EB92}" type="presOf" srcId="{77623762-A250-234F-B7C2-64F869394FA8}" destId="{90CE9211-F2F6-9940-A046-3CDF5F431285}" srcOrd="0" destOrd="0" presId="urn:microsoft.com/office/officeart/2005/8/layout/vList5"/>
    <dgm:cxn modelId="{F6447F8F-4904-4636-ADE8-05F23263CF15}" type="presOf" srcId="{2E05062B-93AB-B045-A3C9-15C3B698E240}" destId="{741E6BA3-6A7F-4A42-AAC8-6042C092929A}" srcOrd="0" destOrd="0" presId="urn:microsoft.com/office/officeart/2005/8/layout/vList5"/>
    <dgm:cxn modelId="{60CAA1D5-A399-4B76-8106-6EC13CD8CD41}" type="presParOf" srcId="{FD8F479A-085E-9B41-939B-3F8FB073B2B2}" destId="{63D792E2-09EB-9440-B585-9E8019738BDC}" srcOrd="0" destOrd="0" presId="urn:microsoft.com/office/officeart/2005/8/layout/vList5"/>
    <dgm:cxn modelId="{2B25A809-C51A-46F5-A639-5F4E33EED516}" type="presParOf" srcId="{63D792E2-09EB-9440-B585-9E8019738BDC}" destId="{21656D22-DA9B-184C-89E3-4C45D8ABD839}" srcOrd="0" destOrd="0" presId="urn:microsoft.com/office/officeart/2005/8/layout/vList5"/>
    <dgm:cxn modelId="{9BBBA31E-6B39-4717-AB4D-89ADA4CD2447}" type="presParOf" srcId="{63D792E2-09EB-9440-B585-9E8019738BDC}" destId="{873D8C03-BDA6-2A44-AFC7-9D4A81FF20E3}" srcOrd="1" destOrd="0" presId="urn:microsoft.com/office/officeart/2005/8/layout/vList5"/>
    <dgm:cxn modelId="{B845BC8D-289F-40AF-ADF6-C0059BB51E1E}" type="presParOf" srcId="{FD8F479A-085E-9B41-939B-3F8FB073B2B2}" destId="{6315C6A9-BFEA-0E4C-B224-FF4696846F43}" srcOrd="1" destOrd="0" presId="urn:microsoft.com/office/officeart/2005/8/layout/vList5"/>
    <dgm:cxn modelId="{D74C3891-5346-4BEB-8915-9F88C503B8B9}" type="presParOf" srcId="{FD8F479A-085E-9B41-939B-3F8FB073B2B2}" destId="{438F6243-9D57-1C40-AB87-EA0DDEF02EC1}" srcOrd="2" destOrd="0" presId="urn:microsoft.com/office/officeart/2005/8/layout/vList5"/>
    <dgm:cxn modelId="{574EDBA0-4C1D-4FE1-AC0C-D5308A88CF0D}" type="presParOf" srcId="{438F6243-9D57-1C40-AB87-EA0DDEF02EC1}" destId="{741E6BA3-6A7F-4A42-AAC8-6042C092929A}" srcOrd="0" destOrd="0" presId="urn:microsoft.com/office/officeart/2005/8/layout/vList5"/>
    <dgm:cxn modelId="{B2AC19EF-9488-451C-80EC-124335FF10DA}" type="presParOf" srcId="{438F6243-9D57-1C40-AB87-EA0DDEF02EC1}" destId="{C00949B6-7EF8-6043-9B10-FB4377665066}" srcOrd="1" destOrd="0" presId="urn:microsoft.com/office/officeart/2005/8/layout/vList5"/>
    <dgm:cxn modelId="{877E72C5-2ACE-4083-8742-C9413B0C44FE}" type="presParOf" srcId="{FD8F479A-085E-9B41-939B-3F8FB073B2B2}" destId="{300E4155-2957-4944-8095-8507FDD8507D}" srcOrd="3" destOrd="0" presId="urn:microsoft.com/office/officeart/2005/8/layout/vList5"/>
    <dgm:cxn modelId="{4B92808F-7AFE-47AA-9243-0338698EA218}" type="presParOf" srcId="{FD8F479A-085E-9B41-939B-3F8FB073B2B2}" destId="{9F33EB17-20DF-B749-87A5-3656849FD823}" srcOrd="4" destOrd="0" presId="urn:microsoft.com/office/officeart/2005/8/layout/vList5"/>
    <dgm:cxn modelId="{38B96C06-D513-497D-AC4B-4BFAD3A9F0C0}" type="presParOf" srcId="{9F33EB17-20DF-B749-87A5-3656849FD823}" destId="{7381A256-799F-7A4A-BAF6-AA2266B9902D}" srcOrd="0" destOrd="0" presId="urn:microsoft.com/office/officeart/2005/8/layout/vList5"/>
    <dgm:cxn modelId="{53976623-ADFE-4B6C-A202-67C9DF95EABE}" type="presParOf" srcId="{9F33EB17-20DF-B749-87A5-3656849FD823}" destId="{90CE9211-F2F6-9940-A046-3CDF5F43128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EB64FF-3C8D-634B-857C-ADAB1C1901E4}" type="doc">
      <dgm:prSet loTypeId="urn:microsoft.com/office/officeart/2005/8/layout/vList5" loCatId="" qsTypeId="urn:microsoft.com/office/officeart/2005/8/quickstyle/simple4" qsCatId="simple" csTypeId="urn:microsoft.com/office/officeart/2005/8/colors/colorful1#2" csCatId="colorful" phldr="1"/>
      <dgm:spPr/>
      <dgm:t>
        <a:bodyPr/>
        <a:lstStyle/>
        <a:p>
          <a:endParaRPr lang="en-US"/>
        </a:p>
      </dgm:t>
    </dgm:pt>
    <dgm:pt modelId="{5FA28596-F87D-9147-95D2-B432F21EBC9E}">
      <dgm:prSet phldrT="[Text]"/>
      <dgm:spPr/>
      <dgm:t>
        <a:bodyPr/>
        <a:lstStyle/>
        <a:p>
          <a:r>
            <a:rPr lang="en-US" dirty="0" err="1"/>
            <a:t>Nivel</a:t>
          </a:r>
          <a:r>
            <a:rPr lang="en-US" dirty="0"/>
            <a:t> 2</a:t>
          </a:r>
        </a:p>
      </dgm:t>
    </dgm:pt>
    <dgm:pt modelId="{22722850-D2E2-614B-A1DC-8BDA7CD66A17}" type="parTrans" cxnId="{58E3F190-C8FC-7A46-81F0-5DFE84B38E15}">
      <dgm:prSet/>
      <dgm:spPr/>
      <dgm:t>
        <a:bodyPr/>
        <a:lstStyle/>
        <a:p>
          <a:endParaRPr lang="en-US"/>
        </a:p>
      </dgm:t>
    </dgm:pt>
    <dgm:pt modelId="{A9D56D4B-F310-434B-86E9-CD77B53F7EE2}" type="sibTrans" cxnId="{58E3F190-C8FC-7A46-81F0-5DFE84B38E15}">
      <dgm:prSet/>
      <dgm:spPr/>
      <dgm:t>
        <a:bodyPr/>
        <a:lstStyle/>
        <a:p>
          <a:endParaRPr lang="en-US"/>
        </a:p>
      </dgm:t>
    </dgm:pt>
    <dgm:pt modelId="{89595E25-348B-804A-B4FE-0558D341BF8C}">
      <dgm:prSet phldrT="[Text]"/>
      <dgm:spPr/>
      <dgm:t>
        <a:bodyPr/>
        <a:lstStyle/>
        <a:p>
          <a:r>
            <a:rPr lang="en-US" b="1" dirty="0"/>
            <a:t>Provisional</a:t>
          </a:r>
        </a:p>
      </dgm:t>
    </dgm:pt>
    <dgm:pt modelId="{FCBF19EA-6200-3A45-BB39-E6E8B3D3587C}" type="parTrans" cxnId="{708E974E-9E97-6E44-BEE5-019CD56B7142}">
      <dgm:prSet/>
      <dgm:spPr/>
      <dgm:t>
        <a:bodyPr/>
        <a:lstStyle/>
        <a:p>
          <a:endParaRPr lang="en-US"/>
        </a:p>
      </dgm:t>
    </dgm:pt>
    <dgm:pt modelId="{76C54E03-F51A-5440-96B3-DD958D65E572}" type="sibTrans" cxnId="{708E974E-9E97-6E44-BEE5-019CD56B7142}">
      <dgm:prSet/>
      <dgm:spPr/>
      <dgm:t>
        <a:bodyPr/>
        <a:lstStyle/>
        <a:p>
          <a:endParaRPr lang="en-US"/>
        </a:p>
      </dgm:t>
    </dgm:pt>
    <dgm:pt modelId="{171C3931-CD4E-0046-B52E-2158656E9F29}">
      <dgm:prSet phldrT="[Text]"/>
      <dgm:spPr/>
      <dgm:t>
        <a:bodyPr/>
        <a:lstStyle/>
        <a:p>
          <a:r>
            <a:rPr lang="en-US" dirty="0" err="1"/>
            <a:t>Nivel</a:t>
          </a:r>
          <a:r>
            <a:rPr lang="en-US" dirty="0"/>
            <a:t> 1</a:t>
          </a:r>
        </a:p>
      </dgm:t>
    </dgm:pt>
    <dgm:pt modelId="{2BE4EF3D-F7F4-A84A-BD43-F0B63ED0A220}" type="parTrans" cxnId="{C3B2FD05-25F4-DE48-87AA-31DE590CF315}">
      <dgm:prSet/>
      <dgm:spPr/>
      <dgm:t>
        <a:bodyPr/>
        <a:lstStyle/>
        <a:p>
          <a:endParaRPr lang="en-US"/>
        </a:p>
      </dgm:t>
    </dgm:pt>
    <dgm:pt modelId="{C2282EB1-2553-2641-8058-12BF1CE2CAC9}" type="sibTrans" cxnId="{C3B2FD05-25F4-DE48-87AA-31DE590CF315}">
      <dgm:prSet/>
      <dgm:spPr/>
      <dgm:t>
        <a:bodyPr/>
        <a:lstStyle/>
        <a:p>
          <a:endParaRPr lang="en-US"/>
        </a:p>
      </dgm:t>
    </dgm:pt>
    <dgm:pt modelId="{ABF4995B-DC77-B54C-93EE-AB7440A93C29}">
      <dgm:prSet phldrT="[Text]"/>
      <dgm:spPr/>
      <dgm:t>
        <a:bodyPr/>
        <a:lstStyle/>
        <a:p>
          <a:r>
            <a:rPr lang="en-US" b="1" dirty="0"/>
            <a:t>No </a:t>
          </a:r>
          <a:r>
            <a:rPr lang="en-US" b="1" dirty="0" err="1"/>
            <a:t>existente</a:t>
          </a:r>
          <a:endParaRPr lang="en-US" b="1" dirty="0"/>
        </a:p>
      </dgm:t>
    </dgm:pt>
    <dgm:pt modelId="{68766203-AD10-894F-BCEF-6DBA7AEACAE5}" type="parTrans" cxnId="{5F2D20C0-D4F0-7643-874E-AC4BC3FC38D4}">
      <dgm:prSet/>
      <dgm:spPr/>
      <dgm:t>
        <a:bodyPr/>
        <a:lstStyle/>
        <a:p>
          <a:endParaRPr lang="en-US"/>
        </a:p>
      </dgm:t>
    </dgm:pt>
    <dgm:pt modelId="{CAD13953-4214-5245-849A-579CAD340FC5}" type="sibTrans" cxnId="{5F2D20C0-D4F0-7643-874E-AC4BC3FC38D4}">
      <dgm:prSet/>
      <dgm:spPr/>
      <dgm:t>
        <a:bodyPr/>
        <a:lstStyle/>
        <a:p>
          <a:endParaRPr lang="en-US"/>
        </a:p>
      </dgm:t>
    </dgm:pt>
    <dgm:pt modelId="{0B3690E4-F1B2-5743-A5EB-437A0EA1E5C4}">
      <dgm:prSet phldrT="[Text]"/>
      <dgm:spPr/>
      <dgm:t>
        <a:bodyPr/>
        <a:lstStyle/>
        <a:p>
          <a:r>
            <a:rPr lang="es-GT" dirty="0"/>
            <a:t>La organización no tiene conocimiento ni presta ninguna atención a la sostenibilidad.</a:t>
          </a:r>
          <a:endParaRPr lang="en-US" dirty="0"/>
        </a:p>
      </dgm:t>
    </dgm:pt>
    <dgm:pt modelId="{6AD73BB2-2545-D74C-B229-1E66C7D41B20}" type="parTrans" cxnId="{F42494E0-106D-CD45-8C1A-78E43D9E4D2B}">
      <dgm:prSet/>
      <dgm:spPr/>
      <dgm:t>
        <a:bodyPr/>
        <a:lstStyle/>
        <a:p>
          <a:endParaRPr lang="en-US"/>
        </a:p>
      </dgm:t>
    </dgm:pt>
    <dgm:pt modelId="{313A9EC7-D6AA-2147-B560-855D9480F01F}" type="sibTrans" cxnId="{F42494E0-106D-CD45-8C1A-78E43D9E4D2B}">
      <dgm:prSet/>
      <dgm:spPr/>
      <dgm:t>
        <a:bodyPr/>
        <a:lstStyle/>
        <a:p>
          <a:endParaRPr lang="en-US"/>
        </a:p>
      </dgm:t>
    </dgm:pt>
    <dgm:pt modelId="{A9E23680-CBA1-4141-9573-026737721AC8}">
      <dgm:prSet phldrT="[Text]"/>
      <dgm:spPr/>
      <dgm:t>
        <a:bodyPr/>
        <a:lstStyle/>
        <a:p>
          <a:r>
            <a:rPr lang="en-US" dirty="0" err="1"/>
            <a:t>Nivel</a:t>
          </a:r>
          <a:r>
            <a:rPr lang="en-US" dirty="0"/>
            <a:t> 0</a:t>
          </a:r>
        </a:p>
      </dgm:t>
    </dgm:pt>
    <dgm:pt modelId="{B53AFE46-3839-3D48-8764-CF264BB13F1E}" type="parTrans" cxnId="{865589D9-9E3A-5845-90FC-3645EDBC6E38}">
      <dgm:prSet/>
      <dgm:spPr/>
      <dgm:t>
        <a:bodyPr/>
        <a:lstStyle/>
        <a:p>
          <a:endParaRPr lang="en-US"/>
        </a:p>
      </dgm:t>
    </dgm:pt>
    <dgm:pt modelId="{8A6512B2-C187-AB4D-A573-05B565417A14}" type="sibTrans" cxnId="{865589D9-9E3A-5845-90FC-3645EDBC6E38}">
      <dgm:prSet/>
      <dgm:spPr/>
      <dgm:t>
        <a:bodyPr/>
        <a:lstStyle/>
        <a:p>
          <a:endParaRPr lang="en-US"/>
        </a:p>
      </dgm:t>
    </dgm:pt>
    <dgm:pt modelId="{ABD04DD8-54D6-844D-91E2-8D801871D96E}">
      <dgm:prSet phldrT="[Text]"/>
      <dgm:spPr/>
      <dgm:t>
        <a:bodyPr/>
        <a:lstStyle/>
        <a:p>
          <a:r>
            <a:rPr lang="es-GT" b="1" dirty="0"/>
            <a:t>Incierto</a:t>
          </a:r>
          <a:endParaRPr lang="en-US" b="1" dirty="0"/>
        </a:p>
      </dgm:t>
    </dgm:pt>
    <dgm:pt modelId="{B391851B-FD71-0446-985F-32C15AE59730}" type="parTrans" cxnId="{4E3E9771-FB96-864F-8D0C-9AA50D4A7FAD}">
      <dgm:prSet/>
      <dgm:spPr/>
      <dgm:t>
        <a:bodyPr/>
        <a:lstStyle/>
        <a:p>
          <a:endParaRPr lang="en-US"/>
        </a:p>
      </dgm:t>
    </dgm:pt>
    <dgm:pt modelId="{DFCFE33A-8319-2545-AF57-5DE576FF1D8C}" type="sibTrans" cxnId="{4E3E9771-FB96-864F-8D0C-9AA50D4A7FAD}">
      <dgm:prSet/>
      <dgm:spPr/>
      <dgm:t>
        <a:bodyPr/>
        <a:lstStyle/>
        <a:p>
          <a:endParaRPr lang="en-US"/>
        </a:p>
      </dgm:t>
    </dgm:pt>
    <dgm:pt modelId="{BCD2CB6C-CFA8-CC43-B44D-1061E8E17731}">
      <dgm:prSet phldrT="[Text]"/>
      <dgm:spPr/>
      <dgm:t>
        <a:bodyPr/>
        <a:lstStyle/>
        <a:p>
          <a:r>
            <a:rPr lang="es-GT" dirty="0"/>
            <a:t>La organización esta consciente de alguna competencia demostrada en la práctica sostenible.</a:t>
          </a:r>
          <a:endParaRPr lang="en-US" dirty="0"/>
        </a:p>
      </dgm:t>
    </dgm:pt>
    <dgm:pt modelId="{DC605FE1-9E93-6B46-9782-3A15CFF074A9}" type="sibTrans" cxnId="{C018A9C4-4134-A247-8FC2-899C2DF90339}">
      <dgm:prSet/>
      <dgm:spPr/>
      <dgm:t>
        <a:bodyPr/>
        <a:lstStyle/>
        <a:p>
          <a:endParaRPr lang="en-US"/>
        </a:p>
      </dgm:t>
    </dgm:pt>
    <dgm:pt modelId="{611A1EC5-A5D2-0144-93AE-33400BFD76BD}" type="parTrans" cxnId="{C018A9C4-4134-A247-8FC2-899C2DF90339}">
      <dgm:prSet/>
      <dgm:spPr/>
      <dgm:t>
        <a:bodyPr/>
        <a:lstStyle/>
        <a:p>
          <a:endParaRPr lang="en-US"/>
        </a:p>
      </dgm:t>
    </dgm:pt>
    <dgm:pt modelId="{22833B2E-025B-F14D-85BC-2D50442B08FE}">
      <dgm:prSet phldrT="[Text]"/>
      <dgm:spPr/>
      <dgm:t>
        <a:bodyPr/>
        <a:lstStyle/>
        <a:p>
          <a:r>
            <a:rPr lang="es-GT" dirty="0"/>
            <a:t>La Organización no sabe donde se encuentra actualmente.</a:t>
          </a:r>
          <a:endParaRPr lang="en-US" dirty="0"/>
        </a:p>
      </dgm:t>
    </dgm:pt>
    <dgm:pt modelId="{CC3E156C-F6AA-CB40-88A6-69C403157232}" type="sibTrans" cxnId="{4C77B65D-AD1E-DD44-94EF-91C442C83490}">
      <dgm:prSet/>
      <dgm:spPr/>
      <dgm:t>
        <a:bodyPr/>
        <a:lstStyle/>
        <a:p>
          <a:endParaRPr lang="en-US"/>
        </a:p>
      </dgm:t>
    </dgm:pt>
    <dgm:pt modelId="{2A233D28-DA03-8A4D-A9DC-F59D7654B222}" type="parTrans" cxnId="{4C77B65D-AD1E-DD44-94EF-91C442C83490}">
      <dgm:prSet/>
      <dgm:spPr/>
      <dgm:t>
        <a:bodyPr/>
        <a:lstStyle/>
        <a:p>
          <a:endParaRPr lang="en-US"/>
        </a:p>
      </dgm:t>
    </dgm:pt>
    <dgm:pt modelId="{6E7A7D9B-21AE-044C-9E94-D5D858A75CE1}" type="pres">
      <dgm:prSet presAssocID="{D8EB64FF-3C8D-634B-857C-ADAB1C1901E4}" presName="Name0" presStyleCnt="0">
        <dgm:presLayoutVars>
          <dgm:dir/>
          <dgm:animLvl val="lvl"/>
          <dgm:resizeHandles val="exact"/>
        </dgm:presLayoutVars>
      </dgm:prSet>
      <dgm:spPr/>
      <dgm:t>
        <a:bodyPr/>
        <a:lstStyle/>
        <a:p>
          <a:endParaRPr lang="en-US"/>
        </a:p>
      </dgm:t>
    </dgm:pt>
    <dgm:pt modelId="{8D991881-4B1F-B449-BFA3-0DE88E7EAEEF}" type="pres">
      <dgm:prSet presAssocID="{5FA28596-F87D-9147-95D2-B432F21EBC9E}" presName="linNode" presStyleCnt="0"/>
      <dgm:spPr/>
    </dgm:pt>
    <dgm:pt modelId="{CB963BBB-0463-E141-9349-BFB3AF58D899}" type="pres">
      <dgm:prSet presAssocID="{5FA28596-F87D-9147-95D2-B432F21EBC9E}" presName="parentText" presStyleLbl="node1" presStyleIdx="0" presStyleCnt="3">
        <dgm:presLayoutVars>
          <dgm:chMax val="1"/>
          <dgm:bulletEnabled val="1"/>
        </dgm:presLayoutVars>
      </dgm:prSet>
      <dgm:spPr/>
      <dgm:t>
        <a:bodyPr/>
        <a:lstStyle/>
        <a:p>
          <a:endParaRPr lang="en-US"/>
        </a:p>
      </dgm:t>
    </dgm:pt>
    <dgm:pt modelId="{01B92F95-1F39-D849-B95C-A7D3C518396F}" type="pres">
      <dgm:prSet presAssocID="{5FA28596-F87D-9147-95D2-B432F21EBC9E}" presName="descendantText" presStyleLbl="alignAccFollowNode1" presStyleIdx="0" presStyleCnt="3">
        <dgm:presLayoutVars>
          <dgm:bulletEnabled val="1"/>
        </dgm:presLayoutVars>
      </dgm:prSet>
      <dgm:spPr/>
      <dgm:t>
        <a:bodyPr/>
        <a:lstStyle/>
        <a:p>
          <a:endParaRPr lang="en-US"/>
        </a:p>
      </dgm:t>
    </dgm:pt>
    <dgm:pt modelId="{8DF18E07-716D-3A43-B8B5-94B097F7F5FD}" type="pres">
      <dgm:prSet presAssocID="{A9D56D4B-F310-434B-86E9-CD77B53F7EE2}" presName="sp" presStyleCnt="0"/>
      <dgm:spPr/>
    </dgm:pt>
    <dgm:pt modelId="{E10D2416-D662-BD45-8905-AF2540C6447A}" type="pres">
      <dgm:prSet presAssocID="{171C3931-CD4E-0046-B52E-2158656E9F29}" presName="linNode" presStyleCnt="0"/>
      <dgm:spPr/>
    </dgm:pt>
    <dgm:pt modelId="{872FAB84-E791-FF4A-B689-4E55162FC3F2}" type="pres">
      <dgm:prSet presAssocID="{171C3931-CD4E-0046-B52E-2158656E9F29}" presName="parentText" presStyleLbl="node1" presStyleIdx="1" presStyleCnt="3">
        <dgm:presLayoutVars>
          <dgm:chMax val="1"/>
          <dgm:bulletEnabled val="1"/>
        </dgm:presLayoutVars>
      </dgm:prSet>
      <dgm:spPr/>
      <dgm:t>
        <a:bodyPr/>
        <a:lstStyle/>
        <a:p>
          <a:endParaRPr lang="en-US"/>
        </a:p>
      </dgm:t>
    </dgm:pt>
    <dgm:pt modelId="{2F4D8754-5B5A-1E41-911F-1B8624C2B599}" type="pres">
      <dgm:prSet presAssocID="{171C3931-CD4E-0046-B52E-2158656E9F29}" presName="descendantText" presStyleLbl="alignAccFollowNode1" presStyleIdx="1" presStyleCnt="3">
        <dgm:presLayoutVars>
          <dgm:bulletEnabled val="1"/>
        </dgm:presLayoutVars>
      </dgm:prSet>
      <dgm:spPr/>
      <dgm:t>
        <a:bodyPr/>
        <a:lstStyle/>
        <a:p>
          <a:endParaRPr lang="en-US"/>
        </a:p>
      </dgm:t>
    </dgm:pt>
    <dgm:pt modelId="{1B7EA4B9-477C-B34C-B17E-45B361D364B5}" type="pres">
      <dgm:prSet presAssocID="{C2282EB1-2553-2641-8058-12BF1CE2CAC9}" presName="sp" presStyleCnt="0"/>
      <dgm:spPr/>
    </dgm:pt>
    <dgm:pt modelId="{095C4A98-8A01-104E-98A7-46E75B4023FE}" type="pres">
      <dgm:prSet presAssocID="{A9E23680-CBA1-4141-9573-026737721AC8}" presName="linNode" presStyleCnt="0"/>
      <dgm:spPr/>
    </dgm:pt>
    <dgm:pt modelId="{F43023A7-1F81-5E4E-80F2-8DF7544FF338}" type="pres">
      <dgm:prSet presAssocID="{A9E23680-CBA1-4141-9573-026737721AC8}" presName="parentText" presStyleLbl="node1" presStyleIdx="2" presStyleCnt="3">
        <dgm:presLayoutVars>
          <dgm:chMax val="1"/>
          <dgm:bulletEnabled val="1"/>
        </dgm:presLayoutVars>
      </dgm:prSet>
      <dgm:spPr/>
      <dgm:t>
        <a:bodyPr/>
        <a:lstStyle/>
        <a:p>
          <a:endParaRPr lang="en-US"/>
        </a:p>
      </dgm:t>
    </dgm:pt>
    <dgm:pt modelId="{2B3C025D-28F3-304F-BE26-51FCDA6F26BC}" type="pres">
      <dgm:prSet presAssocID="{A9E23680-CBA1-4141-9573-026737721AC8}" presName="descendantText" presStyleLbl="alignAccFollowNode1" presStyleIdx="2" presStyleCnt="3">
        <dgm:presLayoutVars>
          <dgm:bulletEnabled val="1"/>
        </dgm:presLayoutVars>
      </dgm:prSet>
      <dgm:spPr/>
      <dgm:t>
        <a:bodyPr/>
        <a:lstStyle/>
        <a:p>
          <a:endParaRPr lang="en-US"/>
        </a:p>
      </dgm:t>
    </dgm:pt>
  </dgm:ptLst>
  <dgm:cxnLst>
    <dgm:cxn modelId="{D1F6868D-9847-44DB-94C4-0A63FA676DDF}" type="presOf" srcId="{D8EB64FF-3C8D-634B-857C-ADAB1C1901E4}" destId="{6E7A7D9B-21AE-044C-9E94-D5D858A75CE1}" srcOrd="0" destOrd="0" presId="urn:microsoft.com/office/officeart/2005/8/layout/vList5"/>
    <dgm:cxn modelId="{B2AD89EE-27B7-4252-BDC5-47991DE9A6C9}" type="presOf" srcId="{22833B2E-025B-F14D-85BC-2D50442B08FE}" destId="{2B3C025D-28F3-304F-BE26-51FCDA6F26BC}" srcOrd="0" destOrd="1" presId="urn:microsoft.com/office/officeart/2005/8/layout/vList5"/>
    <dgm:cxn modelId="{708E974E-9E97-6E44-BEE5-019CD56B7142}" srcId="{5FA28596-F87D-9147-95D2-B432F21EBC9E}" destId="{89595E25-348B-804A-B4FE-0558D341BF8C}" srcOrd="0" destOrd="0" parTransId="{FCBF19EA-6200-3A45-BB39-E6E8B3D3587C}" sibTransId="{76C54E03-F51A-5440-96B3-DD958D65E572}"/>
    <dgm:cxn modelId="{38F6ABF3-56C0-44FA-9200-45B7B0759033}" type="presOf" srcId="{ABD04DD8-54D6-844D-91E2-8D801871D96E}" destId="{2B3C025D-28F3-304F-BE26-51FCDA6F26BC}" srcOrd="0" destOrd="0" presId="urn:microsoft.com/office/officeart/2005/8/layout/vList5"/>
    <dgm:cxn modelId="{C018A9C4-4134-A247-8FC2-899C2DF90339}" srcId="{89595E25-348B-804A-B4FE-0558D341BF8C}" destId="{BCD2CB6C-CFA8-CC43-B44D-1061E8E17731}" srcOrd="0" destOrd="0" parTransId="{611A1EC5-A5D2-0144-93AE-33400BFD76BD}" sibTransId="{DC605FE1-9E93-6B46-9782-3A15CFF074A9}"/>
    <dgm:cxn modelId="{655C9F7B-D2AF-4BE5-9559-54D0B812FD5C}" type="presOf" srcId="{89595E25-348B-804A-B4FE-0558D341BF8C}" destId="{01B92F95-1F39-D849-B95C-A7D3C518396F}" srcOrd="0" destOrd="0" presId="urn:microsoft.com/office/officeart/2005/8/layout/vList5"/>
    <dgm:cxn modelId="{F42494E0-106D-CD45-8C1A-78E43D9E4D2B}" srcId="{ABF4995B-DC77-B54C-93EE-AB7440A93C29}" destId="{0B3690E4-F1B2-5743-A5EB-437A0EA1E5C4}" srcOrd="0" destOrd="0" parTransId="{6AD73BB2-2545-D74C-B229-1E66C7D41B20}" sibTransId="{313A9EC7-D6AA-2147-B560-855D9480F01F}"/>
    <dgm:cxn modelId="{B76A683A-A593-4AEE-8009-28D389C4CC60}" type="presOf" srcId="{BCD2CB6C-CFA8-CC43-B44D-1061E8E17731}" destId="{01B92F95-1F39-D849-B95C-A7D3C518396F}" srcOrd="0" destOrd="1" presId="urn:microsoft.com/office/officeart/2005/8/layout/vList5"/>
    <dgm:cxn modelId="{84BE5CC7-CF18-4734-BCE0-110F1728F179}" type="presOf" srcId="{5FA28596-F87D-9147-95D2-B432F21EBC9E}" destId="{CB963BBB-0463-E141-9349-BFB3AF58D899}" srcOrd="0" destOrd="0" presId="urn:microsoft.com/office/officeart/2005/8/layout/vList5"/>
    <dgm:cxn modelId="{5F2D20C0-D4F0-7643-874E-AC4BC3FC38D4}" srcId="{171C3931-CD4E-0046-B52E-2158656E9F29}" destId="{ABF4995B-DC77-B54C-93EE-AB7440A93C29}" srcOrd="0" destOrd="0" parTransId="{68766203-AD10-894F-BCEF-6DBA7AEACAE5}" sibTransId="{CAD13953-4214-5245-849A-579CAD340FC5}"/>
    <dgm:cxn modelId="{BEF8CB8E-56C6-4CE7-BF36-A9E5D07789FF}" type="presOf" srcId="{A9E23680-CBA1-4141-9573-026737721AC8}" destId="{F43023A7-1F81-5E4E-80F2-8DF7544FF338}" srcOrd="0" destOrd="0" presId="urn:microsoft.com/office/officeart/2005/8/layout/vList5"/>
    <dgm:cxn modelId="{C3B2FD05-25F4-DE48-87AA-31DE590CF315}" srcId="{D8EB64FF-3C8D-634B-857C-ADAB1C1901E4}" destId="{171C3931-CD4E-0046-B52E-2158656E9F29}" srcOrd="1" destOrd="0" parTransId="{2BE4EF3D-F7F4-A84A-BD43-F0B63ED0A220}" sibTransId="{C2282EB1-2553-2641-8058-12BF1CE2CAC9}"/>
    <dgm:cxn modelId="{4C77B65D-AD1E-DD44-94EF-91C442C83490}" srcId="{ABD04DD8-54D6-844D-91E2-8D801871D96E}" destId="{22833B2E-025B-F14D-85BC-2D50442B08FE}" srcOrd="0" destOrd="0" parTransId="{2A233D28-DA03-8A4D-A9DC-F59D7654B222}" sibTransId="{CC3E156C-F6AA-CB40-88A6-69C403157232}"/>
    <dgm:cxn modelId="{865589D9-9E3A-5845-90FC-3645EDBC6E38}" srcId="{D8EB64FF-3C8D-634B-857C-ADAB1C1901E4}" destId="{A9E23680-CBA1-4141-9573-026737721AC8}" srcOrd="2" destOrd="0" parTransId="{B53AFE46-3839-3D48-8764-CF264BB13F1E}" sibTransId="{8A6512B2-C187-AB4D-A573-05B565417A14}"/>
    <dgm:cxn modelId="{0A544124-E678-4E7D-9A3F-419E1500BA08}" type="presOf" srcId="{171C3931-CD4E-0046-B52E-2158656E9F29}" destId="{872FAB84-E791-FF4A-B689-4E55162FC3F2}" srcOrd="0" destOrd="0" presId="urn:microsoft.com/office/officeart/2005/8/layout/vList5"/>
    <dgm:cxn modelId="{4E3E9771-FB96-864F-8D0C-9AA50D4A7FAD}" srcId="{A9E23680-CBA1-4141-9573-026737721AC8}" destId="{ABD04DD8-54D6-844D-91E2-8D801871D96E}" srcOrd="0" destOrd="0" parTransId="{B391851B-FD71-0446-985F-32C15AE59730}" sibTransId="{DFCFE33A-8319-2545-AF57-5DE576FF1D8C}"/>
    <dgm:cxn modelId="{58E3F190-C8FC-7A46-81F0-5DFE84B38E15}" srcId="{D8EB64FF-3C8D-634B-857C-ADAB1C1901E4}" destId="{5FA28596-F87D-9147-95D2-B432F21EBC9E}" srcOrd="0" destOrd="0" parTransId="{22722850-D2E2-614B-A1DC-8BDA7CD66A17}" sibTransId="{A9D56D4B-F310-434B-86E9-CD77B53F7EE2}"/>
    <dgm:cxn modelId="{3FB798A0-3732-4430-92D1-6B3C13B1BAAB}" type="presOf" srcId="{ABF4995B-DC77-B54C-93EE-AB7440A93C29}" destId="{2F4D8754-5B5A-1E41-911F-1B8624C2B599}" srcOrd="0" destOrd="0" presId="urn:microsoft.com/office/officeart/2005/8/layout/vList5"/>
    <dgm:cxn modelId="{9BCCC908-2628-4998-BB16-9397208FDCD7}" type="presOf" srcId="{0B3690E4-F1B2-5743-A5EB-437A0EA1E5C4}" destId="{2F4D8754-5B5A-1E41-911F-1B8624C2B599}" srcOrd="0" destOrd="1" presId="urn:microsoft.com/office/officeart/2005/8/layout/vList5"/>
    <dgm:cxn modelId="{086C33AF-9AEA-4F2E-BB5B-5568764A99AB}" type="presParOf" srcId="{6E7A7D9B-21AE-044C-9E94-D5D858A75CE1}" destId="{8D991881-4B1F-B449-BFA3-0DE88E7EAEEF}" srcOrd="0" destOrd="0" presId="urn:microsoft.com/office/officeart/2005/8/layout/vList5"/>
    <dgm:cxn modelId="{3C1135A8-AF47-40A8-87A8-E9ACBEEAD58A}" type="presParOf" srcId="{8D991881-4B1F-B449-BFA3-0DE88E7EAEEF}" destId="{CB963BBB-0463-E141-9349-BFB3AF58D899}" srcOrd="0" destOrd="0" presId="urn:microsoft.com/office/officeart/2005/8/layout/vList5"/>
    <dgm:cxn modelId="{1B70C99A-8CF9-43AE-B188-71B8611485E0}" type="presParOf" srcId="{8D991881-4B1F-B449-BFA3-0DE88E7EAEEF}" destId="{01B92F95-1F39-D849-B95C-A7D3C518396F}" srcOrd="1" destOrd="0" presId="urn:microsoft.com/office/officeart/2005/8/layout/vList5"/>
    <dgm:cxn modelId="{0514845B-589C-4398-9B28-6A77AF91860E}" type="presParOf" srcId="{6E7A7D9B-21AE-044C-9E94-D5D858A75CE1}" destId="{8DF18E07-716D-3A43-B8B5-94B097F7F5FD}" srcOrd="1" destOrd="0" presId="urn:microsoft.com/office/officeart/2005/8/layout/vList5"/>
    <dgm:cxn modelId="{09DE6AB3-BD0D-4B8A-9A49-04AF4D957EF2}" type="presParOf" srcId="{6E7A7D9B-21AE-044C-9E94-D5D858A75CE1}" destId="{E10D2416-D662-BD45-8905-AF2540C6447A}" srcOrd="2" destOrd="0" presId="urn:microsoft.com/office/officeart/2005/8/layout/vList5"/>
    <dgm:cxn modelId="{1C3A8FD8-4497-4386-B32C-14AE036ACE6E}" type="presParOf" srcId="{E10D2416-D662-BD45-8905-AF2540C6447A}" destId="{872FAB84-E791-FF4A-B689-4E55162FC3F2}" srcOrd="0" destOrd="0" presId="urn:microsoft.com/office/officeart/2005/8/layout/vList5"/>
    <dgm:cxn modelId="{217F9176-3DC7-4C5E-BB42-87C1F3D3E14D}" type="presParOf" srcId="{E10D2416-D662-BD45-8905-AF2540C6447A}" destId="{2F4D8754-5B5A-1E41-911F-1B8624C2B599}" srcOrd="1" destOrd="0" presId="urn:microsoft.com/office/officeart/2005/8/layout/vList5"/>
    <dgm:cxn modelId="{F63CBF4F-67DD-4A3F-8597-47BBBC6BAD57}" type="presParOf" srcId="{6E7A7D9B-21AE-044C-9E94-D5D858A75CE1}" destId="{1B7EA4B9-477C-B34C-B17E-45B361D364B5}" srcOrd="3" destOrd="0" presId="urn:microsoft.com/office/officeart/2005/8/layout/vList5"/>
    <dgm:cxn modelId="{6DF39ABF-7DB7-4BA7-9CF4-62EC7118DBC4}" type="presParOf" srcId="{6E7A7D9B-21AE-044C-9E94-D5D858A75CE1}" destId="{095C4A98-8A01-104E-98A7-46E75B4023FE}" srcOrd="4" destOrd="0" presId="urn:microsoft.com/office/officeart/2005/8/layout/vList5"/>
    <dgm:cxn modelId="{0175F631-E42C-4759-8FD1-F2443E21C135}" type="presParOf" srcId="{095C4A98-8A01-104E-98A7-46E75B4023FE}" destId="{F43023A7-1F81-5E4E-80F2-8DF7544FF338}" srcOrd="0" destOrd="0" presId="urn:microsoft.com/office/officeart/2005/8/layout/vList5"/>
    <dgm:cxn modelId="{249E214F-CE97-4137-BF81-50452FB8A8DC}" type="presParOf" srcId="{095C4A98-8A01-104E-98A7-46E75B4023FE}" destId="{2B3C025D-28F3-304F-BE26-51FCDA6F26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8D3801-E919-4D2A-ABFE-34CB348E0CC8}" type="doc">
      <dgm:prSet loTypeId="urn:microsoft.com/office/officeart/2005/8/layout/list1" loCatId="list" qsTypeId="urn:microsoft.com/office/officeart/2005/8/quickstyle/3d2#1" qsCatId="3D" csTypeId="urn:microsoft.com/office/officeart/2005/8/colors/accent1_5" csCatId="accent1" phldr="1"/>
      <dgm:spPr/>
      <dgm:t>
        <a:bodyPr/>
        <a:lstStyle/>
        <a:p>
          <a:endParaRPr lang="en-US"/>
        </a:p>
      </dgm:t>
    </dgm:pt>
    <dgm:pt modelId="{2B1920A2-71FA-4866-BB52-EEB8354E726F}">
      <dgm:prSet custT="1"/>
      <dgm:spPr>
        <a:solidFill>
          <a:srgbClr val="00529B"/>
        </a:solidFill>
      </dgm:spPr>
      <dgm:t>
        <a:bodyPr/>
        <a:lstStyle/>
        <a:p>
          <a:pPr rtl="0" eaLnBrk="1" latinLnBrk="0"/>
          <a:r>
            <a:rPr lang="en-US" sz="1800" b="1" dirty="0"/>
            <a:t>Super Regional Bank</a:t>
          </a:r>
        </a:p>
      </dgm:t>
    </dgm:pt>
    <dgm:pt modelId="{610EB74F-9B4E-4988-94D0-EC8FED727E09}" type="parTrans" cxnId="{57A16264-717F-485F-B60F-7EE6E97D123A}">
      <dgm:prSet/>
      <dgm:spPr/>
      <dgm:t>
        <a:bodyPr/>
        <a:lstStyle/>
        <a:p>
          <a:endParaRPr lang="en-US"/>
        </a:p>
      </dgm:t>
    </dgm:pt>
    <dgm:pt modelId="{F4242D05-3C65-4D83-AC80-089E23E01F10}" type="sibTrans" cxnId="{57A16264-717F-485F-B60F-7EE6E97D123A}">
      <dgm:prSet/>
      <dgm:spPr/>
      <dgm:t>
        <a:bodyPr/>
        <a:lstStyle/>
        <a:p>
          <a:endParaRPr lang="en-US"/>
        </a:p>
      </dgm:t>
    </dgm:pt>
    <dgm:pt modelId="{C0FE0321-D5C4-46B1-9177-2C88A98A02D9}">
      <dgm:prSet custT="1"/>
      <dgm:spPr/>
      <dgm:t>
        <a:bodyPr/>
        <a:lstStyle/>
        <a:p>
          <a:pPr rtl="0"/>
          <a:r>
            <a:rPr lang="en-US" sz="1400" b="0" dirty="0"/>
            <a:t>Founded in 1862 </a:t>
          </a:r>
        </a:p>
      </dgm:t>
    </dgm:pt>
    <dgm:pt modelId="{FB2444B1-427A-40E5-B42B-2589818D8407}" type="parTrans" cxnId="{C69967C7-44A7-4334-95CF-1FCD5B490D5C}">
      <dgm:prSet/>
      <dgm:spPr/>
      <dgm:t>
        <a:bodyPr/>
        <a:lstStyle/>
        <a:p>
          <a:endParaRPr lang="en-US"/>
        </a:p>
      </dgm:t>
    </dgm:pt>
    <dgm:pt modelId="{7859E744-A617-48CA-B6DB-B49480E706EB}" type="sibTrans" cxnId="{C69967C7-44A7-4334-95CF-1FCD5B490D5C}">
      <dgm:prSet/>
      <dgm:spPr/>
      <dgm:t>
        <a:bodyPr/>
        <a:lstStyle/>
        <a:p>
          <a:endParaRPr lang="en-US"/>
        </a:p>
      </dgm:t>
    </dgm:pt>
    <dgm:pt modelId="{AF31D03D-5E37-4CC1-A6A2-B092B474D67E}">
      <dgm:prSet custT="1"/>
      <dgm:spPr/>
      <dgm:t>
        <a:bodyPr/>
        <a:lstStyle/>
        <a:p>
          <a:pPr rtl="0"/>
          <a:r>
            <a:rPr lang="en-US" sz="1400" b="0" dirty="0"/>
            <a:t>Headquartered in Cincinnati, Ohio.</a:t>
          </a:r>
        </a:p>
      </dgm:t>
    </dgm:pt>
    <dgm:pt modelId="{F7895E38-448F-4125-A878-E1B701BE5FC8}" type="parTrans" cxnId="{C5D2F92C-21F1-4F97-BD39-F980C0FACDF9}">
      <dgm:prSet/>
      <dgm:spPr/>
      <dgm:t>
        <a:bodyPr/>
        <a:lstStyle/>
        <a:p>
          <a:endParaRPr lang="en-US"/>
        </a:p>
      </dgm:t>
    </dgm:pt>
    <dgm:pt modelId="{818FCCDD-11B7-4253-9864-FA8D1CACF5C7}" type="sibTrans" cxnId="{C5D2F92C-21F1-4F97-BD39-F980C0FACDF9}">
      <dgm:prSet/>
      <dgm:spPr/>
      <dgm:t>
        <a:bodyPr/>
        <a:lstStyle/>
        <a:p>
          <a:endParaRPr lang="en-US"/>
        </a:p>
      </dgm:t>
    </dgm:pt>
    <dgm:pt modelId="{5BD59A29-4225-4FB9-BA11-9CC35F7691C2}">
      <dgm:prSet custT="1"/>
      <dgm:spPr/>
      <dgm:t>
        <a:bodyPr/>
        <a:lstStyle/>
        <a:p>
          <a:pPr rtl="0"/>
          <a:r>
            <a:rPr lang="en-US" sz="1400" b="0" dirty="0"/>
            <a:t>Fortune 500 - #326</a:t>
          </a:r>
        </a:p>
      </dgm:t>
    </dgm:pt>
    <dgm:pt modelId="{2267B62A-9C65-4F77-89E4-E43599494026}" type="parTrans" cxnId="{2830145B-41E2-4A59-AC93-BAEA0DDD2991}">
      <dgm:prSet/>
      <dgm:spPr/>
      <dgm:t>
        <a:bodyPr/>
        <a:lstStyle/>
        <a:p>
          <a:endParaRPr lang="en-US"/>
        </a:p>
      </dgm:t>
    </dgm:pt>
    <dgm:pt modelId="{95A3977B-E146-43B2-9678-5BA5740950CA}" type="sibTrans" cxnId="{2830145B-41E2-4A59-AC93-BAEA0DDD2991}">
      <dgm:prSet/>
      <dgm:spPr/>
      <dgm:t>
        <a:bodyPr/>
        <a:lstStyle/>
        <a:p>
          <a:endParaRPr lang="en-US"/>
        </a:p>
      </dgm:t>
    </dgm:pt>
    <dgm:pt modelId="{A683DFDF-A9B3-4A81-BDB4-850810C29DA6}">
      <dgm:prSet custT="1"/>
      <dgm:spPr>
        <a:solidFill>
          <a:srgbClr val="00529B"/>
        </a:solidFill>
      </dgm:spPr>
      <dgm:t>
        <a:bodyPr/>
        <a:lstStyle/>
        <a:p>
          <a:pPr rtl="0"/>
          <a:r>
            <a:rPr lang="en-US" sz="1800" b="1" dirty="0"/>
            <a:t>Lines of Business</a:t>
          </a:r>
        </a:p>
      </dgm:t>
    </dgm:pt>
    <dgm:pt modelId="{FADC1F5C-7CAE-4247-ACC3-C1E72FC5FAC9}" type="parTrans" cxnId="{EFFC63E5-2D05-4555-AB25-B82C1D6C6CD2}">
      <dgm:prSet/>
      <dgm:spPr/>
      <dgm:t>
        <a:bodyPr/>
        <a:lstStyle/>
        <a:p>
          <a:endParaRPr lang="en-US"/>
        </a:p>
      </dgm:t>
    </dgm:pt>
    <dgm:pt modelId="{4C6C7D16-30AB-40DA-B928-C11854EED4D1}" type="sibTrans" cxnId="{EFFC63E5-2D05-4555-AB25-B82C1D6C6CD2}">
      <dgm:prSet/>
      <dgm:spPr/>
      <dgm:t>
        <a:bodyPr/>
        <a:lstStyle/>
        <a:p>
          <a:endParaRPr lang="en-US"/>
        </a:p>
      </dgm:t>
    </dgm:pt>
    <dgm:pt modelId="{6F173BC5-5060-4395-A969-219546D37D9E}">
      <dgm:prSet custT="1"/>
      <dgm:spPr/>
      <dgm:t>
        <a:bodyPr/>
        <a:lstStyle/>
        <a:p>
          <a:pPr rtl="0"/>
          <a:r>
            <a:rPr lang="en-US" sz="1400" b="0" dirty="0"/>
            <a:t>Commercial Banking</a:t>
          </a:r>
        </a:p>
      </dgm:t>
    </dgm:pt>
    <dgm:pt modelId="{35D83C97-F6C2-4728-96DD-19A4842E4210}" type="parTrans" cxnId="{B8DF0D1E-8AD9-4F78-823F-BC96729CB412}">
      <dgm:prSet/>
      <dgm:spPr/>
      <dgm:t>
        <a:bodyPr/>
        <a:lstStyle/>
        <a:p>
          <a:endParaRPr lang="en-US"/>
        </a:p>
      </dgm:t>
    </dgm:pt>
    <dgm:pt modelId="{B4171E16-E854-4B3F-96E3-CCA8FF23CB59}" type="sibTrans" cxnId="{B8DF0D1E-8AD9-4F78-823F-BC96729CB412}">
      <dgm:prSet/>
      <dgm:spPr/>
      <dgm:t>
        <a:bodyPr/>
        <a:lstStyle/>
        <a:p>
          <a:endParaRPr lang="en-US"/>
        </a:p>
      </dgm:t>
    </dgm:pt>
    <dgm:pt modelId="{2B581A0F-24D3-4B6D-BE10-A49541AFC618}">
      <dgm:prSet custT="1"/>
      <dgm:spPr/>
      <dgm:t>
        <a:bodyPr/>
        <a:lstStyle/>
        <a:p>
          <a:pPr rtl="0"/>
          <a:r>
            <a:rPr lang="en-US" sz="1400" b="0" dirty="0"/>
            <a:t>Branch Banking</a:t>
          </a:r>
        </a:p>
      </dgm:t>
    </dgm:pt>
    <dgm:pt modelId="{47718871-AD1A-4B2B-81EC-16EFEEA32ED5}" type="parTrans" cxnId="{F8A1D6E3-B571-46F8-8CF5-0B8E2CDB5A78}">
      <dgm:prSet/>
      <dgm:spPr/>
      <dgm:t>
        <a:bodyPr/>
        <a:lstStyle/>
        <a:p>
          <a:endParaRPr lang="en-US"/>
        </a:p>
      </dgm:t>
    </dgm:pt>
    <dgm:pt modelId="{25DCBEDE-E01D-4FE3-8B02-056A2AF46ACC}" type="sibTrans" cxnId="{F8A1D6E3-B571-46F8-8CF5-0B8E2CDB5A78}">
      <dgm:prSet/>
      <dgm:spPr/>
      <dgm:t>
        <a:bodyPr/>
        <a:lstStyle/>
        <a:p>
          <a:endParaRPr lang="en-US"/>
        </a:p>
      </dgm:t>
    </dgm:pt>
    <dgm:pt modelId="{F4D6B3DA-83E5-463C-8B3B-27D8DAED9F7F}">
      <dgm:prSet custT="1"/>
      <dgm:spPr/>
      <dgm:t>
        <a:bodyPr/>
        <a:lstStyle/>
        <a:p>
          <a:pPr rtl="0"/>
          <a:r>
            <a:rPr lang="en-US" sz="1400" b="0" dirty="0"/>
            <a:t>Consumer Lending</a:t>
          </a:r>
        </a:p>
      </dgm:t>
    </dgm:pt>
    <dgm:pt modelId="{A45E97D7-43B6-43F8-A600-11C2FDBEE7CF}" type="parTrans" cxnId="{0F640EB5-BA2B-4589-A0E2-1BE136E48803}">
      <dgm:prSet/>
      <dgm:spPr/>
      <dgm:t>
        <a:bodyPr/>
        <a:lstStyle/>
        <a:p>
          <a:endParaRPr lang="en-US"/>
        </a:p>
      </dgm:t>
    </dgm:pt>
    <dgm:pt modelId="{E5BF7494-E5C7-4921-9300-66A23526C40B}" type="sibTrans" cxnId="{0F640EB5-BA2B-4589-A0E2-1BE136E48803}">
      <dgm:prSet/>
      <dgm:spPr/>
      <dgm:t>
        <a:bodyPr/>
        <a:lstStyle/>
        <a:p>
          <a:endParaRPr lang="en-US"/>
        </a:p>
      </dgm:t>
    </dgm:pt>
    <dgm:pt modelId="{58B057EA-99D0-4149-B130-660C398B9D61}">
      <dgm:prSet custT="1"/>
      <dgm:spPr/>
      <dgm:t>
        <a:bodyPr/>
        <a:lstStyle/>
        <a:p>
          <a:pPr rtl="0"/>
          <a:r>
            <a:rPr lang="en-US" sz="1400" b="0" dirty="0"/>
            <a:t>Investment Advisors</a:t>
          </a:r>
        </a:p>
      </dgm:t>
    </dgm:pt>
    <dgm:pt modelId="{B79FF1D0-6895-4FD7-B1BF-24544B07A110}" type="parTrans" cxnId="{129E9287-F3D1-41BB-B64D-D33989D69278}">
      <dgm:prSet/>
      <dgm:spPr/>
      <dgm:t>
        <a:bodyPr/>
        <a:lstStyle/>
        <a:p>
          <a:endParaRPr lang="en-US"/>
        </a:p>
      </dgm:t>
    </dgm:pt>
    <dgm:pt modelId="{87062A87-201A-46F8-93E3-28C07D52CCE8}" type="sibTrans" cxnId="{129E9287-F3D1-41BB-B64D-D33989D69278}">
      <dgm:prSet/>
      <dgm:spPr/>
      <dgm:t>
        <a:bodyPr/>
        <a:lstStyle/>
        <a:p>
          <a:endParaRPr lang="en-US"/>
        </a:p>
      </dgm:t>
    </dgm:pt>
    <dgm:pt modelId="{EB6217E7-585E-4813-9BC7-C40F82C2F30E}">
      <dgm:prSet custT="1"/>
      <dgm:spPr/>
      <dgm:t>
        <a:bodyPr/>
        <a:lstStyle/>
        <a:p>
          <a:pPr rtl="0"/>
          <a:r>
            <a:rPr lang="en-US" sz="1400" b="0" dirty="0"/>
            <a:t>49% interest in Fifth Third Processing Solutions/</a:t>
          </a:r>
        </a:p>
      </dgm:t>
    </dgm:pt>
    <dgm:pt modelId="{CFC83521-A0B9-48EA-97BE-AD8B6565046A}" type="parTrans" cxnId="{18622F96-98B8-443F-8440-B0F834833997}">
      <dgm:prSet/>
      <dgm:spPr/>
      <dgm:t>
        <a:bodyPr/>
        <a:lstStyle/>
        <a:p>
          <a:endParaRPr lang="en-US"/>
        </a:p>
      </dgm:t>
    </dgm:pt>
    <dgm:pt modelId="{10F26A0F-D3DE-4961-A38F-1DF24716713A}" type="sibTrans" cxnId="{18622F96-98B8-443F-8440-B0F834833997}">
      <dgm:prSet/>
      <dgm:spPr/>
      <dgm:t>
        <a:bodyPr/>
        <a:lstStyle/>
        <a:p>
          <a:endParaRPr lang="en-US"/>
        </a:p>
      </dgm:t>
    </dgm:pt>
    <dgm:pt modelId="{1245A15F-AFB4-4FD1-BE97-7DCA7A748921}">
      <dgm:prSet custT="1"/>
      <dgm:spPr>
        <a:solidFill>
          <a:srgbClr val="00529B"/>
        </a:solidFill>
      </dgm:spPr>
      <dgm:t>
        <a:bodyPr/>
        <a:lstStyle/>
        <a:p>
          <a:pPr rtl="0"/>
          <a:r>
            <a:rPr lang="en-US" sz="1800" b="1" dirty="0"/>
            <a:t>Affiliate Model (15 Affiliates) </a:t>
          </a:r>
        </a:p>
      </dgm:t>
    </dgm:pt>
    <dgm:pt modelId="{362F0365-3975-4D10-AEA4-019FB1B1690C}" type="parTrans" cxnId="{140A6372-BB56-424E-BE90-C1C4098D34B4}">
      <dgm:prSet/>
      <dgm:spPr/>
      <dgm:t>
        <a:bodyPr/>
        <a:lstStyle/>
        <a:p>
          <a:endParaRPr lang="en-US"/>
        </a:p>
      </dgm:t>
    </dgm:pt>
    <dgm:pt modelId="{E72B9D2A-2757-489F-894C-39278828A3A7}" type="sibTrans" cxnId="{140A6372-BB56-424E-BE90-C1C4098D34B4}">
      <dgm:prSet/>
      <dgm:spPr/>
      <dgm:t>
        <a:bodyPr/>
        <a:lstStyle/>
        <a:p>
          <a:endParaRPr lang="en-US"/>
        </a:p>
      </dgm:t>
    </dgm:pt>
    <dgm:pt modelId="{4EE1D3DB-FDC0-4837-8447-9CE5C16EA4ED}">
      <dgm:prSet custT="1"/>
      <dgm:spPr/>
      <dgm:t>
        <a:bodyPr/>
        <a:lstStyle/>
        <a:p>
          <a:pPr rtl="0"/>
          <a:r>
            <a:rPr lang="en-US" sz="1400" b="0" dirty="0"/>
            <a:t>&gt;1,300 full-service banking centers (&gt;100 Bank Marts)</a:t>
          </a:r>
        </a:p>
      </dgm:t>
    </dgm:pt>
    <dgm:pt modelId="{79D44F78-DE3A-47F9-BFA6-88BBE35A3117}" type="parTrans" cxnId="{590E3B73-6434-4AF3-9426-D86FC76DE493}">
      <dgm:prSet/>
      <dgm:spPr/>
      <dgm:t>
        <a:bodyPr/>
        <a:lstStyle/>
        <a:p>
          <a:endParaRPr lang="en-US"/>
        </a:p>
      </dgm:t>
    </dgm:pt>
    <dgm:pt modelId="{79A84F31-D7E1-4238-A404-41474D442401}" type="sibTrans" cxnId="{590E3B73-6434-4AF3-9426-D86FC76DE493}">
      <dgm:prSet/>
      <dgm:spPr/>
      <dgm:t>
        <a:bodyPr/>
        <a:lstStyle/>
        <a:p>
          <a:endParaRPr lang="en-US"/>
        </a:p>
      </dgm:t>
    </dgm:pt>
    <dgm:pt modelId="{BD2F2917-90F5-4A10-A03B-D3022D69D21E}">
      <dgm:prSet custT="1"/>
      <dgm:spPr/>
      <dgm:t>
        <a:bodyPr/>
        <a:lstStyle/>
        <a:p>
          <a:pPr rtl="0"/>
          <a:r>
            <a:rPr lang="en-US" sz="1400" b="0" dirty="0"/>
            <a:t>&gt;2,450 ATMs</a:t>
          </a:r>
        </a:p>
      </dgm:t>
    </dgm:pt>
    <dgm:pt modelId="{51B68D0C-6183-4326-9CD4-51D916EDE79D}" type="parTrans" cxnId="{5356E9CA-56A5-4BC6-8E24-020476FEFB38}">
      <dgm:prSet/>
      <dgm:spPr/>
      <dgm:t>
        <a:bodyPr/>
        <a:lstStyle/>
        <a:p>
          <a:endParaRPr lang="en-US"/>
        </a:p>
      </dgm:t>
    </dgm:pt>
    <dgm:pt modelId="{359D3F25-DF6A-4D71-8C76-CA55C4870742}" type="sibTrans" cxnId="{5356E9CA-56A5-4BC6-8E24-020476FEFB38}">
      <dgm:prSet/>
      <dgm:spPr/>
      <dgm:t>
        <a:bodyPr/>
        <a:lstStyle/>
        <a:p>
          <a:endParaRPr lang="en-US"/>
        </a:p>
      </dgm:t>
    </dgm:pt>
    <dgm:pt modelId="{3718B98F-3AD1-468C-8221-27BA44447C9D}">
      <dgm:prSet custT="1"/>
      <dgm:spPr/>
      <dgm:t>
        <a:bodyPr/>
        <a:lstStyle/>
        <a:p>
          <a:pPr rtl="0"/>
          <a:r>
            <a:rPr lang="en-US" sz="1400" b="0" dirty="0"/>
            <a:t>12 States: Ohio, Kentucky, Indiana, Michigan, Illinois, Florida, Tennessee, North Carolina, West Virginia, Pennsylvania, Missouri, and Georgia. </a:t>
          </a:r>
        </a:p>
      </dgm:t>
    </dgm:pt>
    <dgm:pt modelId="{2A0300C6-BF7D-46DC-92EE-6A0B602F5C74}" type="parTrans" cxnId="{9D2FDCA1-8886-49F7-B1E4-5B084B747DC5}">
      <dgm:prSet/>
      <dgm:spPr/>
      <dgm:t>
        <a:bodyPr/>
        <a:lstStyle/>
        <a:p>
          <a:endParaRPr lang="en-US"/>
        </a:p>
      </dgm:t>
    </dgm:pt>
    <dgm:pt modelId="{A0EE9026-999C-437C-94EF-167C44AEFF1E}" type="sibTrans" cxnId="{9D2FDCA1-8886-49F7-B1E4-5B084B747DC5}">
      <dgm:prSet/>
      <dgm:spPr/>
      <dgm:t>
        <a:bodyPr/>
        <a:lstStyle/>
        <a:p>
          <a:endParaRPr lang="en-US"/>
        </a:p>
      </dgm:t>
    </dgm:pt>
    <dgm:pt modelId="{46A9D6F9-8BFA-4D44-8397-E580C2A0941D}">
      <dgm:prSet custT="1"/>
      <dgm:spPr>
        <a:solidFill>
          <a:srgbClr val="00529B"/>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800" b="1" dirty="0"/>
            <a:t>Fifth Third Bank</a:t>
          </a:r>
        </a:p>
      </dgm:t>
    </dgm:pt>
    <dgm:pt modelId="{171727C7-FA22-493E-871A-57A2912C28AC}" type="parTrans" cxnId="{C138B581-F110-485E-AA34-3BB9CF67C8B1}">
      <dgm:prSet/>
      <dgm:spPr/>
      <dgm:t>
        <a:bodyPr/>
        <a:lstStyle/>
        <a:p>
          <a:endParaRPr lang="en-US"/>
        </a:p>
      </dgm:t>
    </dgm:pt>
    <dgm:pt modelId="{D8BE05E5-41B1-4417-A172-3FC7BE8BE1CC}" type="sibTrans" cxnId="{C138B581-F110-485E-AA34-3BB9CF67C8B1}">
      <dgm:prSet/>
      <dgm:spPr/>
      <dgm:t>
        <a:bodyPr/>
        <a:lstStyle/>
        <a:p>
          <a:endParaRPr lang="en-US"/>
        </a:p>
      </dgm:t>
    </dgm:pt>
    <dgm:pt modelId="{35C3A98F-AE4B-4733-89F6-2F1BD0F5C08B}">
      <dgm:prSet custT="1"/>
      <dgm:spPr/>
      <dgm:t>
        <a:bodyPr/>
        <a:lstStyle/>
        <a:p>
          <a:r>
            <a:rPr lang="en-US" sz="1400" b="0" dirty="0"/>
            <a:t>(NASDAQ – FITB)</a:t>
          </a:r>
        </a:p>
      </dgm:t>
    </dgm:pt>
    <dgm:pt modelId="{B658168A-1852-448D-BEAA-97BC94AF7FDE}" type="parTrans" cxnId="{70392AFB-E6F1-4D1D-BD9E-F54F6E731355}">
      <dgm:prSet/>
      <dgm:spPr/>
      <dgm:t>
        <a:bodyPr/>
        <a:lstStyle/>
        <a:p>
          <a:endParaRPr lang="en-US"/>
        </a:p>
      </dgm:t>
    </dgm:pt>
    <dgm:pt modelId="{BBFC7280-3463-4F43-930C-A441E6A91441}" type="sibTrans" cxnId="{70392AFB-E6F1-4D1D-BD9E-F54F6E731355}">
      <dgm:prSet/>
      <dgm:spPr/>
      <dgm:t>
        <a:bodyPr/>
        <a:lstStyle/>
        <a:p>
          <a:endParaRPr lang="en-US"/>
        </a:p>
      </dgm:t>
    </dgm:pt>
    <dgm:pt modelId="{45A9471D-2626-48A6-A1F2-01A3BF8A53CC}">
      <dgm:prSet custT="1"/>
      <dgm:spPr/>
      <dgm:t>
        <a:bodyPr/>
        <a:lstStyle/>
        <a:p>
          <a:pPr rtl="0"/>
          <a:r>
            <a:rPr lang="en-US" sz="1400" b="0" dirty="0"/>
            <a:t>Over $5 B in Revenue</a:t>
          </a:r>
        </a:p>
      </dgm:t>
    </dgm:pt>
    <dgm:pt modelId="{6A1BA178-C8F7-4F02-9DFC-4F0CFE76065A}" type="parTrans" cxnId="{A52A944D-C1AC-4232-A275-5FF6FCC9A264}">
      <dgm:prSet/>
      <dgm:spPr/>
      <dgm:t>
        <a:bodyPr/>
        <a:lstStyle/>
        <a:p>
          <a:endParaRPr lang="en-US"/>
        </a:p>
      </dgm:t>
    </dgm:pt>
    <dgm:pt modelId="{6F285B64-666E-4572-B65B-DB05FB92AF7F}" type="sibTrans" cxnId="{A52A944D-C1AC-4232-A275-5FF6FCC9A264}">
      <dgm:prSet/>
      <dgm:spPr/>
      <dgm:t>
        <a:bodyPr/>
        <a:lstStyle/>
        <a:p>
          <a:endParaRPr lang="en-US"/>
        </a:p>
      </dgm:t>
    </dgm:pt>
    <dgm:pt modelId="{7D8AB64D-A241-41CD-8777-AF65E0505DF3}">
      <dgm:prSet custT="1"/>
      <dgm:spPr/>
      <dgm:t>
        <a:bodyPr/>
        <a:lstStyle/>
        <a:p>
          <a:pPr rtl="0"/>
          <a:r>
            <a:rPr lang="en-US" sz="1400" b="0" dirty="0"/>
            <a:t>Over $12.3 B Market Capitalization</a:t>
          </a:r>
        </a:p>
      </dgm:t>
    </dgm:pt>
    <dgm:pt modelId="{B30C6152-D762-4DF3-9985-EB17A1193DA3}" type="parTrans" cxnId="{07781418-B081-4322-9191-94665A248FF7}">
      <dgm:prSet/>
      <dgm:spPr/>
      <dgm:t>
        <a:bodyPr/>
        <a:lstStyle/>
        <a:p>
          <a:endParaRPr lang="en-US"/>
        </a:p>
      </dgm:t>
    </dgm:pt>
    <dgm:pt modelId="{7D25BB7A-E6F6-4FC9-AA51-8FE522FD9FF6}" type="sibTrans" cxnId="{07781418-B081-4322-9191-94665A248FF7}">
      <dgm:prSet/>
      <dgm:spPr/>
      <dgm:t>
        <a:bodyPr/>
        <a:lstStyle/>
        <a:p>
          <a:endParaRPr lang="en-US"/>
        </a:p>
      </dgm:t>
    </dgm:pt>
    <dgm:pt modelId="{1AFD3A2B-81C9-45B5-BD48-DD26913CD2E0}">
      <dgm:prSet custT="1"/>
      <dgm:spPr/>
      <dgm:t>
        <a:bodyPr/>
        <a:lstStyle/>
        <a:p>
          <a:pPr rtl="0"/>
          <a:r>
            <a:rPr lang="en-US" sz="1400" b="0" dirty="0"/>
            <a:t>Over $274 B in Assets under care</a:t>
          </a:r>
        </a:p>
      </dgm:t>
    </dgm:pt>
    <dgm:pt modelId="{1BCBFCCC-589F-4187-99AC-CFBE3A482CFA}" type="parTrans" cxnId="{D3F16FAA-10E0-4849-B7FC-F7C27BEEDEE1}">
      <dgm:prSet/>
      <dgm:spPr/>
      <dgm:t>
        <a:bodyPr/>
        <a:lstStyle/>
        <a:p>
          <a:endParaRPr lang="en-US"/>
        </a:p>
      </dgm:t>
    </dgm:pt>
    <dgm:pt modelId="{D46B0941-4220-4570-9AAB-8912791965AE}" type="sibTrans" cxnId="{D3F16FAA-10E0-4849-B7FC-F7C27BEEDEE1}">
      <dgm:prSet/>
      <dgm:spPr/>
      <dgm:t>
        <a:bodyPr/>
        <a:lstStyle/>
        <a:p>
          <a:endParaRPr lang="en-US"/>
        </a:p>
      </dgm:t>
    </dgm:pt>
    <dgm:pt modelId="{4882220C-804A-4791-A54C-1A253CFCF609}" type="pres">
      <dgm:prSet presAssocID="{728D3801-E919-4D2A-ABFE-34CB348E0CC8}" presName="linear" presStyleCnt="0">
        <dgm:presLayoutVars>
          <dgm:dir/>
          <dgm:animLvl val="lvl"/>
          <dgm:resizeHandles val="exact"/>
        </dgm:presLayoutVars>
      </dgm:prSet>
      <dgm:spPr/>
      <dgm:t>
        <a:bodyPr/>
        <a:lstStyle/>
        <a:p>
          <a:endParaRPr lang="en-US"/>
        </a:p>
      </dgm:t>
    </dgm:pt>
    <dgm:pt modelId="{9B3A4569-4E59-474B-A44E-6C9891B5E8C9}" type="pres">
      <dgm:prSet presAssocID="{46A9D6F9-8BFA-4D44-8397-E580C2A0941D}" presName="parentLin" presStyleCnt="0"/>
      <dgm:spPr/>
    </dgm:pt>
    <dgm:pt modelId="{0B9A769A-A4D7-42C9-A1A3-A09DDBEBF8A5}" type="pres">
      <dgm:prSet presAssocID="{46A9D6F9-8BFA-4D44-8397-E580C2A0941D}" presName="parentLeftMargin" presStyleLbl="node1" presStyleIdx="0" presStyleCnt="4"/>
      <dgm:spPr/>
      <dgm:t>
        <a:bodyPr/>
        <a:lstStyle/>
        <a:p>
          <a:endParaRPr lang="en-US"/>
        </a:p>
      </dgm:t>
    </dgm:pt>
    <dgm:pt modelId="{A5D1831C-A18A-4435-8D49-7EA8CB1D682D}" type="pres">
      <dgm:prSet presAssocID="{46A9D6F9-8BFA-4D44-8397-E580C2A0941D}" presName="parentText" presStyleLbl="node1" presStyleIdx="0" presStyleCnt="4" custScaleX="126345">
        <dgm:presLayoutVars>
          <dgm:chMax val="0"/>
          <dgm:bulletEnabled val="1"/>
        </dgm:presLayoutVars>
      </dgm:prSet>
      <dgm:spPr/>
      <dgm:t>
        <a:bodyPr/>
        <a:lstStyle/>
        <a:p>
          <a:endParaRPr lang="en-US"/>
        </a:p>
      </dgm:t>
    </dgm:pt>
    <dgm:pt modelId="{D05F22F4-9D4C-4EDC-8C2C-4344C4BBAEDD}" type="pres">
      <dgm:prSet presAssocID="{46A9D6F9-8BFA-4D44-8397-E580C2A0941D}" presName="negativeSpace" presStyleCnt="0"/>
      <dgm:spPr/>
    </dgm:pt>
    <dgm:pt modelId="{93C34080-9614-4CA3-86E7-0063A5358EB7}" type="pres">
      <dgm:prSet presAssocID="{46A9D6F9-8BFA-4D44-8397-E580C2A0941D}" presName="childText" presStyleLbl="conFgAcc1" presStyleIdx="0" presStyleCnt="4">
        <dgm:presLayoutVars>
          <dgm:bulletEnabled val="1"/>
        </dgm:presLayoutVars>
      </dgm:prSet>
      <dgm:spPr/>
      <dgm:t>
        <a:bodyPr/>
        <a:lstStyle/>
        <a:p>
          <a:endParaRPr lang="en-US"/>
        </a:p>
      </dgm:t>
    </dgm:pt>
    <dgm:pt modelId="{7158AB6C-08D1-468D-9867-0A45E8315EC5}" type="pres">
      <dgm:prSet presAssocID="{D8BE05E5-41B1-4417-A172-3FC7BE8BE1CC}" presName="spaceBetweenRectangles" presStyleCnt="0"/>
      <dgm:spPr/>
    </dgm:pt>
    <dgm:pt modelId="{49C6CE1A-D67F-4A84-9C20-8D6CF5501709}" type="pres">
      <dgm:prSet presAssocID="{2B1920A2-71FA-4866-BB52-EEB8354E726F}" presName="parentLin" presStyleCnt="0"/>
      <dgm:spPr/>
    </dgm:pt>
    <dgm:pt modelId="{169560F9-86E3-4B29-B761-120F39D8F4C9}" type="pres">
      <dgm:prSet presAssocID="{2B1920A2-71FA-4866-BB52-EEB8354E726F}" presName="parentLeftMargin" presStyleLbl="node1" presStyleIdx="0" presStyleCnt="4"/>
      <dgm:spPr/>
      <dgm:t>
        <a:bodyPr/>
        <a:lstStyle/>
        <a:p>
          <a:endParaRPr lang="en-US"/>
        </a:p>
      </dgm:t>
    </dgm:pt>
    <dgm:pt modelId="{2DEEB8CE-721F-4ED7-9C3C-F83A1AC1CC6A}" type="pres">
      <dgm:prSet presAssocID="{2B1920A2-71FA-4866-BB52-EEB8354E726F}" presName="parentText" presStyleLbl="node1" presStyleIdx="1" presStyleCnt="4" custScaleX="125504">
        <dgm:presLayoutVars>
          <dgm:chMax val="0"/>
          <dgm:bulletEnabled val="1"/>
        </dgm:presLayoutVars>
      </dgm:prSet>
      <dgm:spPr/>
      <dgm:t>
        <a:bodyPr/>
        <a:lstStyle/>
        <a:p>
          <a:endParaRPr lang="en-US"/>
        </a:p>
      </dgm:t>
    </dgm:pt>
    <dgm:pt modelId="{4A12B359-AB87-46C3-AD1B-63D5C78198C0}" type="pres">
      <dgm:prSet presAssocID="{2B1920A2-71FA-4866-BB52-EEB8354E726F}" presName="negativeSpace" presStyleCnt="0"/>
      <dgm:spPr/>
    </dgm:pt>
    <dgm:pt modelId="{DA9BA990-844A-43CE-A998-E3406BAAA6E7}" type="pres">
      <dgm:prSet presAssocID="{2B1920A2-71FA-4866-BB52-EEB8354E726F}" presName="childText" presStyleLbl="conFgAcc1" presStyleIdx="1" presStyleCnt="4">
        <dgm:presLayoutVars>
          <dgm:bulletEnabled val="1"/>
        </dgm:presLayoutVars>
      </dgm:prSet>
      <dgm:spPr/>
      <dgm:t>
        <a:bodyPr/>
        <a:lstStyle/>
        <a:p>
          <a:endParaRPr lang="en-US"/>
        </a:p>
      </dgm:t>
    </dgm:pt>
    <dgm:pt modelId="{A0A936FC-534C-4E92-BEA9-3D313B1F1AD0}" type="pres">
      <dgm:prSet presAssocID="{F4242D05-3C65-4D83-AC80-089E23E01F10}" presName="spaceBetweenRectangles" presStyleCnt="0"/>
      <dgm:spPr/>
    </dgm:pt>
    <dgm:pt modelId="{395FC720-2231-493B-8CA1-3092E4AE311D}" type="pres">
      <dgm:prSet presAssocID="{A683DFDF-A9B3-4A81-BDB4-850810C29DA6}" presName="parentLin" presStyleCnt="0"/>
      <dgm:spPr/>
    </dgm:pt>
    <dgm:pt modelId="{8FA625CA-1FE0-48EF-AB35-3DFDB8A1C6C6}" type="pres">
      <dgm:prSet presAssocID="{A683DFDF-A9B3-4A81-BDB4-850810C29DA6}" presName="parentLeftMargin" presStyleLbl="node1" presStyleIdx="1" presStyleCnt="4"/>
      <dgm:spPr/>
      <dgm:t>
        <a:bodyPr/>
        <a:lstStyle/>
        <a:p>
          <a:endParaRPr lang="en-US"/>
        </a:p>
      </dgm:t>
    </dgm:pt>
    <dgm:pt modelId="{5ADB3781-C79A-4E1A-8339-D83C690CCC17}" type="pres">
      <dgm:prSet presAssocID="{A683DFDF-A9B3-4A81-BDB4-850810C29DA6}" presName="parentText" presStyleLbl="node1" presStyleIdx="2" presStyleCnt="4" custScaleX="125420">
        <dgm:presLayoutVars>
          <dgm:chMax val="0"/>
          <dgm:bulletEnabled val="1"/>
        </dgm:presLayoutVars>
      </dgm:prSet>
      <dgm:spPr/>
      <dgm:t>
        <a:bodyPr/>
        <a:lstStyle/>
        <a:p>
          <a:endParaRPr lang="en-US"/>
        </a:p>
      </dgm:t>
    </dgm:pt>
    <dgm:pt modelId="{3D1DEA32-06EC-4548-9B98-D674AA469806}" type="pres">
      <dgm:prSet presAssocID="{A683DFDF-A9B3-4A81-BDB4-850810C29DA6}" presName="negativeSpace" presStyleCnt="0"/>
      <dgm:spPr/>
    </dgm:pt>
    <dgm:pt modelId="{9F44673C-21AA-48C3-B458-D457F49AF4C0}" type="pres">
      <dgm:prSet presAssocID="{A683DFDF-A9B3-4A81-BDB4-850810C29DA6}" presName="childText" presStyleLbl="conFgAcc1" presStyleIdx="2" presStyleCnt="4">
        <dgm:presLayoutVars>
          <dgm:bulletEnabled val="1"/>
        </dgm:presLayoutVars>
      </dgm:prSet>
      <dgm:spPr/>
      <dgm:t>
        <a:bodyPr/>
        <a:lstStyle/>
        <a:p>
          <a:endParaRPr lang="en-US"/>
        </a:p>
      </dgm:t>
    </dgm:pt>
    <dgm:pt modelId="{7D0ADF8C-AF74-406C-96A8-E5DA70BBFAC8}" type="pres">
      <dgm:prSet presAssocID="{4C6C7D16-30AB-40DA-B928-C11854EED4D1}" presName="spaceBetweenRectangles" presStyleCnt="0"/>
      <dgm:spPr/>
    </dgm:pt>
    <dgm:pt modelId="{E25AF7BE-D60C-45EA-B44D-12589F606062}" type="pres">
      <dgm:prSet presAssocID="{1245A15F-AFB4-4FD1-BE97-7DCA7A748921}" presName="parentLin" presStyleCnt="0"/>
      <dgm:spPr/>
    </dgm:pt>
    <dgm:pt modelId="{07E3C4A9-97A3-4EB0-8A80-E95E0126F471}" type="pres">
      <dgm:prSet presAssocID="{1245A15F-AFB4-4FD1-BE97-7DCA7A748921}" presName="parentLeftMargin" presStyleLbl="node1" presStyleIdx="2" presStyleCnt="4"/>
      <dgm:spPr/>
      <dgm:t>
        <a:bodyPr/>
        <a:lstStyle/>
        <a:p>
          <a:endParaRPr lang="en-US"/>
        </a:p>
      </dgm:t>
    </dgm:pt>
    <dgm:pt modelId="{FE2F5CFA-69E9-46BF-BB0B-CD0EC4881F80}" type="pres">
      <dgm:prSet presAssocID="{1245A15F-AFB4-4FD1-BE97-7DCA7A748921}" presName="parentText" presStyleLbl="node1" presStyleIdx="3" presStyleCnt="4" custScaleX="125919">
        <dgm:presLayoutVars>
          <dgm:chMax val="0"/>
          <dgm:bulletEnabled val="1"/>
        </dgm:presLayoutVars>
      </dgm:prSet>
      <dgm:spPr/>
      <dgm:t>
        <a:bodyPr/>
        <a:lstStyle/>
        <a:p>
          <a:endParaRPr lang="en-US"/>
        </a:p>
      </dgm:t>
    </dgm:pt>
    <dgm:pt modelId="{5DFE051E-915F-47BA-A3D6-F5E6BE918753}" type="pres">
      <dgm:prSet presAssocID="{1245A15F-AFB4-4FD1-BE97-7DCA7A748921}" presName="negativeSpace" presStyleCnt="0"/>
      <dgm:spPr/>
    </dgm:pt>
    <dgm:pt modelId="{E80D2BDA-96ED-48E8-9A1A-A60C074EBC53}" type="pres">
      <dgm:prSet presAssocID="{1245A15F-AFB4-4FD1-BE97-7DCA7A748921}" presName="childText" presStyleLbl="conFgAcc1" presStyleIdx="3" presStyleCnt="4">
        <dgm:presLayoutVars>
          <dgm:bulletEnabled val="1"/>
        </dgm:presLayoutVars>
      </dgm:prSet>
      <dgm:spPr/>
      <dgm:t>
        <a:bodyPr/>
        <a:lstStyle/>
        <a:p>
          <a:endParaRPr lang="en-US"/>
        </a:p>
      </dgm:t>
    </dgm:pt>
  </dgm:ptLst>
  <dgm:cxnLst>
    <dgm:cxn modelId="{298BFAEB-183B-4CB3-B8FD-011E6E2802DB}" type="presOf" srcId="{2B1920A2-71FA-4866-BB52-EEB8354E726F}" destId="{2DEEB8CE-721F-4ED7-9C3C-F83A1AC1CC6A}" srcOrd="1" destOrd="0" presId="urn:microsoft.com/office/officeart/2005/8/layout/list1"/>
    <dgm:cxn modelId="{3AD13669-5A3B-4D90-A63C-C0C264DCD088}" type="presOf" srcId="{F4D6B3DA-83E5-463C-8B3B-27D8DAED9F7F}" destId="{9F44673C-21AA-48C3-B458-D457F49AF4C0}" srcOrd="0" destOrd="2" presId="urn:microsoft.com/office/officeart/2005/8/layout/list1"/>
    <dgm:cxn modelId="{0FBAFF26-EDBB-4C29-8223-E17C3E32837D}" type="presOf" srcId="{BD2F2917-90F5-4A10-A03B-D3022D69D21E}" destId="{E80D2BDA-96ED-48E8-9A1A-A60C074EBC53}" srcOrd="0" destOrd="1" presId="urn:microsoft.com/office/officeart/2005/8/layout/list1"/>
    <dgm:cxn modelId="{F8A1D6E3-B571-46F8-8CF5-0B8E2CDB5A78}" srcId="{A683DFDF-A9B3-4A81-BDB4-850810C29DA6}" destId="{2B581A0F-24D3-4B6D-BE10-A49541AFC618}" srcOrd="1" destOrd="0" parTransId="{47718871-AD1A-4B2B-81EC-16EFEEA32ED5}" sibTransId="{25DCBEDE-E01D-4FE3-8B02-056A2AF46ACC}"/>
    <dgm:cxn modelId="{57A16264-717F-485F-B60F-7EE6E97D123A}" srcId="{728D3801-E919-4D2A-ABFE-34CB348E0CC8}" destId="{2B1920A2-71FA-4866-BB52-EEB8354E726F}" srcOrd="1" destOrd="0" parTransId="{610EB74F-9B4E-4988-94D0-EC8FED727E09}" sibTransId="{F4242D05-3C65-4D83-AC80-089E23E01F10}"/>
    <dgm:cxn modelId="{38723796-EFC4-4F53-B16B-7AD7960FD577}" type="presOf" srcId="{6F173BC5-5060-4395-A969-219546D37D9E}" destId="{9F44673C-21AA-48C3-B458-D457F49AF4C0}" srcOrd="0" destOrd="0" presId="urn:microsoft.com/office/officeart/2005/8/layout/list1"/>
    <dgm:cxn modelId="{C5D2F92C-21F1-4F97-BD39-F980C0FACDF9}" srcId="{2B1920A2-71FA-4866-BB52-EEB8354E726F}" destId="{AF31D03D-5E37-4CC1-A6A2-B092B474D67E}" srcOrd="1" destOrd="0" parTransId="{F7895E38-448F-4125-A878-E1B701BE5FC8}" sibTransId="{818FCCDD-11B7-4253-9864-FA8D1CACF5C7}"/>
    <dgm:cxn modelId="{800EFF2D-4F2F-4500-977E-65F458640E48}" type="presOf" srcId="{A683DFDF-A9B3-4A81-BDB4-850810C29DA6}" destId="{8FA625CA-1FE0-48EF-AB35-3DFDB8A1C6C6}" srcOrd="0" destOrd="0" presId="urn:microsoft.com/office/officeart/2005/8/layout/list1"/>
    <dgm:cxn modelId="{2830145B-41E2-4A59-AC93-BAEA0DDD2991}" srcId="{2B1920A2-71FA-4866-BB52-EEB8354E726F}" destId="{5BD59A29-4225-4FB9-BA11-9CC35F7691C2}" srcOrd="2" destOrd="0" parTransId="{2267B62A-9C65-4F77-89E4-E43599494026}" sibTransId="{95A3977B-E146-43B2-9678-5BA5740950CA}"/>
    <dgm:cxn modelId="{F8F0970B-65C1-4B16-80AA-86A3C63AF428}" type="presOf" srcId="{728D3801-E919-4D2A-ABFE-34CB348E0CC8}" destId="{4882220C-804A-4791-A54C-1A253CFCF609}" srcOrd="0" destOrd="0" presId="urn:microsoft.com/office/officeart/2005/8/layout/list1"/>
    <dgm:cxn modelId="{07781418-B081-4322-9191-94665A248FF7}" srcId="{2B1920A2-71FA-4866-BB52-EEB8354E726F}" destId="{7D8AB64D-A241-41CD-8777-AF65E0505DF3}" srcOrd="4" destOrd="0" parTransId="{B30C6152-D762-4DF3-9985-EB17A1193DA3}" sibTransId="{7D25BB7A-E6F6-4FC9-AA51-8FE522FD9FF6}"/>
    <dgm:cxn modelId="{1A04188E-F222-4EA3-A747-447BC02975E8}" type="presOf" srcId="{4EE1D3DB-FDC0-4837-8447-9CE5C16EA4ED}" destId="{E80D2BDA-96ED-48E8-9A1A-A60C074EBC53}" srcOrd="0" destOrd="0" presId="urn:microsoft.com/office/officeart/2005/8/layout/list1"/>
    <dgm:cxn modelId="{9051FFB6-39EA-4CE2-A653-2A7D6AF973FA}" type="presOf" srcId="{3718B98F-3AD1-468C-8221-27BA44447C9D}" destId="{E80D2BDA-96ED-48E8-9A1A-A60C074EBC53}" srcOrd="0" destOrd="2" presId="urn:microsoft.com/office/officeart/2005/8/layout/list1"/>
    <dgm:cxn modelId="{A52A944D-C1AC-4232-A275-5FF6FCC9A264}" srcId="{2B1920A2-71FA-4866-BB52-EEB8354E726F}" destId="{45A9471D-2626-48A6-A1F2-01A3BF8A53CC}" srcOrd="3" destOrd="0" parTransId="{6A1BA178-C8F7-4F02-9DFC-4F0CFE76065A}" sibTransId="{6F285B64-666E-4572-B65B-DB05FB92AF7F}"/>
    <dgm:cxn modelId="{C4788A26-C32C-438F-BB62-910149B04904}" type="presOf" srcId="{2B581A0F-24D3-4B6D-BE10-A49541AFC618}" destId="{9F44673C-21AA-48C3-B458-D457F49AF4C0}" srcOrd="0" destOrd="1" presId="urn:microsoft.com/office/officeart/2005/8/layout/list1"/>
    <dgm:cxn modelId="{2D533516-B4FF-4979-822B-08693B95116F}" type="presOf" srcId="{C0FE0321-D5C4-46B1-9177-2C88A98A02D9}" destId="{DA9BA990-844A-43CE-A998-E3406BAAA6E7}" srcOrd="0" destOrd="0" presId="urn:microsoft.com/office/officeart/2005/8/layout/list1"/>
    <dgm:cxn modelId="{C69967C7-44A7-4334-95CF-1FCD5B490D5C}" srcId="{2B1920A2-71FA-4866-BB52-EEB8354E726F}" destId="{C0FE0321-D5C4-46B1-9177-2C88A98A02D9}" srcOrd="0" destOrd="0" parTransId="{FB2444B1-427A-40E5-B42B-2589818D8407}" sibTransId="{7859E744-A617-48CA-B6DB-B49480E706EB}"/>
    <dgm:cxn modelId="{E1F99FAB-BDFB-4FFC-8970-5D3F1910DE21}" type="presOf" srcId="{A683DFDF-A9B3-4A81-BDB4-850810C29DA6}" destId="{5ADB3781-C79A-4E1A-8339-D83C690CCC17}" srcOrd="1" destOrd="0" presId="urn:microsoft.com/office/officeart/2005/8/layout/list1"/>
    <dgm:cxn modelId="{DEA06C30-D7BA-458D-9B2B-5A892CFB262C}" type="presOf" srcId="{2B1920A2-71FA-4866-BB52-EEB8354E726F}" destId="{169560F9-86E3-4B29-B761-120F39D8F4C9}" srcOrd="0" destOrd="0" presId="urn:microsoft.com/office/officeart/2005/8/layout/list1"/>
    <dgm:cxn modelId="{140A6372-BB56-424E-BE90-C1C4098D34B4}" srcId="{728D3801-E919-4D2A-ABFE-34CB348E0CC8}" destId="{1245A15F-AFB4-4FD1-BE97-7DCA7A748921}" srcOrd="3" destOrd="0" parTransId="{362F0365-3975-4D10-AEA4-019FB1B1690C}" sibTransId="{E72B9D2A-2757-489F-894C-39278828A3A7}"/>
    <dgm:cxn modelId="{2BDEBAE2-6E3B-4747-ADF6-08EBF456C3C2}" type="presOf" srcId="{1AFD3A2B-81C9-45B5-BD48-DD26913CD2E0}" destId="{DA9BA990-844A-43CE-A998-E3406BAAA6E7}" srcOrd="0" destOrd="5" presId="urn:microsoft.com/office/officeart/2005/8/layout/list1"/>
    <dgm:cxn modelId="{686CE341-9E09-430B-A3CE-A57652FF7065}" type="presOf" srcId="{5BD59A29-4225-4FB9-BA11-9CC35F7691C2}" destId="{DA9BA990-844A-43CE-A998-E3406BAAA6E7}" srcOrd="0" destOrd="2" presId="urn:microsoft.com/office/officeart/2005/8/layout/list1"/>
    <dgm:cxn modelId="{04CE0448-2C7F-4B11-8CFD-E8EFE3CE6E89}" type="presOf" srcId="{46A9D6F9-8BFA-4D44-8397-E580C2A0941D}" destId="{A5D1831C-A18A-4435-8D49-7EA8CB1D682D}" srcOrd="1" destOrd="0" presId="urn:microsoft.com/office/officeart/2005/8/layout/list1"/>
    <dgm:cxn modelId="{AA6A925B-08C3-49FB-B287-06DD49D5899A}" type="presOf" srcId="{58B057EA-99D0-4149-B130-660C398B9D61}" destId="{9F44673C-21AA-48C3-B458-D457F49AF4C0}" srcOrd="0" destOrd="3" presId="urn:microsoft.com/office/officeart/2005/8/layout/list1"/>
    <dgm:cxn modelId="{BAE19263-C239-43E4-8DBE-5FC36507F36C}" type="presOf" srcId="{1245A15F-AFB4-4FD1-BE97-7DCA7A748921}" destId="{07E3C4A9-97A3-4EB0-8A80-E95E0126F471}" srcOrd="0" destOrd="0" presId="urn:microsoft.com/office/officeart/2005/8/layout/list1"/>
    <dgm:cxn modelId="{129E9287-F3D1-41BB-B64D-D33989D69278}" srcId="{A683DFDF-A9B3-4A81-BDB4-850810C29DA6}" destId="{58B057EA-99D0-4149-B130-660C398B9D61}" srcOrd="3" destOrd="0" parTransId="{B79FF1D0-6895-4FD7-B1BF-24544B07A110}" sibTransId="{87062A87-201A-46F8-93E3-28C07D52CCE8}"/>
    <dgm:cxn modelId="{EB554605-93D3-4641-941A-722D3FC68774}" type="presOf" srcId="{EB6217E7-585E-4813-9BC7-C40F82C2F30E}" destId="{9F44673C-21AA-48C3-B458-D457F49AF4C0}" srcOrd="0" destOrd="4" presId="urn:microsoft.com/office/officeart/2005/8/layout/list1"/>
    <dgm:cxn modelId="{D3F16FAA-10E0-4849-B7FC-F7C27BEEDEE1}" srcId="{2B1920A2-71FA-4866-BB52-EEB8354E726F}" destId="{1AFD3A2B-81C9-45B5-BD48-DD26913CD2E0}" srcOrd="5" destOrd="0" parTransId="{1BCBFCCC-589F-4187-99AC-CFBE3A482CFA}" sibTransId="{D46B0941-4220-4570-9AAB-8912791965AE}"/>
    <dgm:cxn modelId="{C7AF1E09-039B-48ED-A1FB-1DE59F9E86D2}" type="presOf" srcId="{AF31D03D-5E37-4CC1-A6A2-B092B474D67E}" destId="{DA9BA990-844A-43CE-A998-E3406BAAA6E7}" srcOrd="0" destOrd="1" presId="urn:microsoft.com/office/officeart/2005/8/layout/list1"/>
    <dgm:cxn modelId="{10614C53-45C0-4A12-B1F9-9DBE9A1A3F37}" type="presOf" srcId="{1245A15F-AFB4-4FD1-BE97-7DCA7A748921}" destId="{FE2F5CFA-69E9-46BF-BB0B-CD0EC4881F80}" srcOrd="1" destOrd="0" presId="urn:microsoft.com/office/officeart/2005/8/layout/list1"/>
    <dgm:cxn modelId="{18622F96-98B8-443F-8440-B0F834833997}" srcId="{A683DFDF-A9B3-4A81-BDB4-850810C29DA6}" destId="{EB6217E7-585E-4813-9BC7-C40F82C2F30E}" srcOrd="4" destOrd="0" parTransId="{CFC83521-A0B9-48EA-97BE-AD8B6565046A}" sibTransId="{10F26A0F-D3DE-4961-A38F-1DF24716713A}"/>
    <dgm:cxn modelId="{76DECB72-CE53-42AA-A773-C3998EEA5594}" type="presOf" srcId="{45A9471D-2626-48A6-A1F2-01A3BF8A53CC}" destId="{DA9BA990-844A-43CE-A998-E3406BAAA6E7}" srcOrd="0" destOrd="3" presId="urn:microsoft.com/office/officeart/2005/8/layout/list1"/>
    <dgm:cxn modelId="{2EC26F8D-6B25-42C5-B987-DB1AF8BE1F84}" type="presOf" srcId="{46A9D6F9-8BFA-4D44-8397-E580C2A0941D}" destId="{0B9A769A-A4D7-42C9-A1A3-A09DDBEBF8A5}" srcOrd="0" destOrd="0" presId="urn:microsoft.com/office/officeart/2005/8/layout/list1"/>
    <dgm:cxn modelId="{590E3B73-6434-4AF3-9426-D86FC76DE493}" srcId="{1245A15F-AFB4-4FD1-BE97-7DCA7A748921}" destId="{4EE1D3DB-FDC0-4837-8447-9CE5C16EA4ED}" srcOrd="0" destOrd="0" parTransId="{79D44F78-DE3A-47F9-BFA6-88BBE35A3117}" sibTransId="{79A84F31-D7E1-4238-A404-41474D442401}"/>
    <dgm:cxn modelId="{C138B581-F110-485E-AA34-3BB9CF67C8B1}" srcId="{728D3801-E919-4D2A-ABFE-34CB348E0CC8}" destId="{46A9D6F9-8BFA-4D44-8397-E580C2A0941D}" srcOrd="0" destOrd="0" parTransId="{171727C7-FA22-493E-871A-57A2912C28AC}" sibTransId="{D8BE05E5-41B1-4417-A172-3FC7BE8BE1CC}"/>
    <dgm:cxn modelId="{5356E9CA-56A5-4BC6-8E24-020476FEFB38}" srcId="{1245A15F-AFB4-4FD1-BE97-7DCA7A748921}" destId="{BD2F2917-90F5-4A10-A03B-D3022D69D21E}" srcOrd="1" destOrd="0" parTransId="{51B68D0C-6183-4326-9CD4-51D916EDE79D}" sibTransId="{359D3F25-DF6A-4D71-8C76-CA55C4870742}"/>
    <dgm:cxn modelId="{5F2D42AE-30DD-41A5-8DE1-BD4B8D7EB8C8}" type="presOf" srcId="{7D8AB64D-A241-41CD-8777-AF65E0505DF3}" destId="{DA9BA990-844A-43CE-A998-E3406BAAA6E7}" srcOrd="0" destOrd="4" presId="urn:microsoft.com/office/officeart/2005/8/layout/list1"/>
    <dgm:cxn modelId="{9D2FDCA1-8886-49F7-B1E4-5B084B747DC5}" srcId="{1245A15F-AFB4-4FD1-BE97-7DCA7A748921}" destId="{3718B98F-3AD1-468C-8221-27BA44447C9D}" srcOrd="2" destOrd="0" parTransId="{2A0300C6-BF7D-46DC-92EE-6A0B602F5C74}" sibTransId="{A0EE9026-999C-437C-94EF-167C44AEFF1E}"/>
    <dgm:cxn modelId="{EFFC63E5-2D05-4555-AB25-B82C1D6C6CD2}" srcId="{728D3801-E919-4D2A-ABFE-34CB348E0CC8}" destId="{A683DFDF-A9B3-4A81-BDB4-850810C29DA6}" srcOrd="2" destOrd="0" parTransId="{FADC1F5C-7CAE-4247-ACC3-C1E72FC5FAC9}" sibTransId="{4C6C7D16-30AB-40DA-B928-C11854EED4D1}"/>
    <dgm:cxn modelId="{D491FB77-5C30-4A38-8FE4-B5F178DE3DCA}" type="presOf" srcId="{35C3A98F-AE4B-4733-89F6-2F1BD0F5C08B}" destId="{93C34080-9614-4CA3-86E7-0063A5358EB7}" srcOrd="0" destOrd="0" presId="urn:microsoft.com/office/officeart/2005/8/layout/list1"/>
    <dgm:cxn modelId="{70392AFB-E6F1-4D1D-BD9E-F54F6E731355}" srcId="{46A9D6F9-8BFA-4D44-8397-E580C2A0941D}" destId="{35C3A98F-AE4B-4733-89F6-2F1BD0F5C08B}" srcOrd="0" destOrd="0" parTransId="{B658168A-1852-448D-BEAA-97BC94AF7FDE}" sibTransId="{BBFC7280-3463-4F43-930C-A441E6A91441}"/>
    <dgm:cxn modelId="{B8DF0D1E-8AD9-4F78-823F-BC96729CB412}" srcId="{A683DFDF-A9B3-4A81-BDB4-850810C29DA6}" destId="{6F173BC5-5060-4395-A969-219546D37D9E}" srcOrd="0" destOrd="0" parTransId="{35D83C97-F6C2-4728-96DD-19A4842E4210}" sibTransId="{B4171E16-E854-4B3F-96E3-CCA8FF23CB59}"/>
    <dgm:cxn modelId="{0F640EB5-BA2B-4589-A0E2-1BE136E48803}" srcId="{A683DFDF-A9B3-4A81-BDB4-850810C29DA6}" destId="{F4D6B3DA-83E5-463C-8B3B-27D8DAED9F7F}" srcOrd="2" destOrd="0" parTransId="{A45E97D7-43B6-43F8-A600-11C2FDBEE7CF}" sibTransId="{E5BF7494-E5C7-4921-9300-66A23526C40B}"/>
    <dgm:cxn modelId="{1FCBF979-0642-47C1-AA80-B1C2DC86E397}" type="presParOf" srcId="{4882220C-804A-4791-A54C-1A253CFCF609}" destId="{9B3A4569-4E59-474B-A44E-6C9891B5E8C9}" srcOrd="0" destOrd="0" presId="urn:microsoft.com/office/officeart/2005/8/layout/list1"/>
    <dgm:cxn modelId="{F26585FE-FF73-4FCE-BF25-28883DB49AA1}" type="presParOf" srcId="{9B3A4569-4E59-474B-A44E-6C9891B5E8C9}" destId="{0B9A769A-A4D7-42C9-A1A3-A09DDBEBF8A5}" srcOrd="0" destOrd="0" presId="urn:microsoft.com/office/officeart/2005/8/layout/list1"/>
    <dgm:cxn modelId="{8C1ED6C0-D43A-4942-961D-EEA7C9071AA0}" type="presParOf" srcId="{9B3A4569-4E59-474B-A44E-6C9891B5E8C9}" destId="{A5D1831C-A18A-4435-8D49-7EA8CB1D682D}" srcOrd="1" destOrd="0" presId="urn:microsoft.com/office/officeart/2005/8/layout/list1"/>
    <dgm:cxn modelId="{5D23DD8C-73E5-45D2-AF00-7022CCCC42C7}" type="presParOf" srcId="{4882220C-804A-4791-A54C-1A253CFCF609}" destId="{D05F22F4-9D4C-4EDC-8C2C-4344C4BBAEDD}" srcOrd="1" destOrd="0" presId="urn:microsoft.com/office/officeart/2005/8/layout/list1"/>
    <dgm:cxn modelId="{028E5824-F8D2-4025-80DD-7B783B8F1798}" type="presParOf" srcId="{4882220C-804A-4791-A54C-1A253CFCF609}" destId="{93C34080-9614-4CA3-86E7-0063A5358EB7}" srcOrd="2" destOrd="0" presId="urn:microsoft.com/office/officeart/2005/8/layout/list1"/>
    <dgm:cxn modelId="{3B40E2F1-CB33-4040-BCD8-D9456194B407}" type="presParOf" srcId="{4882220C-804A-4791-A54C-1A253CFCF609}" destId="{7158AB6C-08D1-468D-9867-0A45E8315EC5}" srcOrd="3" destOrd="0" presId="urn:microsoft.com/office/officeart/2005/8/layout/list1"/>
    <dgm:cxn modelId="{CB4978D3-75DF-435B-B77C-B155B514509D}" type="presParOf" srcId="{4882220C-804A-4791-A54C-1A253CFCF609}" destId="{49C6CE1A-D67F-4A84-9C20-8D6CF5501709}" srcOrd="4" destOrd="0" presId="urn:microsoft.com/office/officeart/2005/8/layout/list1"/>
    <dgm:cxn modelId="{DA010E65-8B97-4BC0-8C71-0EDEAB47FF00}" type="presParOf" srcId="{49C6CE1A-D67F-4A84-9C20-8D6CF5501709}" destId="{169560F9-86E3-4B29-B761-120F39D8F4C9}" srcOrd="0" destOrd="0" presId="urn:microsoft.com/office/officeart/2005/8/layout/list1"/>
    <dgm:cxn modelId="{2D8A58CC-573C-46CF-9989-4E2AED21CE76}" type="presParOf" srcId="{49C6CE1A-D67F-4A84-9C20-8D6CF5501709}" destId="{2DEEB8CE-721F-4ED7-9C3C-F83A1AC1CC6A}" srcOrd="1" destOrd="0" presId="urn:microsoft.com/office/officeart/2005/8/layout/list1"/>
    <dgm:cxn modelId="{AAB33CBA-A20E-4482-A1EC-AD86DB9D887A}" type="presParOf" srcId="{4882220C-804A-4791-A54C-1A253CFCF609}" destId="{4A12B359-AB87-46C3-AD1B-63D5C78198C0}" srcOrd="5" destOrd="0" presId="urn:microsoft.com/office/officeart/2005/8/layout/list1"/>
    <dgm:cxn modelId="{0FC585F8-70BD-4EBF-83BD-6D1EC6689FE5}" type="presParOf" srcId="{4882220C-804A-4791-A54C-1A253CFCF609}" destId="{DA9BA990-844A-43CE-A998-E3406BAAA6E7}" srcOrd="6" destOrd="0" presId="urn:microsoft.com/office/officeart/2005/8/layout/list1"/>
    <dgm:cxn modelId="{2046FCD3-7D40-49EB-A8B2-9BA87D82CACE}" type="presParOf" srcId="{4882220C-804A-4791-A54C-1A253CFCF609}" destId="{A0A936FC-534C-4E92-BEA9-3D313B1F1AD0}" srcOrd="7" destOrd="0" presId="urn:microsoft.com/office/officeart/2005/8/layout/list1"/>
    <dgm:cxn modelId="{8719D38B-B1EF-4F4E-9D48-250365CF6970}" type="presParOf" srcId="{4882220C-804A-4791-A54C-1A253CFCF609}" destId="{395FC720-2231-493B-8CA1-3092E4AE311D}" srcOrd="8" destOrd="0" presId="urn:microsoft.com/office/officeart/2005/8/layout/list1"/>
    <dgm:cxn modelId="{BFE51241-449B-4E7B-B301-E2088E0F5A2E}" type="presParOf" srcId="{395FC720-2231-493B-8CA1-3092E4AE311D}" destId="{8FA625CA-1FE0-48EF-AB35-3DFDB8A1C6C6}" srcOrd="0" destOrd="0" presId="urn:microsoft.com/office/officeart/2005/8/layout/list1"/>
    <dgm:cxn modelId="{0F3831ED-1EF6-4822-90FB-9A4D513CAAEE}" type="presParOf" srcId="{395FC720-2231-493B-8CA1-3092E4AE311D}" destId="{5ADB3781-C79A-4E1A-8339-D83C690CCC17}" srcOrd="1" destOrd="0" presId="urn:microsoft.com/office/officeart/2005/8/layout/list1"/>
    <dgm:cxn modelId="{FE3581A9-CCAF-4F15-9ADE-58C7BF511DEF}" type="presParOf" srcId="{4882220C-804A-4791-A54C-1A253CFCF609}" destId="{3D1DEA32-06EC-4548-9B98-D674AA469806}" srcOrd="9" destOrd="0" presId="urn:microsoft.com/office/officeart/2005/8/layout/list1"/>
    <dgm:cxn modelId="{DCDFF007-52DB-47C0-A07E-A97BDD3B799D}" type="presParOf" srcId="{4882220C-804A-4791-A54C-1A253CFCF609}" destId="{9F44673C-21AA-48C3-B458-D457F49AF4C0}" srcOrd="10" destOrd="0" presId="urn:microsoft.com/office/officeart/2005/8/layout/list1"/>
    <dgm:cxn modelId="{58BAA79F-FE3B-42EF-9643-4ECEED1974E7}" type="presParOf" srcId="{4882220C-804A-4791-A54C-1A253CFCF609}" destId="{7D0ADF8C-AF74-406C-96A8-E5DA70BBFAC8}" srcOrd="11" destOrd="0" presId="urn:microsoft.com/office/officeart/2005/8/layout/list1"/>
    <dgm:cxn modelId="{EC539A08-BE25-4A99-99E7-EB28383BC7D5}" type="presParOf" srcId="{4882220C-804A-4791-A54C-1A253CFCF609}" destId="{E25AF7BE-D60C-45EA-B44D-12589F606062}" srcOrd="12" destOrd="0" presId="urn:microsoft.com/office/officeart/2005/8/layout/list1"/>
    <dgm:cxn modelId="{BAC03CEC-B9C8-44B2-8D82-713E2A6AC14F}" type="presParOf" srcId="{E25AF7BE-D60C-45EA-B44D-12589F606062}" destId="{07E3C4A9-97A3-4EB0-8A80-E95E0126F471}" srcOrd="0" destOrd="0" presId="urn:microsoft.com/office/officeart/2005/8/layout/list1"/>
    <dgm:cxn modelId="{70A65EC4-B9F1-4CBC-AE96-741BEF43FC9B}" type="presParOf" srcId="{E25AF7BE-D60C-45EA-B44D-12589F606062}" destId="{FE2F5CFA-69E9-46BF-BB0B-CD0EC4881F80}" srcOrd="1" destOrd="0" presId="urn:microsoft.com/office/officeart/2005/8/layout/list1"/>
    <dgm:cxn modelId="{0C33631C-E36C-4F63-ABB4-DAF8C44FD4F8}" type="presParOf" srcId="{4882220C-804A-4791-A54C-1A253CFCF609}" destId="{5DFE051E-915F-47BA-A3D6-F5E6BE918753}" srcOrd="13" destOrd="0" presId="urn:microsoft.com/office/officeart/2005/8/layout/list1"/>
    <dgm:cxn modelId="{C50EC99B-237F-4844-811B-D7AA4C062CD8}" type="presParOf" srcId="{4882220C-804A-4791-A54C-1A253CFCF609}" destId="{E80D2BDA-96ED-48E8-9A1A-A60C074EBC5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954EB9-923D-4715-A0FE-A23D24D9A0FF}" type="doc">
      <dgm:prSet loTypeId="urn:microsoft.com/office/officeart/2005/8/layout/list1" loCatId="list" qsTypeId="urn:microsoft.com/office/officeart/2005/8/quickstyle/3d2#2" qsCatId="3D" csTypeId="urn:microsoft.com/office/officeart/2005/8/colors/accent1_5" csCatId="accent1" phldr="1"/>
      <dgm:spPr/>
      <dgm:t>
        <a:bodyPr/>
        <a:lstStyle/>
        <a:p>
          <a:endParaRPr lang="en-US"/>
        </a:p>
      </dgm:t>
    </dgm:pt>
    <dgm:pt modelId="{555B14FD-65FC-4DCF-A6A6-72AFCE2D29C3}">
      <dgm:prSet custT="1"/>
      <dgm:spPr>
        <a:solidFill>
          <a:srgbClr val="00529B"/>
        </a:solidFill>
      </dgm:spPr>
      <dgm:t>
        <a:bodyPr/>
        <a:lstStyle/>
        <a:p>
          <a:pPr rtl="0"/>
          <a:r>
            <a:rPr lang="en-US" sz="2000" b="1" dirty="0"/>
            <a:t>“Silo-ed” Operational Model (by LOB/by Affiliate) </a:t>
          </a:r>
        </a:p>
      </dgm:t>
    </dgm:pt>
    <dgm:pt modelId="{A74A87E1-14D7-4C75-9E9A-1B2572A0C7F1}" type="parTrans" cxnId="{3E82115A-9D9B-4512-A730-7A94C19BBE4D}">
      <dgm:prSet/>
      <dgm:spPr/>
      <dgm:t>
        <a:bodyPr/>
        <a:lstStyle/>
        <a:p>
          <a:endParaRPr lang="en-US"/>
        </a:p>
      </dgm:t>
    </dgm:pt>
    <dgm:pt modelId="{4DA644FB-399E-4D78-8B67-E7893899D762}" type="sibTrans" cxnId="{3E82115A-9D9B-4512-A730-7A94C19BBE4D}">
      <dgm:prSet/>
      <dgm:spPr/>
      <dgm:t>
        <a:bodyPr/>
        <a:lstStyle/>
        <a:p>
          <a:endParaRPr lang="en-US"/>
        </a:p>
      </dgm:t>
    </dgm:pt>
    <dgm:pt modelId="{68C7689B-EE4A-4BE2-9CC7-F3652E972921}">
      <dgm:prSet custT="1"/>
      <dgm:spPr/>
      <dgm:t>
        <a:bodyPr/>
        <a:lstStyle/>
        <a:p>
          <a:pPr rtl="0"/>
          <a:r>
            <a:rPr lang="en-US" sz="1800" b="0" dirty="0"/>
            <a:t>Project redundancies</a:t>
          </a:r>
        </a:p>
      </dgm:t>
    </dgm:pt>
    <dgm:pt modelId="{3FBCFDF4-1CA6-43E8-88A7-3BC0FCB2777A}" type="parTrans" cxnId="{585A71F4-DBDE-46E7-88F2-9D7ED768A381}">
      <dgm:prSet/>
      <dgm:spPr/>
      <dgm:t>
        <a:bodyPr/>
        <a:lstStyle/>
        <a:p>
          <a:endParaRPr lang="en-US"/>
        </a:p>
      </dgm:t>
    </dgm:pt>
    <dgm:pt modelId="{1F4DF389-0C2B-4093-8E34-8E2374E4097D}" type="sibTrans" cxnId="{585A71F4-DBDE-46E7-88F2-9D7ED768A381}">
      <dgm:prSet/>
      <dgm:spPr/>
      <dgm:t>
        <a:bodyPr/>
        <a:lstStyle/>
        <a:p>
          <a:endParaRPr lang="en-US"/>
        </a:p>
      </dgm:t>
    </dgm:pt>
    <dgm:pt modelId="{716036E2-ED06-4167-873A-556FFE068693}">
      <dgm:prSet custT="1"/>
      <dgm:spPr>
        <a:solidFill>
          <a:srgbClr val="00529B"/>
        </a:solidFill>
      </dgm:spPr>
      <dgm:t>
        <a:bodyPr/>
        <a:lstStyle/>
        <a:p>
          <a:pPr rtl="0"/>
          <a:r>
            <a:rPr lang="en-US" sz="2000" b="1" dirty="0"/>
            <a:t>PMO = IT Governance </a:t>
          </a:r>
        </a:p>
      </dgm:t>
    </dgm:pt>
    <dgm:pt modelId="{F33B6A2F-CF99-4E0A-BF30-C77C64A5FB77}" type="parTrans" cxnId="{586F57D1-0105-4B60-BAED-8D33819753A6}">
      <dgm:prSet/>
      <dgm:spPr/>
      <dgm:t>
        <a:bodyPr/>
        <a:lstStyle/>
        <a:p>
          <a:endParaRPr lang="en-US"/>
        </a:p>
      </dgm:t>
    </dgm:pt>
    <dgm:pt modelId="{905CE92C-547D-4082-85A5-BAA4B398C41A}" type="sibTrans" cxnId="{586F57D1-0105-4B60-BAED-8D33819753A6}">
      <dgm:prSet/>
      <dgm:spPr/>
      <dgm:t>
        <a:bodyPr/>
        <a:lstStyle/>
        <a:p>
          <a:endParaRPr lang="en-US"/>
        </a:p>
      </dgm:t>
    </dgm:pt>
    <dgm:pt modelId="{11061FBD-A5E7-4ECD-9143-FF1911517627}">
      <dgm:prSet custT="1"/>
      <dgm:spPr/>
      <dgm:t>
        <a:bodyPr/>
        <a:lstStyle/>
        <a:p>
          <a:pPr rtl="0"/>
          <a:r>
            <a:rPr lang="en-US" sz="1800" dirty="0"/>
            <a:t>Viewed strictly as an enforcement agency</a:t>
          </a:r>
        </a:p>
      </dgm:t>
    </dgm:pt>
    <dgm:pt modelId="{795BB422-C6D5-47A8-8024-539F325F391C}" type="parTrans" cxnId="{17A39DA6-DBDC-43CD-9CCE-3C8A0B227510}">
      <dgm:prSet/>
      <dgm:spPr/>
      <dgm:t>
        <a:bodyPr/>
        <a:lstStyle/>
        <a:p>
          <a:endParaRPr lang="en-US"/>
        </a:p>
      </dgm:t>
    </dgm:pt>
    <dgm:pt modelId="{55E4E7B1-DD8B-4A06-A1B4-669E94E8EBBD}" type="sibTrans" cxnId="{17A39DA6-DBDC-43CD-9CCE-3C8A0B227510}">
      <dgm:prSet/>
      <dgm:spPr/>
      <dgm:t>
        <a:bodyPr/>
        <a:lstStyle/>
        <a:p>
          <a:endParaRPr lang="en-US"/>
        </a:p>
      </dgm:t>
    </dgm:pt>
    <dgm:pt modelId="{1FE96644-15BF-468E-BA1F-E9C559CF55B5}">
      <dgm:prSet custT="1"/>
      <dgm:spPr>
        <a:solidFill>
          <a:srgbClr val="00529B"/>
        </a:solidFill>
      </dgm:spPr>
      <dgm:t>
        <a:bodyPr/>
        <a:lstStyle/>
        <a:p>
          <a:pPr rtl="0"/>
          <a:r>
            <a:rPr lang="en-US" sz="2000" b="1" dirty="0"/>
            <a:t>Redundant/inefficient approval &amp; prioritization of initiatives</a:t>
          </a:r>
        </a:p>
      </dgm:t>
    </dgm:pt>
    <dgm:pt modelId="{20586C91-6AE2-426B-BA51-D1BD9C0CD7A9}" type="parTrans" cxnId="{919543D9-48CB-428E-87F8-39A0FE1AC690}">
      <dgm:prSet/>
      <dgm:spPr/>
      <dgm:t>
        <a:bodyPr/>
        <a:lstStyle/>
        <a:p>
          <a:endParaRPr lang="en-US"/>
        </a:p>
      </dgm:t>
    </dgm:pt>
    <dgm:pt modelId="{CDBC91ED-44F0-484B-A2EC-4EA82304783A}" type="sibTrans" cxnId="{919543D9-48CB-428E-87F8-39A0FE1AC690}">
      <dgm:prSet/>
      <dgm:spPr/>
      <dgm:t>
        <a:bodyPr/>
        <a:lstStyle/>
        <a:p>
          <a:endParaRPr lang="en-US"/>
        </a:p>
      </dgm:t>
    </dgm:pt>
    <dgm:pt modelId="{03826400-9A0F-4B5B-BDC4-6E135FE9A382}">
      <dgm:prSet custT="1"/>
      <dgm:spPr/>
      <dgm:t>
        <a:bodyPr/>
        <a:lstStyle/>
        <a:p>
          <a:pPr rtl="0"/>
          <a:r>
            <a:rPr lang="en-US" sz="1800" dirty="0"/>
            <a:t>Enterprise Risk’s NPI (New Product &amp; Initiative) </a:t>
          </a:r>
          <a:br>
            <a:rPr lang="en-US" sz="1800" dirty="0"/>
          </a:br>
          <a:r>
            <a:rPr lang="en-US" sz="1800" dirty="0"/>
            <a:t>= Business Case justification + Risk Identification Questionnaires</a:t>
          </a:r>
        </a:p>
      </dgm:t>
    </dgm:pt>
    <dgm:pt modelId="{7DED8D29-C271-4F83-BBA8-A70F2FE6C0DB}" type="parTrans" cxnId="{3F00C66B-34CD-4237-AE0F-753499E063D4}">
      <dgm:prSet/>
      <dgm:spPr/>
      <dgm:t>
        <a:bodyPr/>
        <a:lstStyle/>
        <a:p>
          <a:endParaRPr lang="en-US"/>
        </a:p>
      </dgm:t>
    </dgm:pt>
    <dgm:pt modelId="{4EE51E25-5DF8-46B4-8028-434A33EF43C9}" type="sibTrans" cxnId="{3F00C66B-34CD-4237-AE0F-753499E063D4}">
      <dgm:prSet/>
      <dgm:spPr/>
      <dgm:t>
        <a:bodyPr/>
        <a:lstStyle/>
        <a:p>
          <a:endParaRPr lang="en-US"/>
        </a:p>
      </dgm:t>
    </dgm:pt>
    <dgm:pt modelId="{0565357C-C7B2-4173-8330-053733F4665E}">
      <dgm:prSet custT="1"/>
      <dgm:spPr/>
      <dgm:t>
        <a:bodyPr/>
        <a:lstStyle/>
        <a:p>
          <a:pPr rtl="0"/>
          <a:r>
            <a:rPr lang="en-US" sz="1800" dirty="0"/>
            <a:t>Finance’s AR (Appropriation Request) </a:t>
          </a:r>
          <a:br>
            <a:rPr lang="en-US" sz="1800" dirty="0"/>
          </a:br>
          <a:r>
            <a:rPr lang="en-US" sz="1800" dirty="0"/>
            <a:t>= Business Case Justification + Capitalization Worksheets</a:t>
          </a:r>
        </a:p>
      </dgm:t>
    </dgm:pt>
    <dgm:pt modelId="{00C7D0CA-1A57-4E9E-BA1D-B041177C096C}" type="parTrans" cxnId="{CBF7BF9F-7B79-46AD-B7A1-FBB22962F353}">
      <dgm:prSet/>
      <dgm:spPr/>
      <dgm:t>
        <a:bodyPr/>
        <a:lstStyle/>
        <a:p>
          <a:endParaRPr lang="en-US"/>
        </a:p>
      </dgm:t>
    </dgm:pt>
    <dgm:pt modelId="{C6CCFB44-38CC-4079-84E6-04E3E88A1201}" type="sibTrans" cxnId="{CBF7BF9F-7B79-46AD-B7A1-FBB22962F353}">
      <dgm:prSet/>
      <dgm:spPr/>
      <dgm:t>
        <a:bodyPr/>
        <a:lstStyle/>
        <a:p>
          <a:endParaRPr lang="en-US"/>
        </a:p>
      </dgm:t>
    </dgm:pt>
    <dgm:pt modelId="{CBA649AD-A03E-477A-A069-E2FD3F201CC2}">
      <dgm:prSet custT="1"/>
      <dgm:spPr/>
      <dgm:t>
        <a:bodyPr/>
        <a:lstStyle/>
        <a:p>
          <a:pPr rtl="0"/>
          <a:r>
            <a:rPr lang="en-US" sz="1800" dirty="0"/>
            <a:t>IT Architecture’s ITAC Review </a:t>
          </a:r>
          <a:br>
            <a:rPr lang="en-US" sz="1800" dirty="0"/>
          </a:br>
          <a:r>
            <a:rPr lang="en-US" sz="1800" dirty="0"/>
            <a:t>= Business Case Justification + Architecture Questionnaires</a:t>
          </a:r>
        </a:p>
      </dgm:t>
    </dgm:pt>
    <dgm:pt modelId="{41D93D45-1364-4BE0-897F-E05CF88E42EE}" type="parTrans" cxnId="{9074165D-F8DE-4E92-BDB9-9D6BF17538A0}">
      <dgm:prSet/>
      <dgm:spPr/>
      <dgm:t>
        <a:bodyPr/>
        <a:lstStyle/>
        <a:p>
          <a:endParaRPr lang="en-US"/>
        </a:p>
      </dgm:t>
    </dgm:pt>
    <dgm:pt modelId="{902BDD36-B089-43B5-B215-13B4EB747FA4}" type="sibTrans" cxnId="{9074165D-F8DE-4E92-BDB9-9D6BF17538A0}">
      <dgm:prSet/>
      <dgm:spPr/>
      <dgm:t>
        <a:bodyPr/>
        <a:lstStyle/>
        <a:p>
          <a:endParaRPr lang="en-US"/>
        </a:p>
      </dgm:t>
    </dgm:pt>
    <dgm:pt modelId="{9EEB12FB-7AC6-4F19-B092-E0869318A637}">
      <dgm:prSet custT="1"/>
      <dgm:spPr/>
      <dgm:t>
        <a:bodyPr/>
        <a:lstStyle/>
        <a:p>
          <a:pPr rtl="0"/>
          <a:r>
            <a:rPr lang="en-US" sz="1800" dirty="0"/>
            <a:t>Adoption challenges</a:t>
          </a:r>
        </a:p>
      </dgm:t>
    </dgm:pt>
    <dgm:pt modelId="{82D9178A-05A5-43C4-B1A8-396DA6657DF5}" type="parTrans" cxnId="{6D770095-FA61-419B-AC6A-CA918A9C4B42}">
      <dgm:prSet/>
      <dgm:spPr/>
      <dgm:t>
        <a:bodyPr/>
        <a:lstStyle/>
        <a:p>
          <a:endParaRPr lang="en-US"/>
        </a:p>
      </dgm:t>
    </dgm:pt>
    <dgm:pt modelId="{40A37C60-71DD-4E17-8046-6207D352A2ED}" type="sibTrans" cxnId="{6D770095-FA61-419B-AC6A-CA918A9C4B42}">
      <dgm:prSet/>
      <dgm:spPr/>
      <dgm:t>
        <a:bodyPr/>
        <a:lstStyle/>
        <a:p>
          <a:endParaRPr lang="en-US"/>
        </a:p>
      </dgm:t>
    </dgm:pt>
    <dgm:pt modelId="{83971DED-C78D-4E3F-BCA1-FEB8782CCE3F}" type="pres">
      <dgm:prSet presAssocID="{F7954EB9-923D-4715-A0FE-A23D24D9A0FF}" presName="linear" presStyleCnt="0">
        <dgm:presLayoutVars>
          <dgm:dir/>
          <dgm:animLvl val="lvl"/>
          <dgm:resizeHandles val="exact"/>
        </dgm:presLayoutVars>
      </dgm:prSet>
      <dgm:spPr/>
      <dgm:t>
        <a:bodyPr/>
        <a:lstStyle/>
        <a:p>
          <a:endParaRPr lang="en-US"/>
        </a:p>
      </dgm:t>
    </dgm:pt>
    <dgm:pt modelId="{4D2C50B6-3E3C-4516-B29C-FA1CF21D836F}" type="pres">
      <dgm:prSet presAssocID="{555B14FD-65FC-4DCF-A6A6-72AFCE2D29C3}" presName="parentLin" presStyleCnt="0"/>
      <dgm:spPr/>
    </dgm:pt>
    <dgm:pt modelId="{E5FEF076-1A0E-4BC1-879C-A3859AFA53D9}" type="pres">
      <dgm:prSet presAssocID="{555B14FD-65FC-4DCF-A6A6-72AFCE2D29C3}" presName="parentLeftMargin" presStyleLbl="node1" presStyleIdx="0" presStyleCnt="3"/>
      <dgm:spPr/>
      <dgm:t>
        <a:bodyPr/>
        <a:lstStyle/>
        <a:p>
          <a:endParaRPr lang="en-US"/>
        </a:p>
      </dgm:t>
    </dgm:pt>
    <dgm:pt modelId="{137929F8-2768-446B-8213-2BC26731EC35}" type="pres">
      <dgm:prSet presAssocID="{555B14FD-65FC-4DCF-A6A6-72AFCE2D29C3}" presName="parentText" presStyleLbl="node1" presStyleIdx="0" presStyleCnt="3">
        <dgm:presLayoutVars>
          <dgm:chMax val="0"/>
          <dgm:bulletEnabled val="1"/>
        </dgm:presLayoutVars>
      </dgm:prSet>
      <dgm:spPr/>
      <dgm:t>
        <a:bodyPr/>
        <a:lstStyle/>
        <a:p>
          <a:endParaRPr lang="en-US"/>
        </a:p>
      </dgm:t>
    </dgm:pt>
    <dgm:pt modelId="{9D340041-22D2-4448-BEA1-D73BF47A367D}" type="pres">
      <dgm:prSet presAssocID="{555B14FD-65FC-4DCF-A6A6-72AFCE2D29C3}" presName="negativeSpace" presStyleCnt="0"/>
      <dgm:spPr/>
    </dgm:pt>
    <dgm:pt modelId="{0A6274C5-9BE6-4AD0-AB2C-F24F65FEE988}" type="pres">
      <dgm:prSet presAssocID="{555B14FD-65FC-4DCF-A6A6-72AFCE2D29C3}" presName="childText" presStyleLbl="conFgAcc1" presStyleIdx="0" presStyleCnt="3">
        <dgm:presLayoutVars>
          <dgm:bulletEnabled val="1"/>
        </dgm:presLayoutVars>
      </dgm:prSet>
      <dgm:spPr/>
      <dgm:t>
        <a:bodyPr/>
        <a:lstStyle/>
        <a:p>
          <a:endParaRPr lang="en-US"/>
        </a:p>
      </dgm:t>
    </dgm:pt>
    <dgm:pt modelId="{5F406341-E552-4109-BE59-F704BA6354A5}" type="pres">
      <dgm:prSet presAssocID="{4DA644FB-399E-4D78-8B67-E7893899D762}" presName="spaceBetweenRectangles" presStyleCnt="0"/>
      <dgm:spPr/>
    </dgm:pt>
    <dgm:pt modelId="{31F52CF6-F349-4BA9-B2EF-54284D66494E}" type="pres">
      <dgm:prSet presAssocID="{716036E2-ED06-4167-873A-556FFE068693}" presName="parentLin" presStyleCnt="0"/>
      <dgm:spPr/>
    </dgm:pt>
    <dgm:pt modelId="{AA78D5AE-D5D0-491D-BF1F-6E3C11B7953F}" type="pres">
      <dgm:prSet presAssocID="{716036E2-ED06-4167-873A-556FFE068693}" presName="parentLeftMargin" presStyleLbl="node1" presStyleIdx="0" presStyleCnt="3"/>
      <dgm:spPr/>
      <dgm:t>
        <a:bodyPr/>
        <a:lstStyle/>
        <a:p>
          <a:endParaRPr lang="en-US"/>
        </a:p>
      </dgm:t>
    </dgm:pt>
    <dgm:pt modelId="{29BBBD75-74CC-4C43-A0A0-6635DCA932CF}" type="pres">
      <dgm:prSet presAssocID="{716036E2-ED06-4167-873A-556FFE068693}" presName="parentText" presStyleLbl="node1" presStyleIdx="1" presStyleCnt="3">
        <dgm:presLayoutVars>
          <dgm:chMax val="0"/>
          <dgm:bulletEnabled val="1"/>
        </dgm:presLayoutVars>
      </dgm:prSet>
      <dgm:spPr/>
      <dgm:t>
        <a:bodyPr/>
        <a:lstStyle/>
        <a:p>
          <a:endParaRPr lang="en-US"/>
        </a:p>
      </dgm:t>
    </dgm:pt>
    <dgm:pt modelId="{ED40BA91-451B-48F3-9CA1-9B9485199CCF}" type="pres">
      <dgm:prSet presAssocID="{716036E2-ED06-4167-873A-556FFE068693}" presName="negativeSpace" presStyleCnt="0"/>
      <dgm:spPr/>
    </dgm:pt>
    <dgm:pt modelId="{05C0B940-C764-412E-98B4-49E7F9FECCEE}" type="pres">
      <dgm:prSet presAssocID="{716036E2-ED06-4167-873A-556FFE068693}" presName="childText" presStyleLbl="conFgAcc1" presStyleIdx="1" presStyleCnt="3">
        <dgm:presLayoutVars>
          <dgm:bulletEnabled val="1"/>
        </dgm:presLayoutVars>
      </dgm:prSet>
      <dgm:spPr/>
      <dgm:t>
        <a:bodyPr/>
        <a:lstStyle/>
        <a:p>
          <a:endParaRPr lang="en-US"/>
        </a:p>
      </dgm:t>
    </dgm:pt>
    <dgm:pt modelId="{167AD163-529B-4463-B0ED-D1CBF31D8BC6}" type="pres">
      <dgm:prSet presAssocID="{905CE92C-547D-4082-85A5-BAA4B398C41A}" presName="spaceBetweenRectangles" presStyleCnt="0"/>
      <dgm:spPr/>
    </dgm:pt>
    <dgm:pt modelId="{828F9CE4-D05A-4D10-816F-1FE836F43C5D}" type="pres">
      <dgm:prSet presAssocID="{1FE96644-15BF-468E-BA1F-E9C559CF55B5}" presName="parentLin" presStyleCnt="0"/>
      <dgm:spPr/>
    </dgm:pt>
    <dgm:pt modelId="{E66136B3-5D47-429B-9829-C27B656F7EE9}" type="pres">
      <dgm:prSet presAssocID="{1FE96644-15BF-468E-BA1F-E9C559CF55B5}" presName="parentLeftMargin" presStyleLbl="node1" presStyleIdx="1" presStyleCnt="3"/>
      <dgm:spPr/>
      <dgm:t>
        <a:bodyPr/>
        <a:lstStyle/>
        <a:p>
          <a:endParaRPr lang="en-US"/>
        </a:p>
      </dgm:t>
    </dgm:pt>
    <dgm:pt modelId="{136BA48C-27E4-4F2C-A3FA-D55EC4E5F784}" type="pres">
      <dgm:prSet presAssocID="{1FE96644-15BF-468E-BA1F-E9C559CF55B5}" presName="parentText" presStyleLbl="node1" presStyleIdx="2" presStyleCnt="3">
        <dgm:presLayoutVars>
          <dgm:chMax val="0"/>
          <dgm:bulletEnabled val="1"/>
        </dgm:presLayoutVars>
      </dgm:prSet>
      <dgm:spPr/>
      <dgm:t>
        <a:bodyPr/>
        <a:lstStyle/>
        <a:p>
          <a:endParaRPr lang="en-US"/>
        </a:p>
      </dgm:t>
    </dgm:pt>
    <dgm:pt modelId="{4890E7AC-7417-49BF-A9E2-0B63A1E8186A}" type="pres">
      <dgm:prSet presAssocID="{1FE96644-15BF-468E-BA1F-E9C559CF55B5}" presName="negativeSpace" presStyleCnt="0"/>
      <dgm:spPr/>
    </dgm:pt>
    <dgm:pt modelId="{239D74F5-5677-481D-AC22-30F7A88E4E87}" type="pres">
      <dgm:prSet presAssocID="{1FE96644-15BF-468E-BA1F-E9C559CF55B5}" presName="childText" presStyleLbl="conFgAcc1" presStyleIdx="2" presStyleCnt="3">
        <dgm:presLayoutVars>
          <dgm:bulletEnabled val="1"/>
        </dgm:presLayoutVars>
      </dgm:prSet>
      <dgm:spPr/>
      <dgm:t>
        <a:bodyPr/>
        <a:lstStyle/>
        <a:p>
          <a:endParaRPr lang="en-US"/>
        </a:p>
      </dgm:t>
    </dgm:pt>
  </dgm:ptLst>
  <dgm:cxnLst>
    <dgm:cxn modelId="{81F8A978-0280-4C10-8B7A-2376522B44AF}" type="presOf" srcId="{1FE96644-15BF-468E-BA1F-E9C559CF55B5}" destId="{136BA48C-27E4-4F2C-A3FA-D55EC4E5F784}" srcOrd="1" destOrd="0" presId="urn:microsoft.com/office/officeart/2005/8/layout/list1"/>
    <dgm:cxn modelId="{CBF7BF9F-7B79-46AD-B7A1-FBB22962F353}" srcId="{1FE96644-15BF-468E-BA1F-E9C559CF55B5}" destId="{0565357C-C7B2-4173-8330-053733F4665E}" srcOrd="1" destOrd="0" parTransId="{00C7D0CA-1A57-4E9E-BA1D-B041177C096C}" sibTransId="{C6CCFB44-38CC-4079-84E6-04E3E88A1201}"/>
    <dgm:cxn modelId="{42E9C044-C414-4E28-AF1D-EC5B16C52C14}" type="presOf" srcId="{555B14FD-65FC-4DCF-A6A6-72AFCE2D29C3}" destId="{137929F8-2768-446B-8213-2BC26731EC35}" srcOrd="1" destOrd="0" presId="urn:microsoft.com/office/officeart/2005/8/layout/list1"/>
    <dgm:cxn modelId="{A032428D-C2D6-4A58-A2C3-4ADB0E0149DA}" type="presOf" srcId="{1FE96644-15BF-468E-BA1F-E9C559CF55B5}" destId="{E66136B3-5D47-429B-9829-C27B656F7EE9}" srcOrd="0" destOrd="0" presId="urn:microsoft.com/office/officeart/2005/8/layout/list1"/>
    <dgm:cxn modelId="{9074165D-F8DE-4E92-BDB9-9D6BF17538A0}" srcId="{1FE96644-15BF-468E-BA1F-E9C559CF55B5}" destId="{CBA649AD-A03E-477A-A069-E2FD3F201CC2}" srcOrd="2" destOrd="0" parTransId="{41D93D45-1364-4BE0-897F-E05CF88E42EE}" sibTransId="{902BDD36-B089-43B5-B215-13B4EB747FA4}"/>
    <dgm:cxn modelId="{12EC1F2B-87C9-40AE-A508-E82E604AAC95}" type="presOf" srcId="{555B14FD-65FC-4DCF-A6A6-72AFCE2D29C3}" destId="{E5FEF076-1A0E-4BC1-879C-A3859AFA53D9}" srcOrd="0" destOrd="0" presId="urn:microsoft.com/office/officeart/2005/8/layout/list1"/>
    <dgm:cxn modelId="{954C73B6-5BB2-4B92-8955-4F5A151F24E4}" type="presOf" srcId="{CBA649AD-A03E-477A-A069-E2FD3F201CC2}" destId="{239D74F5-5677-481D-AC22-30F7A88E4E87}" srcOrd="0" destOrd="2" presId="urn:microsoft.com/office/officeart/2005/8/layout/list1"/>
    <dgm:cxn modelId="{6D770095-FA61-419B-AC6A-CA918A9C4B42}" srcId="{716036E2-ED06-4167-873A-556FFE068693}" destId="{9EEB12FB-7AC6-4F19-B092-E0869318A637}" srcOrd="1" destOrd="0" parTransId="{82D9178A-05A5-43C4-B1A8-396DA6657DF5}" sibTransId="{40A37C60-71DD-4E17-8046-6207D352A2ED}"/>
    <dgm:cxn modelId="{F925FA79-07F2-4DEF-A9DE-D7F9078C3DC0}" type="presOf" srcId="{11061FBD-A5E7-4ECD-9143-FF1911517627}" destId="{05C0B940-C764-412E-98B4-49E7F9FECCEE}" srcOrd="0" destOrd="0" presId="urn:microsoft.com/office/officeart/2005/8/layout/list1"/>
    <dgm:cxn modelId="{23A59C23-1100-40A2-B702-7A3D7FE9E3F6}" type="presOf" srcId="{68C7689B-EE4A-4BE2-9CC7-F3652E972921}" destId="{0A6274C5-9BE6-4AD0-AB2C-F24F65FEE988}" srcOrd="0" destOrd="0" presId="urn:microsoft.com/office/officeart/2005/8/layout/list1"/>
    <dgm:cxn modelId="{585A71F4-DBDE-46E7-88F2-9D7ED768A381}" srcId="{555B14FD-65FC-4DCF-A6A6-72AFCE2D29C3}" destId="{68C7689B-EE4A-4BE2-9CC7-F3652E972921}" srcOrd="0" destOrd="0" parTransId="{3FBCFDF4-1CA6-43E8-88A7-3BC0FCB2777A}" sibTransId="{1F4DF389-0C2B-4093-8E34-8E2374E4097D}"/>
    <dgm:cxn modelId="{17A39DA6-DBDC-43CD-9CCE-3C8A0B227510}" srcId="{716036E2-ED06-4167-873A-556FFE068693}" destId="{11061FBD-A5E7-4ECD-9143-FF1911517627}" srcOrd="0" destOrd="0" parTransId="{795BB422-C6D5-47A8-8024-539F325F391C}" sibTransId="{55E4E7B1-DD8B-4A06-A1B4-669E94E8EBBD}"/>
    <dgm:cxn modelId="{CC115750-17B3-444E-B5B8-BAD5E2D80DC1}" type="presOf" srcId="{716036E2-ED06-4167-873A-556FFE068693}" destId="{AA78D5AE-D5D0-491D-BF1F-6E3C11B7953F}" srcOrd="0" destOrd="0" presId="urn:microsoft.com/office/officeart/2005/8/layout/list1"/>
    <dgm:cxn modelId="{6501E1F1-DECC-4ACC-8CB5-073943D11802}" type="presOf" srcId="{03826400-9A0F-4B5B-BDC4-6E135FE9A382}" destId="{239D74F5-5677-481D-AC22-30F7A88E4E87}" srcOrd="0" destOrd="0" presId="urn:microsoft.com/office/officeart/2005/8/layout/list1"/>
    <dgm:cxn modelId="{3F00C66B-34CD-4237-AE0F-753499E063D4}" srcId="{1FE96644-15BF-468E-BA1F-E9C559CF55B5}" destId="{03826400-9A0F-4B5B-BDC4-6E135FE9A382}" srcOrd="0" destOrd="0" parTransId="{7DED8D29-C271-4F83-BBA8-A70F2FE6C0DB}" sibTransId="{4EE51E25-5DF8-46B4-8028-434A33EF43C9}"/>
    <dgm:cxn modelId="{70F2BCF2-6C81-4AED-8A31-0EAE1CABF194}" type="presOf" srcId="{0565357C-C7B2-4173-8330-053733F4665E}" destId="{239D74F5-5677-481D-AC22-30F7A88E4E87}" srcOrd="0" destOrd="1" presId="urn:microsoft.com/office/officeart/2005/8/layout/list1"/>
    <dgm:cxn modelId="{F2B9EAB8-0466-4F64-A5EA-ABA3AD8A85E2}" type="presOf" srcId="{9EEB12FB-7AC6-4F19-B092-E0869318A637}" destId="{05C0B940-C764-412E-98B4-49E7F9FECCEE}" srcOrd="0" destOrd="1" presId="urn:microsoft.com/office/officeart/2005/8/layout/list1"/>
    <dgm:cxn modelId="{B35D573E-B04F-423E-9291-1CAA6BC55B54}" type="presOf" srcId="{F7954EB9-923D-4715-A0FE-A23D24D9A0FF}" destId="{83971DED-C78D-4E3F-BCA1-FEB8782CCE3F}" srcOrd="0" destOrd="0" presId="urn:microsoft.com/office/officeart/2005/8/layout/list1"/>
    <dgm:cxn modelId="{586F57D1-0105-4B60-BAED-8D33819753A6}" srcId="{F7954EB9-923D-4715-A0FE-A23D24D9A0FF}" destId="{716036E2-ED06-4167-873A-556FFE068693}" srcOrd="1" destOrd="0" parTransId="{F33B6A2F-CF99-4E0A-BF30-C77C64A5FB77}" sibTransId="{905CE92C-547D-4082-85A5-BAA4B398C41A}"/>
    <dgm:cxn modelId="{919543D9-48CB-428E-87F8-39A0FE1AC690}" srcId="{F7954EB9-923D-4715-A0FE-A23D24D9A0FF}" destId="{1FE96644-15BF-468E-BA1F-E9C559CF55B5}" srcOrd="2" destOrd="0" parTransId="{20586C91-6AE2-426B-BA51-D1BD9C0CD7A9}" sibTransId="{CDBC91ED-44F0-484B-A2EC-4EA82304783A}"/>
    <dgm:cxn modelId="{3E82115A-9D9B-4512-A730-7A94C19BBE4D}" srcId="{F7954EB9-923D-4715-A0FE-A23D24D9A0FF}" destId="{555B14FD-65FC-4DCF-A6A6-72AFCE2D29C3}" srcOrd="0" destOrd="0" parTransId="{A74A87E1-14D7-4C75-9E9A-1B2572A0C7F1}" sibTransId="{4DA644FB-399E-4D78-8B67-E7893899D762}"/>
    <dgm:cxn modelId="{F2D07581-CB53-4897-8340-50795851FE5D}" type="presOf" srcId="{716036E2-ED06-4167-873A-556FFE068693}" destId="{29BBBD75-74CC-4C43-A0A0-6635DCA932CF}" srcOrd="1" destOrd="0" presId="urn:microsoft.com/office/officeart/2005/8/layout/list1"/>
    <dgm:cxn modelId="{6AA778FC-8445-4A17-A278-BD1CE1B6AE78}" type="presParOf" srcId="{83971DED-C78D-4E3F-BCA1-FEB8782CCE3F}" destId="{4D2C50B6-3E3C-4516-B29C-FA1CF21D836F}" srcOrd="0" destOrd="0" presId="urn:microsoft.com/office/officeart/2005/8/layout/list1"/>
    <dgm:cxn modelId="{EA99009E-F52C-4C30-B923-DD49CB5C80BB}" type="presParOf" srcId="{4D2C50B6-3E3C-4516-B29C-FA1CF21D836F}" destId="{E5FEF076-1A0E-4BC1-879C-A3859AFA53D9}" srcOrd="0" destOrd="0" presId="urn:microsoft.com/office/officeart/2005/8/layout/list1"/>
    <dgm:cxn modelId="{BC382C0E-68C8-4233-9ED7-A1855DAA0AED}" type="presParOf" srcId="{4D2C50B6-3E3C-4516-B29C-FA1CF21D836F}" destId="{137929F8-2768-446B-8213-2BC26731EC35}" srcOrd="1" destOrd="0" presId="urn:microsoft.com/office/officeart/2005/8/layout/list1"/>
    <dgm:cxn modelId="{2FE44F36-E0AB-4E11-89B5-D717D25877E7}" type="presParOf" srcId="{83971DED-C78D-4E3F-BCA1-FEB8782CCE3F}" destId="{9D340041-22D2-4448-BEA1-D73BF47A367D}" srcOrd="1" destOrd="0" presId="urn:microsoft.com/office/officeart/2005/8/layout/list1"/>
    <dgm:cxn modelId="{F940602A-FC3F-4378-BB30-3140D47227E0}" type="presParOf" srcId="{83971DED-C78D-4E3F-BCA1-FEB8782CCE3F}" destId="{0A6274C5-9BE6-4AD0-AB2C-F24F65FEE988}" srcOrd="2" destOrd="0" presId="urn:microsoft.com/office/officeart/2005/8/layout/list1"/>
    <dgm:cxn modelId="{1588082C-E443-4BEE-B3C6-11E8B3F65B67}" type="presParOf" srcId="{83971DED-C78D-4E3F-BCA1-FEB8782CCE3F}" destId="{5F406341-E552-4109-BE59-F704BA6354A5}" srcOrd="3" destOrd="0" presId="urn:microsoft.com/office/officeart/2005/8/layout/list1"/>
    <dgm:cxn modelId="{D5F86D99-76F0-4416-84D9-91B34B147907}" type="presParOf" srcId="{83971DED-C78D-4E3F-BCA1-FEB8782CCE3F}" destId="{31F52CF6-F349-4BA9-B2EF-54284D66494E}" srcOrd="4" destOrd="0" presId="urn:microsoft.com/office/officeart/2005/8/layout/list1"/>
    <dgm:cxn modelId="{D9883040-D464-49EB-9C30-76EBE23B324C}" type="presParOf" srcId="{31F52CF6-F349-4BA9-B2EF-54284D66494E}" destId="{AA78D5AE-D5D0-491D-BF1F-6E3C11B7953F}" srcOrd="0" destOrd="0" presId="urn:microsoft.com/office/officeart/2005/8/layout/list1"/>
    <dgm:cxn modelId="{475DC473-6E20-4B46-B861-8245F9D778C3}" type="presParOf" srcId="{31F52CF6-F349-4BA9-B2EF-54284D66494E}" destId="{29BBBD75-74CC-4C43-A0A0-6635DCA932CF}" srcOrd="1" destOrd="0" presId="urn:microsoft.com/office/officeart/2005/8/layout/list1"/>
    <dgm:cxn modelId="{2479005C-C979-4DF9-BB57-629A7DCAE146}" type="presParOf" srcId="{83971DED-C78D-4E3F-BCA1-FEB8782CCE3F}" destId="{ED40BA91-451B-48F3-9CA1-9B9485199CCF}" srcOrd="5" destOrd="0" presId="urn:microsoft.com/office/officeart/2005/8/layout/list1"/>
    <dgm:cxn modelId="{0F94CA2C-DEE6-497D-BD00-8BEC2F788CAD}" type="presParOf" srcId="{83971DED-C78D-4E3F-BCA1-FEB8782CCE3F}" destId="{05C0B940-C764-412E-98B4-49E7F9FECCEE}" srcOrd="6" destOrd="0" presId="urn:microsoft.com/office/officeart/2005/8/layout/list1"/>
    <dgm:cxn modelId="{F4EA7A36-8EF1-4D79-8469-277FE872961C}" type="presParOf" srcId="{83971DED-C78D-4E3F-BCA1-FEB8782CCE3F}" destId="{167AD163-529B-4463-B0ED-D1CBF31D8BC6}" srcOrd="7" destOrd="0" presId="urn:microsoft.com/office/officeart/2005/8/layout/list1"/>
    <dgm:cxn modelId="{367096BA-4C8C-46F4-BFB4-AB8DEA639913}" type="presParOf" srcId="{83971DED-C78D-4E3F-BCA1-FEB8782CCE3F}" destId="{828F9CE4-D05A-4D10-816F-1FE836F43C5D}" srcOrd="8" destOrd="0" presId="urn:microsoft.com/office/officeart/2005/8/layout/list1"/>
    <dgm:cxn modelId="{987D477D-52CD-439A-A3E5-516869FAA574}" type="presParOf" srcId="{828F9CE4-D05A-4D10-816F-1FE836F43C5D}" destId="{E66136B3-5D47-429B-9829-C27B656F7EE9}" srcOrd="0" destOrd="0" presId="urn:microsoft.com/office/officeart/2005/8/layout/list1"/>
    <dgm:cxn modelId="{ABEB86CF-7B96-4770-9EA8-F3E2483EF1C6}" type="presParOf" srcId="{828F9CE4-D05A-4D10-816F-1FE836F43C5D}" destId="{136BA48C-27E4-4F2C-A3FA-D55EC4E5F784}" srcOrd="1" destOrd="0" presId="urn:microsoft.com/office/officeart/2005/8/layout/list1"/>
    <dgm:cxn modelId="{3C6F34E2-D5C9-4FE7-9835-37BC94BA148E}" type="presParOf" srcId="{83971DED-C78D-4E3F-BCA1-FEB8782CCE3F}" destId="{4890E7AC-7417-49BF-A9E2-0B63A1E8186A}" srcOrd="9" destOrd="0" presId="urn:microsoft.com/office/officeart/2005/8/layout/list1"/>
    <dgm:cxn modelId="{B810ADE7-4AEA-4935-8377-9C058467FA94}" type="presParOf" srcId="{83971DED-C78D-4E3F-BCA1-FEB8782CCE3F}" destId="{239D74F5-5677-481D-AC22-30F7A88E4E8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84FD4-7DF5-4EB4-8AD8-B2CDC767CA93}">
      <dsp:nvSpPr>
        <dsp:cNvPr id="0" name=""/>
        <dsp:cNvSpPr/>
      </dsp:nvSpPr>
      <dsp:spPr>
        <a:xfrm>
          <a:off x="73327" y="586100"/>
          <a:ext cx="1876632" cy="1335432"/>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E4C04-97A2-490C-B41F-967D89E8CA33}">
      <dsp:nvSpPr>
        <dsp:cNvPr id="0" name=""/>
        <dsp:cNvSpPr/>
      </dsp:nvSpPr>
      <dsp:spPr>
        <a:xfrm>
          <a:off x="581110" y="193790"/>
          <a:ext cx="1137253" cy="1546425"/>
        </a:xfrm>
        <a:prstGeom prst="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66BD38-9009-44E4-968B-3A1186398FA2}">
      <dsp:nvSpPr>
        <dsp:cNvPr id="0" name=""/>
        <dsp:cNvSpPr/>
      </dsp:nvSpPr>
      <dsp:spPr>
        <a:xfrm>
          <a:off x="152404" y="1752599"/>
          <a:ext cx="1731110" cy="158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lvl="0" algn="l" defTabSz="711200">
            <a:lnSpc>
              <a:spcPct val="90000"/>
            </a:lnSpc>
            <a:spcBef>
              <a:spcPct val="0"/>
            </a:spcBef>
            <a:spcAft>
              <a:spcPct val="35000"/>
            </a:spcAft>
          </a:pPr>
          <a:r>
            <a:rPr lang="en-US" sz="1600" kern="1200" dirty="0"/>
            <a:t>Mónica González</a:t>
          </a:r>
        </a:p>
      </dsp:txBody>
      <dsp:txXfrm>
        <a:off x="152404" y="1752599"/>
        <a:ext cx="1731110" cy="158517"/>
      </dsp:txXfrm>
    </dsp:sp>
    <dsp:sp modelId="{38BC65A6-9E1A-47FE-893A-4C79403AB3A0}">
      <dsp:nvSpPr>
        <dsp:cNvPr id="0" name=""/>
        <dsp:cNvSpPr/>
      </dsp:nvSpPr>
      <dsp:spPr>
        <a:xfrm>
          <a:off x="1990590" y="1039466"/>
          <a:ext cx="857975" cy="2675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07-Dec-17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p14="http://schemas.microsoft.com/office/powerpoint/2010/main"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07-Dec-17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p14="http://schemas.microsoft.com/office/powerpoint/2010/main"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www.investopedia.com/terms/c/ceo.asp" TargetMode="External"/><Relationship Id="rId2" Type="http://schemas.openxmlformats.org/officeDocument/2006/relationships/slide" Target="../slides/slide229.xml"/><Relationship Id="rId1" Type="http://schemas.openxmlformats.org/officeDocument/2006/relationships/notesMaster" Target="../notesMasters/notesMaster1.xml"/><Relationship Id="rId5" Type="http://schemas.openxmlformats.org/officeDocument/2006/relationships/hyperlink" Target="http://www.investopedia.com/terms/c/cio.asp" TargetMode="External"/><Relationship Id="rId4" Type="http://schemas.openxmlformats.org/officeDocument/2006/relationships/hyperlink" Target="http://www.investopedia.com/terms/c/coo.asp" TargetMode="Externa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mh.com.au/nsw/mine-subsidence-devastates-sugarloaf-conservation-area-20130828-2spuc.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iso.org/iso/home/standards/management-standards/catalogue_detail?csnumber=38381"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a:ln/>
        </p:spPr>
      </p:sp>
      <p:sp>
        <p:nvSpPr>
          <p:cNvPr id="27651" name="2 Marcador de notas"/>
          <p:cNvSpPr>
            <a:spLocks noGrp="1"/>
          </p:cNvSpPr>
          <p:nvPr>
            <p:ph type="body" idx="1"/>
          </p:nvPr>
        </p:nvSpPr>
        <p:spPr>
          <a:noFill/>
          <a:ln/>
        </p:spPr>
        <p:txBody>
          <a:bodyPr/>
          <a:lstStyle/>
          <a:p>
            <a:pPr eaLnBrk="1" hangingPunct="1"/>
            <a:endParaRPr lang="es-ES">
              <a:latin typeface="Arial" charset="0"/>
            </a:endParaRPr>
          </a:p>
        </p:txBody>
      </p:sp>
      <p:sp>
        <p:nvSpPr>
          <p:cNvPr id="27652" name="3 Marcador de número de diapositiva"/>
          <p:cNvSpPr>
            <a:spLocks noGrp="1"/>
          </p:cNvSpPr>
          <p:nvPr>
            <p:ph type="sldNum" sz="quarter" idx="5"/>
          </p:nvPr>
        </p:nvSpPr>
        <p:spPr>
          <a:noFill/>
        </p:spPr>
        <p:txBody>
          <a:bodyPr/>
          <a:lstStyle/>
          <a:p>
            <a:fld id="{C49E92D3-127F-4A51-863E-28E5D21F0DDF}" type="slidenum">
              <a:rPr lang="es-ES"/>
              <a:pPr/>
              <a:t>2</a:t>
            </a:fld>
            <a:endParaRPr lang="es-ES"/>
          </a:p>
        </p:txBody>
      </p:sp>
    </p:spTree>
    <p:extLst>
      <p:ext uri="{BB962C8B-B14F-4D97-AF65-F5344CB8AC3E}">
        <p14:creationId xmlns:p14="http://schemas.microsoft.com/office/powerpoint/2010/main" val="2278995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GPM Adheres</a:t>
            </a:r>
            <a:r>
              <a:rPr lang="en-US" baseline="0" dirty="0"/>
              <a:t> to ISO 17024, Certification of Professionals.  All GPM Certifications are issued by the GPMG Accreditation Board, A semi-autonomous organization that provides governance and oversight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a:t>
            </a:fld>
            <a:endParaRPr lang="en-US" dirty="0"/>
          </a:p>
        </p:txBody>
      </p:sp>
    </p:spTree>
    <p:extLst>
      <p:ext uri="{BB962C8B-B14F-4D97-AF65-F5344CB8AC3E}">
        <p14:creationId xmlns:p14="http://schemas.microsoft.com/office/powerpoint/2010/main" val="41965193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179</a:t>
            </a:fld>
            <a:endParaRPr lang="en-GB" dirty="0"/>
          </a:p>
        </p:txBody>
      </p:sp>
    </p:spTree>
    <p:extLst>
      <p:ext uri="{BB962C8B-B14F-4D97-AF65-F5344CB8AC3E}">
        <p14:creationId xmlns:p14="http://schemas.microsoft.com/office/powerpoint/2010/main" val="35279600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3826" name="Rectangle 2"/>
          <p:cNvSpPr>
            <a:spLocks noGrp="1" noRot="1" noChangeAspect="1" noChangeArrowheads="1" noTextEdit="1"/>
          </p:cNvSpPr>
          <p:nvPr>
            <p:ph type="sldImg"/>
          </p:nvPr>
        </p:nvSpPr>
        <p:spPr>
          <a:ln/>
        </p:spPr>
      </p:sp>
      <p:sp>
        <p:nvSpPr>
          <p:cNvPr id="1613827" name="Rectangle 3"/>
          <p:cNvSpPr>
            <a:spLocks noGrp="1" noChangeArrowheads="1"/>
          </p:cNvSpPr>
          <p:nvPr>
            <p:ph type="body" idx="1"/>
          </p:nvPr>
        </p:nvSpPr>
        <p:spPr/>
        <p:txBody>
          <a:bodyPr/>
          <a:lstStyle/>
          <a:p>
            <a:r>
              <a:rPr lang="en-GB" sz="1100" dirty="0"/>
              <a:t>The Business Case is the key document to any project.  Without a detailed and authorised Business Case a project should not be allowed to proceed.</a:t>
            </a:r>
          </a:p>
          <a:p>
            <a:r>
              <a:rPr lang="en-GB" sz="1100" dirty="0"/>
              <a:t>It is also a document that lives on beyond the Project Lifecycle into the Operations Phase where the Benefits realization Review takes place, conducted by the Project Sponsor and any additional and useful stakeholders that can assist him/her in the identification and verification of the benefits.</a:t>
            </a:r>
          </a:p>
          <a:p>
            <a:r>
              <a:rPr lang="en-GB" sz="1100" dirty="0"/>
              <a:t>Throughout the whole Project Lifecycle and beyond, the Business Case has many purposes.</a:t>
            </a:r>
          </a:p>
          <a:p>
            <a:r>
              <a:rPr lang="en-GB" sz="1100" dirty="0"/>
              <a:t>It is there to justify the meaning of carrying out the work.</a:t>
            </a:r>
          </a:p>
          <a:p>
            <a:r>
              <a:rPr lang="en-GB" sz="1100" dirty="0"/>
              <a:t>It is used as an authorization for a project to proceed or obtain its funding.</a:t>
            </a:r>
          </a:p>
          <a:p>
            <a:r>
              <a:rPr lang="en-GB" sz="1100" dirty="0"/>
              <a:t>In the early stages of a project team’s development, it can be used by the Project Manager to give direction and purpose to the team.</a:t>
            </a:r>
          </a:p>
          <a:p>
            <a:r>
              <a:rPr lang="en-GB" sz="1100" dirty="0"/>
              <a:t>It is the baseline document to all project activities to gauge performance and progress against the original plan of benefits.</a:t>
            </a:r>
          </a:p>
          <a:p>
            <a:r>
              <a:rPr lang="en-GB" sz="1100" dirty="0"/>
              <a:t>It is used a an evaluating tool for any formal Change Control requests that may be submitted to a project to assess them against the potential alteration to the perceived benefits.</a:t>
            </a:r>
          </a:p>
          <a:p>
            <a:r>
              <a:rPr lang="en-GB" sz="1100" dirty="0"/>
              <a:t>Within the Operations Phase it is used as the benchmark for Benefit realization.</a:t>
            </a:r>
          </a:p>
          <a:p>
            <a:r>
              <a:rPr lang="en-GB" sz="1100" dirty="0"/>
              <a:t>After all project reviews it can be used to facilitate the future improvements to a project team and its organization by being using to learn from lessons within its project.</a:t>
            </a:r>
          </a:p>
        </p:txBody>
      </p:sp>
    </p:spTree>
    <p:extLst>
      <p:ext uri="{BB962C8B-B14F-4D97-AF65-F5344CB8AC3E}">
        <p14:creationId xmlns:p14="http://schemas.microsoft.com/office/powerpoint/2010/main" val="330533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pPr algn="just" defTabSz="938981" fontAlgn="base">
              <a:spcBef>
                <a:spcPct val="0"/>
              </a:spcBef>
              <a:spcAft>
                <a:spcPct val="100000"/>
              </a:spcAft>
              <a:defRPr/>
            </a:pPr>
            <a:r>
              <a:rPr lang="en-GB" dirty="0"/>
              <a:t>The typical contents of a Business Case are shown on the slide above.</a:t>
            </a:r>
            <a:r>
              <a:rPr lang="en-GB" b="1" dirty="0"/>
              <a:t> </a:t>
            </a:r>
            <a:r>
              <a:rPr lang="en-GB" b="0" dirty="0"/>
              <a:t>(Couldn’t help the bad humor…</a:t>
            </a:r>
            <a:r>
              <a:rPr lang="en-GB" b="0" baseline="0" dirty="0"/>
              <a:t> in the picture.)</a:t>
            </a:r>
            <a:endParaRPr lang="en-GB" b="0" dirty="0"/>
          </a:p>
          <a:p>
            <a:r>
              <a:rPr lang="en-GB" dirty="0"/>
              <a:t>The first element to the document should be the reason or justification for the project.</a:t>
            </a:r>
          </a:p>
          <a:p>
            <a:r>
              <a:rPr lang="en-GB" dirty="0"/>
              <a:t>A statement of Success and Acceptance Criteria should be shown within the Business Case to allow the Project Manager to identify from these the Quality Standards that he/she will be expected to achieve in their project goals.</a:t>
            </a:r>
          </a:p>
          <a:p>
            <a:r>
              <a:rPr lang="en-GB" dirty="0"/>
              <a:t>The Project Sponsor should also identify what benefits the organization should be looking to gain by having this project go ahead so that anyone reading the document can see the reason and result of the project within one area.</a:t>
            </a:r>
          </a:p>
          <a:p>
            <a:r>
              <a:rPr lang="en-GB" dirty="0"/>
              <a:t>The Project Manager will also need to know what they are being asked to produce as an end product.  This product needs to be clear and precise so that the Project Manager can develop a prescriptive scope of work to match the deliverables.</a:t>
            </a:r>
          </a:p>
          <a:p>
            <a:r>
              <a:rPr lang="en-GB" dirty="0"/>
              <a:t>A further area of the Business Case will be the Investment Appraisal which will give financial support to the project giving the true value of a project to the organization.</a:t>
            </a:r>
          </a:p>
          <a:p>
            <a:r>
              <a:rPr lang="en-GB" dirty="0"/>
              <a:t>It is important within a Business Case to list the options or approaches available or being considered and this must also include the option of not doing the project and its relevant impact.</a:t>
            </a:r>
          </a:p>
          <a:p>
            <a:r>
              <a:rPr lang="en-GB" dirty="0"/>
              <a:t>The Business Case as stated early is the driving force behind each project and so at every review it must be present for consideration as to whether or not the project should proceed or be halted as the justification or benefit can not now be realised.  This is most commonly known as the Go/No go decision point.</a:t>
            </a:r>
          </a:p>
        </p:txBody>
      </p:sp>
    </p:spTree>
    <p:extLst>
      <p:ext uri="{BB962C8B-B14F-4D97-AF65-F5344CB8AC3E}">
        <p14:creationId xmlns:p14="http://schemas.microsoft.com/office/powerpoint/2010/main" val="13538029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Overview of project management concepts and their relationships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184</a:t>
            </a:fld>
            <a:endParaRPr lang="en-US" dirty="0"/>
          </a:p>
        </p:txBody>
      </p:sp>
    </p:spTree>
    <p:extLst>
      <p:ext uri="{BB962C8B-B14F-4D97-AF65-F5344CB8AC3E}">
        <p14:creationId xmlns:p14="http://schemas.microsoft.com/office/powerpoint/2010/main" val="20993878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186</a:t>
            </a:fld>
            <a:endParaRPr lang="en-US" dirty="0"/>
          </a:p>
        </p:txBody>
      </p:sp>
    </p:spTree>
    <p:extLst>
      <p:ext uri="{BB962C8B-B14F-4D97-AF65-F5344CB8AC3E}">
        <p14:creationId xmlns:p14="http://schemas.microsoft.com/office/powerpoint/2010/main" val="21294043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help organizations understand what social value an activity creates in a robust and rigorous way and so manage its activities and relationships to maximize that value.	</a:t>
            </a:r>
          </a:p>
          <a:p>
            <a:r>
              <a:rPr lang="en-US" dirty="0"/>
              <a:t/>
            </a:r>
            <a:br>
              <a:rPr lang="en-US" dirty="0"/>
            </a:br>
            <a:r>
              <a:rPr lang="en-US" dirty="0"/>
              <a:t>The process opens up a dialogue with stakeholders, helping to assess the degree to which activities are meeting their needs and expectations.	</a:t>
            </a:r>
          </a:p>
          <a:p>
            <a:endParaRPr lang="en-US" dirty="0"/>
          </a:p>
          <a:p>
            <a:r>
              <a:rPr lang="en-US" dirty="0"/>
              <a:t>SROI puts social impact into the language of 'return on investment’, which is widely understood by investors, commissioners and lenders. There is increasing interest in SROI as a way to demonstrate or measure the social value of investment, beyond the standard financial measurement.	</a:t>
            </a:r>
          </a:p>
          <a:p>
            <a:endParaRPr lang="en-US" dirty="0"/>
          </a:p>
          <a:p>
            <a:r>
              <a:rPr lang="en-US" dirty="0"/>
              <a:t>Where it is not being used already, SROI may be helpful in showing potential customers (for example, public bodies or other large purchasers) that they can develop new ways to define what they want out of contracts, by taking account of social and environmental impacts.	</a:t>
            </a:r>
          </a:p>
          <a:p>
            <a:endParaRPr lang="en-US" dirty="0"/>
          </a:p>
          <a:p>
            <a:r>
              <a:rPr lang="en-US" dirty="0"/>
              <a:t>SROI can also be used in strategic management. The monetized indicators can help management analyze what might happen if they change their strategy, as well as allow them to evaluate the suitability of that strategy to generating social returns, or whether there may be better means of using their resources.</a:t>
            </a:r>
          </a:p>
        </p:txBody>
      </p:sp>
      <p:sp>
        <p:nvSpPr>
          <p:cNvPr id="4" name="Slide Number Placeholder 3"/>
          <p:cNvSpPr>
            <a:spLocks noGrp="1"/>
          </p:cNvSpPr>
          <p:nvPr>
            <p:ph type="sldNum" sz="quarter" idx="10"/>
          </p:nvPr>
        </p:nvSpPr>
        <p:spPr/>
        <p:txBody>
          <a:bodyPr/>
          <a:lstStyle/>
          <a:p>
            <a:fld id="{2FBE0712-AA02-4CEE-AF68-858CBC03CA04}" type="slidenum">
              <a:rPr lang="en-US" smtClean="0"/>
              <a:pPr/>
              <a:t>192</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193</a:t>
            </a:fld>
            <a:endParaRPr lang="en-GB" dirty="0"/>
          </a:p>
        </p:txBody>
      </p:sp>
    </p:spTree>
    <p:extLst>
      <p:ext uri="{BB962C8B-B14F-4D97-AF65-F5344CB8AC3E}">
        <p14:creationId xmlns:p14="http://schemas.microsoft.com/office/powerpoint/2010/main" val="2977340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a:t>Ask the delegates what happens if success criteria aren't agreed up front.</a:t>
            </a:r>
          </a:p>
        </p:txBody>
      </p:sp>
      <p:sp>
        <p:nvSpPr>
          <p:cNvPr id="4" name="Slide Number Placeholder 3"/>
          <p:cNvSpPr>
            <a:spLocks noGrp="1"/>
          </p:cNvSpPr>
          <p:nvPr>
            <p:ph type="sldNum" sz="quarter" idx="10"/>
          </p:nvPr>
        </p:nvSpPr>
        <p:spPr/>
        <p:txBody>
          <a:bodyPr/>
          <a:lstStyle/>
          <a:p>
            <a:fld id="{C93E1410-554B-4178-964A-3FB54D03F731}" type="slidenum">
              <a:rPr lang="en-GB" smtClean="0"/>
              <a:pPr/>
              <a:t>195</a:t>
            </a:fld>
            <a:endParaRPr lang="en-GB" dirty="0"/>
          </a:p>
        </p:txBody>
      </p:sp>
    </p:spTree>
    <p:extLst>
      <p:ext uri="{BB962C8B-B14F-4D97-AF65-F5344CB8AC3E}">
        <p14:creationId xmlns:p14="http://schemas.microsoft.com/office/powerpoint/2010/main" val="2694559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69"/>
              </a:spcAft>
              <a:buClr>
                <a:schemeClr val="accent1"/>
              </a:buClr>
            </a:pPr>
            <a:r>
              <a:rPr lang="en-GB" sz="1300" dirty="0"/>
              <a:t>Senior managers tend to focus on output delivery, which has no quantifiable value or benefit until successfully accepted, adopted and integrated into the organization as business as usual.</a:t>
            </a:r>
          </a:p>
          <a:p>
            <a:pPr>
              <a:spcAft>
                <a:spcPts val="1269"/>
              </a:spcAft>
              <a:buClr>
                <a:schemeClr val="accent1"/>
              </a:buClr>
            </a:pPr>
            <a:r>
              <a:rPr lang="en-GB" sz="1300" dirty="0"/>
              <a:t>The real focus should be on demonstrable value and benefits aligned to strategic objectives, which also aligns with sustainability principals.</a:t>
            </a:r>
          </a:p>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196</a:t>
            </a:fld>
            <a:endParaRPr lang="en-US"/>
          </a:p>
        </p:txBody>
      </p:sp>
    </p:spTree>
    <p:extLst>
      <p:ext uri="{BB962C8B-B14F-4D97-AF65-F5344CB8AC3E}">
        <p14:creationId xmlns:p14="http://schemas.microsoft.com/office/powerpoint/2010/main" val="10512981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199</a:t>
            </a:fld>
            <a:endParaRPr lang="en-US" dirty="0"/>
          </a:p>
        </p:txBody>
      </p:sp>
    </p:spTree>
    <p:extLst>
      <p:ext uri="{BB962C8B-B14F-4D97-AF65-F5344CB8AC3E}">
        <p14:creationId xmlns:p14="http://schemas.microsoft.com/office/powerpoint/2010/main" val="310464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15</a:t>
            </a:fld>
            <a:endParaRPr lang="en-US" dirty="0"/>
          </a:p>
        </p:txBody>
      </p:sp>
    </p:spTree>
    <p:extLst>
      <p:ext uri="{BB962C8B-B14F-4D97-AF65-F5344CB8AC3E}">
        <p14:creationId xmlns:p14="http://schemas.microsoft.com/office/powerpoint/2010/main" val="32977316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One of the causes for ineffective benefits management in practice is the lack of clear responsibilities in this respect. Assigning benefits management responsibilities can be challenging because this activity continues after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200</a:t>
            </a:fld>
            <a:endParaRPr lang="en-US" dirty="0"/>
          </a:p>
        </p:txBody>
      </p:sp>
    </p:spTree>
    <p:extLst>
      <p:ext uri="{BB962C8B-B14F-4D97-AF65-F5344CB8AC3E}">
        <p14:creationId xmlns:p14="http://schemas.microsoft.com/office/powerpoint/2010/main" val="297866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202</a:t>
            </a:fld>
            <a:endParaRPr lang="en-US" dirty="0"/>
          </a:p>
        </p:txBody>
      </p:sp>
    </p:spTree>
    <p:extLst>
      <p:ext uri="{BB962C8B-B14F-4D97-AF65-F5344CB8AC3E}">
        <p14:creationId xmlns:p14="http://schemas.microsoft.com/office/powerpoint/2010/main" val="18250605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opening on requirements.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205</a:t>
            </a:fld>
            <a:endParaRPr lang="en-US" dirty="0"/>
          </a:p>
        </p:txBody>
      </p:sp>
    </p:spTree>
    <p:extLst>
      <p:ext uri="{BB962C8B-B14F-4D97-AF65-F5344CB8AC3E}">
        <p14:creationId xmlns:p14="http://schemas.microsoft.com/office/powerpoint/2010/main" val="16478574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a lot.</a:t>
            </a:r>
            <a:r>
              <a:rPr lang="en-US" baseline="0" dirty="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206</a:t>
            </a:fld>
            <a:endParaRPr lang="en-US"/>
          </a:p>
        </p:txBody>
      </p:sp>
    </p:spTree>
    <p:extLst>
      <p:ext uri="{BB962C8B-B14F-4D97-AF65-F5344CB8AC3E}">
        <p14:creationId xmlns:p14="http://schemas.microsoft.com/office/powerpoint/2010/main" val="20165492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extLst>
      <p:ext uri="{BB962C8B-B14F-4D97-AF65-F5344CB8AC3E}">
        <p14:creationId xmlns:p14="http://schemas.microsoft.com/office/powerpoint/2010/main" val="5089754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214</a:t>
            </a:fld>
            <a:endParaRPr lang="en-US" dirty="0"/>
          </a:p>
        </p:txBody>
      </p:sp>
    </p:spTree>
    <p:extLst>
      <p:ext uri="{BB962C8B-B14F-4D97-AF65-F5344CB8AC3E}">
        <p14:creationId xmlns:p14="http://schemas.microsoft.com/office/powerpoint/2010/main" val="15952086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Projects are a way to deliver value to an organization. Although there may be other ways to deliver this value, projects often have certain advantages that make them apt for the specific task. These advantages include focus, control and specialization. </a:t>
            </a:r>
          </a:p>
          <a:p>
            <a:r>
              <a:rPr lang="en-US" sz="1200" b="0" i="0" u="none" strike="noStrike" kern="1200" baseline="0" dirty="0">
                <a:solidFill>
                  <a:schemeClr val="tx1"/>
                </a:solidFill>
                <a:latin typeface="+mn-lt"/>
                <a:ea typeface="+mn-ea"/>
                <a:cs typeface="+mn-cs"/>
              </a:rPr>
              <a:t>Focus, as projects are a temporary organization established for just one set of objectives: to deliver this value; control, as projects are subject to predefined constraints, including deadlines, budgets, quality standards, and specialization, as project management has become a profession, including best practices, tools, methods and certification schemes. </a:t>
            </a:r>
          </a:p>
          <a:p>
            <a:r>
              <a:rPr lang="en-US" sz="1200" b="0" i="0" u="none" strike="noStrike" kern="1200" baseline="0" dirty="0">
                <a:solidFill>
                  <a:schemeClr val="tx1"/>
                </a:solidFill>
                <a:latin typeface="+mn-lt"/>
                <a:ea typeface="+mn-ea"/>
                <a:cs typeface="+mn-cs"/>
              </a:rPr>
              <a:t>A project is defined as a unique, temporary, multi-disciplinary and organized endeavor to realize agreed deliverables within predefined requirements and constraints. Achievement of the project objective requires these deliverables to conform to specific requirements, including multiple constraints such as time, cost, resources and quality standards or requirements. </a:t>
            </a:r>
          </a:p>
          <a:p>
            <a:r>
              <a:rPr lang="en-US" sz="1200" b="0" i="0" u="none" strike="noStrike" kern="1200" baseline="0" dirty="0">
                <a:solidFill>
                  <a:schemeClr val="tx1"/>
                </a:solidFill>
                <a:latin typeface="+mn-lt"/>
                <a:ea typeface="+mn-ea"/>
                <a:cs typeface="+mn-cs"/>
              </a:rPr>
              <a:t>Project management is concerned with the application of methods, tools, techniques and competences to a project to achieve goals. It is performed through processes and includes the integration of the various phases of the project life cycle. </a:t>
            </a:r>
          </a:p>
          <a:p>
            <a:r>
              <a:rPr lang="en-US" sz="1200" b="0" i="0" u="none" strike="noStrike" kern="1200" baseline="0" dirty="0">
                <a:solidFill>
                  <a:schemeClr val="tx1"/>
                </a:solidFill>
                <a:latin typeface="+mn-lt"/>
                <a:ea typeface="+mn-ea"/>
                <a:cs typeface="+mn-cs"/>
              </a:rPr>
              <a:t>Effective project management has a number of benefits for the organization and stakeholders. It provides a greater likelihood of achieving the goals and ensures efficient </a:t>
            </a:r>
            <a:endParaRPr lang="en-US" dirty="0"/>
          </a:p>
          <a:p>
            <a:endParaRPr lang="en-US" dirty="0"/>
          </a:p>
          <a:p>
            <a:r>
              <a:rPr lang="en-US" dirty="0"/>
              <a:t>http://</a:t>
            </a:r>
            <a:r>
              <a:rPr lang="en-US" dirty="0" err="1"/>
              <a:t>en.wikipedia.org</a:t>
            </a:r>
            <a:r>
              <a:rPr lang="en-US" dirty="0"/>
              <a:t>/wiki/</a:t>
            </a:r>
            <a:r>
              <a:rPr lang="en-US" dirty="0" err="1"/>
              <a:t>File:Burj_Khalifa.jpg</a:t>
            </a:r>
            <a:endParaRPr lang="en-US"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217</a:t>
            </a:fld>
            <a:endParaRPr lang="en-US" dirty="0"/>
          </a:p>
        </p:txBody>
      </p:sp>
    </p:spTree>
    <p:extLst>
      <p:ext uri="{BB962C8B-B14F-4D97-AF65-F5344CB8AC3E}">
        <p14:creationId xmlns:p14="http://schemas.microsoft.com/office/powerpoint/2010/main" val="11476348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380354" name="Rectangle 2"/>
          <p:cNvSpPr>
            <a:spLocks noGrp="1" noRot="1" noChangeAspect="1" noChangeArrowheads="1" noTextEdit="1"/>
          </p:cNvSpPr>
          <p:nvPr>
            <p:ph type="sldImg"/>
          </p:nvPr>
        </p:nvSpPr>
        <p:spPr>
          <a:xfrm>
            <a:off x="1258888" y="720725"/>
            <a:ext cx="4799012" cy="3598863"/>
          </a:xfrm>
          <a:ln/>
        </p:spPr>
      </p:sp>
      <p:sp>
        <p:nvSpPr>
          <p:cNvPr id="1380355" name="Rectangle 3"/>
          <p:cNvSpPr>
            <a:spLocks noGrp="1" noChangeArrowheads="1"/>
          </p:cNvSpPr>
          <p:nvPr>
            <p:ph type="body" idx="1"/>
          </p:nvPr>
        </p:nvSpPr>
        <p:spPr>
          <a:xfrm>
            <a:off x="976253" y="4561485"/>
            <a:ext cx="5362697" cy="4319322"/>
          </a:xfrm>
        </p:spPr>
        <p:txBody>
          <a:bodyPr/>
          <a:lstStyle/>
          <a:p>
            <a:r>
              <a:rPr lang="en-US" sz="1300" b="1" dirty="0"/>
              <a:t>Projects</a:t>
            </a:r>
          </a:p>
          <a:p>
            <a:pPr marL="241653" indent="-241653">
              <a:buFont typeface="+mj-lt"/>
              <a:buAutoNum type="arabicPeriod"/>
            </a:pPr>
            <a:r>
              <a:rPr lang="en-US" sz="1300" dirty="0"/>
              <a:t>A project consists of a unique set of processes consisting of coordinated and controlled activities with start and end dates, performed to achieve project objectives. Achievement of the project objectives requires the provision of deliverables conforming to specific requirements. A project may</a:t>
            </a:r>
          </a:p>
          <a:p>
            <a:pPr marL="241653" indent="-241653">
              <a:buFont typeface="+mj-lt"/>
              <a:buAutoNum type="arabicPeriod"/>
            </a:pPr>
            <a:r>
              <a:rPr lang="en-US" sz="1300" dirty="0"/>
              <a:t>be subject to multiple constraints.</a:t>
            </a:r>
          </a:p>
          <a:p>
            <a:pPr marL="241653" indent="-241653">
              <a:buFont typeface="+mj-lt"/>
              <a:buAutoNum type="arabicPeriod"/>
            </a:pPr>
            <a:r>
              <a:rPr lang="en-US" sz="1300" dirty="0"/>
              <a:t>Although many projects may be similar, each project is unique. Project differences may occur in: deliverables provided; stakeholders influencing; resources used; constraints; and the way processes are tailored to provide the deliverables.</a:t>
            </a:r>
          </a:p>
          <a:p>
            <a:pPr marL="241653" indent="-241653">
              <a:buFont typeface="+mj-lt"/>
              <a:buAutoNum type="arabicPeriod"/>
            </a:pPr>
            <a:r>
              <a:rPr lang="en-US" sz="1300" dirty="0"/>
              <a:t>Every project has a definite start and end, and is usually divided into phases</a:t>
            </a:r>
            <a:endParaRPr lang="en-US" sz="1300" b="1" dirty="0"/>
          </a:p>
          <a:p>
            <a:pPr marL="181240" indent="-181240">
              <a:buFont typeface="Arial" pitchFamily="34" charset="0"/>
              <a:buChar char="•"/>
            </a:pPr>
            <a:endParaRPr lang="en-US" sz="1300" b="1" dirty="0"/>
          </a:p>
          <a:p>
            <a:r>
              <a:rPr lang="en-US" sz="1300" b="1" dirty="0"/>
              <a:t>Project Management</a:t>
            </a:r>
          </a:p>
          <a:p>
            <a:pPr marL="181240" indent="-181240">
              <a:buFont typeface="Arial" pitchFamily="34" charset="0"/>
              <a:buChar char="•"/>
            </a:pPr>
            <a:r>
              <a:rPr lang="en-US" sz="1300" dirty="0"/>
              <a:t>Project management is the application of methods, tools, techniques and competencies to a project.</a:t>
            </a:r>
          </a:p>
          <a:p>
            <a:pPr marL="181240" indent="-181240">
              <a:buFont typeface="Arial" pitchFamily="34" charset="0"/>
              <a:buChar char="•"/>
            </a:pPr>
            <a:r>
              <a:rPr lang="en-US" sz="1300" dirty="0"/>
              <a:t>Project management includes the integration of the various phases of the project life cycle</a:t>
            </a:r>
          </a:p>
          <a:p>
            <a:pPr marL="181240" indent="-181240">
              <a:buFont typeface="Arial" pitchFamily="34" charset="0"/>
              <a:buChar char="•"/>
            </a:pPr>
            <a:r>
              <a:rPr lang="en-US" sz="1300" dirty="0"/>
              <a:t>Project management is performed through processes. The processes selected for performing a</a:t>
            </a:r>
          </a:p>
          <a:p>
            <a:pPr marL="181240" indent="-181240">
              <a:buFont typeface="Arial" pitchFamily="34" charset="0"/>
              <a:buChar char="•"/>
            </a:pPr>
            <a:r>
              <a:rPr lang="en-US" sz="1300" dirty="0"/>
              <a:t>project should be aligned in a systemic view. Each phase of the project life cycle should have</a:t>
            </a:r>
          </a:p>
          <a:p>
            <a:pPr marL="181240" indent="-181240">
              <a:buFont typeface="Arial" pitchFamily="34" charset="0"/>
              <a:buChar char="•"/>
            </a:pPr>
            <a:r>
              <a:rPr lang="en-US" sz="1300" dirty="0"/>
              <a:t>specific deliverables. These deliverables should be regularly reviewed during the project to meet</a:t>
            </a:r>
          </a:p>
          <a:p>
            <a:pPr marL="181240" indent="-181240">
              <a:buFont typeface="Arial" pitchFamily="34" charset="0"/>
              <a:buChar char="•"/>
            </a:pPr>
            <a:r>
              <a:rPr lang="en-US" sz="1300" dirty="0"/>
              <a:t>the requirements of the sponsor, customers and other stakeholders</a:t>
            </a:r>
          </a:p>
          <a:p>
            <a:pPr marL="181240" indent="-181240">
              <a:buFont typeface="Arial" pitchFamily="34" charset="0"/>
              <a:buChar char="•"/>
            </a:pPr>
            <a:endParaRPr lang="en-US" sz="1300" dirty="0"/>
          </a:p>
          <a:p>
            <a:pPr marL="181240" indent="-181240">
              <a:buFont typeface="Arial" pitchFamily="34" charset="0"/>
              <a:buChar char="•"/>
            </a:pPr>
            <a:r>
              <a:rPr lang="en-US" sz="1300" dirty="0"/>
              <a:t>ISO 21500 Section 3.2 and 3.3</a:t>
            </a:r>
            <a:endParaRPr lang="en-GB" sz="1100" dirty="0"/>
          </a:p>
        </p:txBody>
      </p:sp>
    </p:spTree>
    <p:extLst>
      <p:ext uri="{BB962C8B-B14F-4D97-AF65-F5344CB8AC3E}">
        <p14:creationId xmlns:p14="http://schemas.microsoft.com/office/powerpoint/2010/main" val="7409503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IPMA Eye of Competence is applicable for the three management domains project management, program management and portfolio management. </a:t>
            </a:r>
          </a:p>
          <a:p>
            <a:endParaRPr lang="en-US" dirty="0"/>
          </a:p>
          <a:p>
            <a:r>
              <a:rPr lang="en-US" dirty="0"/>
              <a:t>Based on the generic model every individual has to have a specific set of competences to manage projects successfully.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219</a:t>
            </a:fld>
            <a:endParaRPr lang="en-US" dirty="0"/>
          </a:p>
        </p:txBody>
      </p:sp>
    </p:spTree>
    <p:extLst>
      <p:ext uri="{BB962C8B-B14F-4D97-AF65-F5344CB8AC3E}">
        <p14:creationId xmlns:p14="http://schemas.microsoft.com/office/powerpoint/2010/main" val="14433932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management of a project starts with the initiating process group and finishes with the closing process group. The interdependency between process groups requires the controlling process group to interact with every other process group as shown in Figure 5. Process groups are seldom discrete or one-time in their application. The process groups are normally repeated within each project phase to drive the project to completion. All or some of the processes within the process groups may be required for a project phase.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220</a:t>
            </a:fld>
            <a:endParaRPr lang="en-US" dirty="0"/>
          </a:p>
        </p:txBody>
      </p:sp>
    </p:spTree>
    <p:extLst>
      <p:ext uri="{BB962C8B-B14F-4D97-AF65-F5344CB8AC3E}">
        <p14:creationId xmlns:p14="http://schemas.microsoft.com/office/powerpoint/2010/main" val="91814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a:t>
            </a:fld>
            <a:endParaRPr lang="en-US" dirty="0"/>
          </a:p>
        </p:txBody>
      </p:sp>
    </p:spTree>
    <p:extLst>
      <p:ext uri="{BB962C8B-B14F-4D97-AF65-F5344CB8AC3E}">
        <p14:creationId xmlns:p14="http://schemas.microsoft.com/office/powerpoint/2010/main" val="32977316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page shows the interactions among the process groups inside the boundaries of the project, including the representative inputs and outputs of processes within the process groups. With the exception of the controlling process group, linkages between the various process groups are through individual processes within each process group. While linkage is shown in the diagram between the controlling process group and other process groups, the controlling process group may be considered self-standing because its processes are used to control not only the overall project, but also the individual process groups.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221</a:t>
            </a:fld>
            <a:endParaRPr lang="en-US" dirty="0"/>
          </a:p>
        </p:txBody>
      </p:sp>
    </p:spTree>
    <p:extLst>
      <p:ext uri="{BB962C8B-B14F-4D97-AF65-F5344CB8AC3E}">
        <p14:creationId xmlns:p14="http://schemas.microsoft.com/office/powerpoint/2010/main" val="56869913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 the espoused values are written down in one or more documents (for instance mission statement, quality policy, or corporate values). The individual should be able to discern the relevant implications of these cultural aspects for the project and take these into account in the approach. Moreover, the individual needs to be sure that the project supports the sustainable development of the </a:t>
            </a:r>
            <a:r>
              <a:rPr lang="en-US" dirty="0" err="1"/>
              <a:t>organisation</a:t>
            </a:r>
            <a:r>
              <a:rPr lang="en-US" dirty="0"/>
              <a:t>, which also includes corporate social responsibility (CSR).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222</a:t>
            </a:fld>
            <a:endParaRPr lang="en-US" dirty="0"/>
          </a:p>
        </p:txBody>
      </p:sp>
    </p:spTree>
    <p:extLst>
      <p:ext uri="{BB962C8B-B14F-4D97-AF65-F5344CB8AC3E}">
        <p14:creationId xmlns:p14="http://schemas.microsoft.com/office/powerpoint/2010/main" val="8464143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 Organizations call these “knowledge areas”.  This is incorrect.  It is not enough to be knowledgeable.  You must be proficient.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Each subject group consists of processes applicable to any project phase or project. These processes are defined in terms of purpose, description and primary inputs and outputs in and are interdependent. Subject</a:t>
            </a:r>
          </a:p>
          <a:p>
            <a:r>
              <a:rPr lang="en-US" sz="1200" b="0" i="0" u="none" strike="noStrike" kern="1200" baseline="0" dirty="0">
                <a:solidFill>
                  <a:schemeClr val="tx1"/>
                </a:solidFill>
                <a:latin typeface="+mn-lt"/>
                <a:ea typeface="+mn-ea"/>
                <a:cs typeface="+mn-cs"/>
              </a:rPr>
              <a:t>groups are independent of application area or industry focus.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ISO 21500 Definitions</a:t>
            </a:r>
          </a:p>
          <a:p>
            <a:pPr marL="228600" indent="-228600">
              <a:buFont typeface="+mj-lt"/>
              <a:buAutoNum type="arabicPeriod"/>
            </a:pPr>
            <a:r>
              <a:rPr lang="en-US" sz="1200" b="0" i="0" u="none" strike="noStrike" kern="1200" baseline="0" dirty="0">
                <a:solidFill>
                  <a:schemeClr val="tx1"/>
                </a:solidFill>
                <a:latin typeface="+mn-lt"/>
                <a:ea typeface="+mn-ea"/>
                <a:cs typeface="+mn-cs"/>
              </a:rPr>
              <a:t>Integration - The integration subject group includes the processes required to identify, define, combine, unify, coordinate, control and close the various activities and processes related to the project.</a:t>
            </a:r>
          </a:p>
          <a:p>
            <a:pPr marL="228600" indent="-228600">
              <a:buFont typeface="+mj-lt"/>
              <a:buAutoNum type="arabicPeriod"/>
            </a:pPr>
            <a:r>
              <a:rPr lang="en-US" sz="1200" b="0" i="0" u="none" strike="noStrike" kern="1200" baseline="0" dirty="0">
                <a:solidFill>
                  <a:schemeClr val="tx1"/>
                </a:solidFill>
                <a:latin typeface="+mn-lt"/>
                <a:ea typeface="+mn-ea"/>
                <a:cs typeface="+mn-cs"/>
              </a:rPr>
              <a:t>Stakeholder - The stakeholder subject group includes the processes required to identify and engage the project sponsor, customers and other stakeholders.</a:t>
            </a:r>
          </a:p>
          <a:p>
            <a:pPr marL="228600" indent="-228600">
              <a:buFont typeface="+mj-lt"/>
              <a:buAutoNum type="arabicPeriod"/>
            </a:pPr>
            <a:r>
              <a:rPr lang="ro-RO" sz="1200" b="0" i="0" u="none" strike="noStrike" kern="1200" baseline="0" dirty="0">
                <a:solidFill>
                  <a:schemeClr val="tx1"/>
                </a:solidFill>
                <a:latin typeface="+mn-lt"/>
                <a:ea typeface="+mn-ea"/>
                <a:cs typeface="+mn-cs"/>
              </a:rPr>
              <a:t>Scope - The scope subject group includes the processes required to identify and define the work and deliverables, and only the work and deliverables required.</a:t>
            </a:r>
          </a:p>
          <a:p>
            <a:pPr marL="228600" indent="-228600">
              <a:buFont typeface="+mj-lt"/>
              <a:buAutoNum type="arabicPeriod"/>
            </a:pPr>
            <a:r>
              <a:rPr lang="fr-FR" sz="1200" b="0" i="0" u="none" strike="noStrike" kern="1200" baseline="0" dirty="0">
                <a:solidFill>
                  <a:schemeClr val="tx1"/>
                </a:solidFill>
                <a:latin typeface="+mn-lt"/>
                <a:ea typeface="+mn-ea"/>
                <a:cs typeface="+mn-cs"/>
              </a:rPr>
              <a:t>Resource - The </a:t>
            </a:r>
            <a:r>
              <a:rPr lang="fr-FR" sz="1200" b="0" i="0" u="none" strike="noStrike" kern="1200" baseline="0" dirty="0" err="1">
                <a:solidFill>
                  <a:schemeClr val="tx1"/>
                </a:solidFill>
                <a:latin typeface="+mn-lt"/>
                <a:ea typeface="+mn-ea"/>
                <a:cs typeface="+mn-cs"/>
              </a:rPr>
              <a:t>resource</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subject</a:t>
            </a:r>
            <a:r>
              <a:rPr lang="fr-FR" sz="1200" b="0" i="0" u="none" strike="noStrike" kern="1200" baseline="0" dirty="0">
                <a:solidFill>
                  <a:schemeClr val="tx1"/>
                </a:solidFill>
                <a:latin typeface="+mn-lt"/>
                <a:ea typeface="+mn-ea"/>
                <a:cs typeface="+mn-cs"/>
              </a:rPr>
              <a:t> group </a:t>
            </a:r>
            <a:r>
              <a:rPr lang="fr-FR" sz="1200" b="0" i="0" u="none" strike="noStrike" kern="1200" baseline="0" dirty="0" err="1">
                <a:solidFill>
                  <a:schemeClr val="tx1"/>
                </a:solidFill>
                <a:latin typeface="+mn-lt"/>
                <a:ea typeface="+mn-ea"/>
                <a:cs typeface="+mn-cs"/>
              </a:rPr>
              <a:t>includes</a:t>
            </a:r>
            <a:r>
              <a:rPr lang="fr-FR" sz="1200" b="0" i="0" u="none" strike="noStrike" kern="1200" baseline="0" dirty="0">
                <a:solidFill>
                  <a:schemeClr val="tx1"/>
                </a:solidFill>
                <a:latin typeface="+mn-lt"/>
                <a:ea typeface="+mn-ea"/>
                <a:cs typeface="+mn-cs"/>
              </a:rPr>
              <a:t> the </a:t>
            </a:r>
            <a:r>
              <a:rPr lang="fr-FR" sz="1200" b="0" i="0" u="none" strike="noStrike" kern="1200" baseline="0" dirty="0" err="1">
                <a:solidFill>
                  <a:schemeClr val="tx1"/>
                </a:solidFill>
                <a:latin typeface="+mn-lt"/>
                <a:ea typeface="+mn-ea"/>
                <a:cs typeface="+mn-cs"/>
              </a:rPr>
              <a:t>processes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required</a:t>
            </a:r>
            <a:r>
              <a:rPr lang="fr-FR" sz="1200" b="0" i="0" u="none" strike="noStrike" kern="1200" baseline="0" dirty="0">
                <a:solidFill>
                  <a:schemeClr val="tx1"/>
                </a:solidFill>
                <a:latin typeface="+mn-lt"/>
                <a:ea typeface="+mn-ea"/>
                <a:cs typeface="+mn-cs"/>
              </a:rPr>
              <a:t> to </a:t>
            </a:r>
            <a:r>
              <a:rPr lang="fr-FR" sz="1200" b="0" i="0" u="none" strike="noStrike" kern="1200" baseline="0" dirty="0" err="1">
                <a:solidFill>
                  <a:schemeClr val="tx1"/>
                </a:solidFill>
                <a:latin typeface="+mn-lt"/>
                <a:ea typeface="+mn-ea"/>
                <a:cs typeface="+mn-cs"/>
              </a:rPr>
              <a:t>identify</a:t>
            </a:r>
            <a:r>
              <a:rPr lang="fr-FR" sz="1200" b="0" i="0" u="none" strike="noStrike" kern="1200" baseline="0" dirty="0">
                <a:solidFill>
                  <a:schemeClr val="tx1"/>
                </a:solidFill>
                <a:latin typeface="+mn-lt"/>
                <a:ea typeface="+mn-ea"/>
                <a:cs typeface="+mn-cs"/>
              </a:rPr>
              <a:t> and </a:t>
            </a:r>
            <a:r>
              <a:rPr lang="fr-FR" sz="1200" b="0" i="0" u="none" strike="noStrike" kern="1200" baseline="0" dirty="0" err="1">
                <a:solidFill>
                  <a:schemeClr val="tx1"/>
                </a:solidFill>
                <a:latin typeface="+mn-lt"/>
                <a:ea typeface="+mn-ea"/>
                <a:cs typeface="+mn-cs"/>
              </a:rPr>
              <a:t>acquire</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adequate</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project</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resources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such</a:t>
            </a:r>
            <a:r>
              <a:rPr lang="fr-FR" sz="1200" b="0" i="0" u="none" strike="noStrike" kern="1200" baseline="0" dirty="0">
                <a:solidFill>
                  <a:schemeClr val="tx1"/>
                </a:solidFill>
                <a:latin typeface="+mn-lt"/>
                <a:ea typeface="+mn-ea"/>
                <a:cs typeface="+mn-cs"/>
              </a:rPr>
              <a:t> as people, </a:t>
            </a:r>
            <a:r>
              <a:rPr lang="fr-FR" sz="1200" b="0" i="0" u="none" strike="noStrike" kern="1200" baseline="0" dirty="0" err="1">
                <a:solidFill>
                  <a:schemeClr val="tx1"/>
                </a:solidFill>
                <a:latin typeface="+mn-lt"/>
                <a:ea typeface="+mn-ea"/>
                <a:cs typeface="+mn-cs"/>
              </a:rPr>
              <a:t>facilities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equipment</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materials</a:t>
            </a:r>
            <a:r>
              <a:rPr lang="fr-FR" sz="1200" b="0" i="0" u="none" strike="noStrike" kern="1200" baseline="0" dirty="0">
                <a:solidFill>
                  <a:schemeClr val="tx1"/>
                </a:solidFill>
                <a:latin typeface="+mn-lt"/>
                <a:ea typeface="+mn-ea"/>
                <a:cs typeface="+mn-cs"/>
              </a:rPr>
              <a:t>, infrastructure and </a:t>
            </a:r>
            <a:r>
              <a:rPr lang="fr-FR" sz="1200" b="0" i="0" u="none" strike="noStrike" kern="1200" baseline="0" dirty="0" err="1">
                <a:solidFill>
                  <a:schemeClr val="tx1"/>
                </a:solidFill>
                <a:latin typeface="+mn-lt"/>
                <a:ea typeface="+mn-ea"/>
                <a:cs typeface="+mn-cs"/>
              </a:rPr>
              <a:t>tools</a:t>
            </a:r>
            <a:r>
              <a:rPr lang="fr-FR" sz="1200" b="0" i="0" u="none" strike="noStrike" kern="1200" baseline="0" dirty="0">
                <a:solidFill>
                  <a:schemeClr val="tx1"/>
                </a:solidFill>
                <a:latin typeface="+mn-lt"/>
                <a:ea typeface="+mn-ea"/>
                <a:cs typeface="+mn-cs"/>
              </a:rPr>
              <a:t>.</a:t>
            </a:r>
          </a:p>
          <a:p>
            <a:pPr marL="228600" indent="-228600">
              <a:buFont typeface="+mj-lt"/>
              <a:buAutoNum type="arabicPeriod"/>
            </a:pPr>
            <a:r>
              <a:rPr lang="fr-FR" sz="1200" b="0" i="0" u="none" strike="noStrike" kern="1200" baseline="0" dirty="0">
                <a:solidFill>
                  <a:schemeClr val="tx1"/>
                </a:solidFill>
                <a:latin typeface="+mn-lt"/>
                <a:ea typeface="+mn-ea"/>
                <a:cs typeface="+mn-cs"/>
              </a:rPr>
              <a:t>Time - The time </a:t>
            </a:r>
            <a:r>
              <a:rPr lang="fr-FR" sz="1200" b="0" i="0" u="none" strike="noStrike" kern="1200" baseline="0" dirty="0" err="1">
                <a:solidFill>
                  <a:schemeClr val="tx1"/>
                </a:solidFill>
                <a:latin typeface="+mn-lt"/>
                <a:ea typeface="+mn-ea"/>
                <a:cs typeface="+mn-cs"/>
              </a:rPr>
              <a:t>subject</a:t>
            </a:r>
            <a:r>
              <a:rPr lang="fr-FR" sz="1200" b="0" i="0" u="none" strike="noStrike" kern="1200" baseline="0" dirty="0">
                <a:solidFill>
                  <a:schemeClr val="tx1"/>
                </a:solidFill>
                <a:latin typeface="+mn-lt"/>
                <a:ea typeface="+mn-ea"/>
                <a:cs typeface="+mn-cs"/>
              </a:rPr>
              <a:t> group </a:t>
            </a:r>
            <a:r>
              <a:rPr lang="fr-FR" sz="1200" b="0" i="0" u="none" strike="noStrike" kern="1200" baseline="0" dirty="0" err="1">
                <a:solidFill>
                  <a:schemeClr val="tx1"/>
                </a:solidFill>
                <a:latin typeface="+mn-lt"/>
                <a:ea typeface="+mn-ea"/>
                <a:cs typeface="+mn-cs"/>
              </a:rPr>
              <a:t>includes</a:t>
            </a:r>
            <a:r>
              <a:rPr lang="fr-FR" sz="1200" b="0" i="0" u="none" strike="noStrike" kern="1200" baseline="0" dirty="0">
                <a:solidFill>
                  <a:schemeClr val="tx1"/>
                </a:solidFill>
                <a:latin typeface="+mn-lt"/>
                <a:ea typeface="+mn-ea"/>
                <a:cs typeface="+mn-cs"/>
              </a:rPr>
              <a:t> the </a:t>
            </a:r>
            <a:r>
              <a:rPr lang="fr-FR" sz="1200" b="0" i="0" u="none" strike="noStrike" kern="1200" baseline="0" dirty="0" err="1">
                <a:solidFill>
                  <a:schemeClr val="tx1"/>
                </a:solidFill>
                <a:latin typeface="+mn-lt"/>
                <a:ea typeface="+mn-ea"/>
                <a:cs typeface="+mn-cs"/>
              </a:rPr>
              <a:t>processes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required</a:t>
            </a:r>
            <a:r>
              <a:rPr lang="fr-FR" sz="1200" b="0" i="0" u="none" strike="noStrike" kern="1200" baseline="0" dirty="0">
                <a:solidFill>
                  <a:schemeClr val="tx1"/>
                </a:solidFill>
                <a:latin typeface="+mn-lt"/>
                <a:ea typeface="+mn-ea"/>
                <a:cs typeface="+mn-cs"/>
              </a:rPr>
              <a:t> to </a:t>
            </a:r>
            <a:r>
              <a:rPr lang="fr-FR" sz="1200" b="0" i="0" u="none" strike="noStrike" kern="1200" baseline="0" dirty="0" err="1">
                <a:solidFill>
                  <a:schemeClr val="tx1"/>
                </a:solidFill>
                <a:latin typeface="+mn-lt"/>
                <a:ea typeface="+mn-ea"/>
                <a:cs typeface="+mn-cs"/>
              </a:rPr>
              <a:t>schedule</a:t>
            </a:r>
            <a:r>
              <a:rPr lang="fr-FR" sz="1200" b="0" i="0" u="none" strike="noStrike" kern="1200" baseline="0" dirty="0">
                <a:solidFill>
                  <a:schemeClr val="tx1"/>
                </a:solidFill>
                <a:latin typeface="+mn-lt"/>
                <a:ea typeface="+mn-ea"/>
                <a:cs typeface="+mn-cs"/>
              </a:rPr>
              <a:t> the </a:t>
            </a:r>
            <a:r>
              <a:rPr lang="fr-FR" sz="1200" b="0" i="0" u="none" strike="noStrike" kern="1200" baseline="0" dirty="0" err="1">
                <a:solidFill>
                  <a:schemeClr val="tx1"/>
                </a:solidFill>
                <a:latin typeface="+mn-lt"/>
                <a:ea typeface="+mn-ea"/>
                <a:cs typeface="+mn-cs"/>
              </a:rPr>
              <a:t>project</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activities</a:t>
            </a:r>
            <a:r>
              <a:rPr lang="fr-FR" sz="1200" b="0" i="0" u="none" strike="noStrike" kern="1200" baseline="0" dirty="0">
                <a:solidFill>
                  <a:schemeClr val="tx1"/>
                </a:solidFill>
                <a:latin typeface="+mn-lt"/>
                <a:ea typeface="+mn-ea"/>
                <a:cs typeface="+mn-cs"/>
              </a:rPr>
              <a:t> and to monitor </a:t>
            </a:r>
            <a:r>
              <a:rPr lang="fr-FR" sz="1200" b="0" i="0" u="none" strike="noStrike" kern="1200" baseline="0" dirty="0" err="1">
                <a:solidFill>
                  <a:schemeClr val="tx1"/>
                </a:solidFill>
                <a:latin typeface="+mn-lt"/>
                <a:ea typeface="+mn-ea"/>
                <a:cs typeface="+mn-cs"/>
              </a:rPr>
              <a:t>progress</a:t>
            </a:r>
            <a:r>
              <a:rPr lang="fr-FR" sz="1200" b="0" i="0" u="none" strike="noStrike" kern="1200" baseline="0" dirty="0">
                <a:solidFill>
                  <a:schemeClr val="tx1"/>
                </a:solidFill>
                <a:latin typeface="+mn-lt"/>
                <a:ea typeface="+mn-ea"/>
                <a:cs typeface="+mn-cs"/>
              </a:rPr>
              <a:t> to control the </a:t>
            </a:r>
            <a:r>
              <a:rPr lang="fr-FR" sz="1200" b="0" i="0" u="none" strike="noStrike" kern="1200" baseline="0" dirty="0" err="1">
                <a:solidFill>
                  <a:schemeClr val="tx1"/>
                </a:solidFill>
                <a:latin typeface="+mn-lt"/>
                <a:ea typeface="+mn-ea"/>
                <a:cs typeface="+mn-cs"/>
              </a:rPr>
              <a:t>schedule</a:t>
            </a:r>
            <a:r>
              <a:rPr lang="fr-FR" sz="1200" b="0" i="0" u="none" strike="noStrike" kern="1200" baseline="0" dirty="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a:solidFill>
                  <a:schemeClr val="tx1"/>
                </a:solidFill>
                <a:latin typeface="+mn-lt"/>
                <a:ea typeface="+mn-ea"/>
                <a:cs typeface="+mn-cs"/>
              </a:rPr>
              <a:t>Cost</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cost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subject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group</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includes</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processes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required</a:t>
            </a:r>
            <a:r>
              <a:rPr lang="it-IT" sz="1200" b="0" i="0" u="none" strike="noStrike" kern="1200" baseline="0" dirty="0">
                <a:solidFill>
                  <a:schemeClr val="tx1"/>
                </a:solidFill>
                <a:latin typeface="+mn-lt"/>
                <a:ea typeface="+mn-ea"/>
                <a:cs typeface="+mn-cs"/>
              </a:rPr>
              <a:t> to </a:t>
            </a:r>
            <a:r>
              <a:rPr lang="it-IT" sz="1200" b="0" i="0" u="none" strike="noStrike" kern="1200" baseline="0" dirty="0" err="1">
                <a:solidFill>
                  <a:schemeClr val="tx1"/>
                </a:solidFill>
                <a:latin typeface="+mn-lt"/>
                <a:ea typeface="+mn-ea"/>
                <a:cs typeface="+mn-cs"/>
              </a:rPr>
              <a:t>develop</a:t>
            </a:r>
            <a:r>
              <a:rPr lang="it-IT" sz="1200" b="0" i="0" u="none" strike="noStrike" kern="1200" baseline="0" dirty="0">
                <a:solidFill>
                  <a:schemeClr val="tx1"/>
                </a:solidFill>
                <a:latin typeface="+mn-lt"/>
                <a:ea typeface="+mn-ea"/>
                <a:cs typeface="+mn-cs"/>
              </a:rPr>
              <a:t> the budget and to monitor progress to control </a:t>
            </a:r>
            <a:r>
              <a:rPr lang="it-IT" sz="1200" b="0" i="0" u="none" strike="noStrike" kern="1200" baseline="0" dirty="0" err="1">
                <a:solidFill>
                  <a:schemeClr val="tx1"/>
                </a:solidFill>
                <a:latin typeface="+mn-lt"/>
                <a:ea typeface="+mn-ea"/>
                <a:cs typeface="+mn-cs"/>
              </a:rPr>
              <a:t>costs</a:t>
            </a:r>
            <a:r>
              <a:rPr lang="it-IT" sz="1200" b="0" i="0" u="none" strike="noStrike" kern="1200" baseline="0" dirty="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a:solidFill>
                  <a:schemeClr val="tx1"/>
                </a:solidFill>
                <a:latin typeface="+mn-lt"/>
                <a:ea typeface="+mn-ea"/>
                <a:cs typeface="+mn-cs"/>
              </a:rPr>
              <a:t>Risk</a:t>
            </a:r>
            <a:r>
              <a:rPr lang="it-IT" sz="1200" b="0" i="0" u="none" strike="noStrike" kern="1200" baseline="0" dirty="0">
                <a:solidFill>
                  <a:schemeClr val="tx1"/>
                </a:solidFill>
                <a:latin typeface="+mn-lt"/>
                <a:ea typeface="+mn-ea"/>
                <a:cs typeface="+mn-cs"/>
              </a:rPr>
              <a:t> - The </a:t>
            </a:r>
            <a:r>
              <a:rPr lang="it-IT" sz="1200" b="0" i="0" u="none" strike="noStrike" kern="1200" baseline="0" dirty="0" err="1">
                <a:solidFill>
                  <a:schemeClr val="tx1"/>
                </a:solidFill>
                <a:latin typeface="+mn-lt"/>
                <a:ea typeface="+mn-ea"/>
                <a:cs typeface="+mn-cs"/>
              </a:rPr>
              <a:t>risk</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subject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group</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includes</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processes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required</a:t>
            </a:r>
            <a:r>
              <a:rPr lang="it-IT" sz="1200" b="0" i="0" u="none" strike="noStrike" kern="1200" baseline="0" dirty="0">
                <a:solidFill>
                  <a:schemeClr val="tx1"/>
                </a:solidFill>
                <a:latin typeface="+mn-lt"/>
                <a:ea typeface="+mn-ea"/>
                <a:cs typeface="+mn-cs"/>
              </a:rPr>
              <a:t> to </a:t>
            </a:r>
            <a:r>
              <a:rPr lang="it-IT" sz="1200" b="0" i="0" u="none" strike="noStrike" kern="1200" baseline="0" dirty="0" err="1">
                <a:solidFill>
                  <a:schemeClr val="tx1"/>
                </a:solidFill>
                <a:latin typeface="+mn-lt"/>
                <a:ea typeface="+mn-ea"/>
                <a:cs typeface="+mn-cs"/>
              </a:rPr>
              <a:t>identify</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manage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threats</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opportunities</a:t>
            </a:r>
            <a:r>
              <a:rPr lang="it-IT" sz="1200" b="0" i="0" u="none" strike="noStrike" kern="1200" baseline="0" dirty="0">
                <a:solidFill>
                  <a:schemeClr val="tx1"/>
                </a:solidFill>
                <a:latin typeface="+mn-lt"/>
                <a:ea typeface="+mn-ea"/>
                <a:cs typeface="+mn-cs"/>
              </a:rPr>
              <a:t>.</a:t>
            </a:r>
          </a:p>
          <a:p>
            <a:pPr marL="228600" indent="-228600">
              <a:buFont typeface="+mj-lt"/>
              <a:buAutoNum type="arabicPeriod"/>
            </a:pPr>
            <a:r>
              <a:rPr lang="en-US" sz="1200" b="0" i="0" u="none" strike="noStrike" kern="1200" baseline="0" dirty="0">
                <a:solidFill>
                  <a:schemeClr val="tx1"/>
                </a:solidFill>
                <a:latin typeface="+mn-lt"/>
                <a:ea typeface="+mn-ea"/>
                <a:cs typeface="+mn-cs"/>
              </a:rPr>
              <a:t>Quality - The quality subject group includes the processes required to plan and establish quality assurance and control.</a:t>
            </a:r>
          </a:p>
          <a:p>
            <a:pPr marL="228600" indent="-228600">
              <a:buFont typeface="+mj-lt"/>
              <a:buAutoNum type="arabicPeriod"/>
            </a:pPr>
            <a:r>
              <a:rPr lang="ro-RO" sz="1200" b="0" i="0" u="none" strike="noStrike" kern="1200" baseline="0" dirty="0">
                <a:solidFill>
                  <a:schemeClr val="tx1"/>
                </a:solidFill>
                <a:latin typeface="+mn-lt"/>
                <a:ea typeface="+mn-ea"/>
                <a:cs typeface="+mn-cs"/>
              </a:rPr>
              <a:t>Procurement - The procurement subject group includes the processes required to plan and acquire products, services or results, and to manage supplier relationships.</a:t>
            </a:r>
          </a:p>
          <a:p>
            <a:pPr marL="228600" indent="-228600">
              <a:buFont typeface="+mj-lt"/>
              <a:buAutoNum type="arabicPeriod"/>
            </a:pPr>
            <a:r>
              <a:rPr lang="ro-RO" sz="1200" b="0" i="0" u="none" strike="noStrike" kern="1200" baseline="0" dirty="0">
                <a:solidFill>
                  <a:schemeClr val="tx1"/>
                </a:solidFill>
                <a:latin typeface="+mn-lt"/>
                <a:ea typeface="+mn-ea"/>
                <a:cs typeface="+mn-cs"/>
              </a:rPr>
              <a:t>Communication - The communication subject group includes the processes required to plan, manage and distribute information relevant to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223</a:t>
            </a:fld>
            <a:endParaRPr lang="en-US" dirty="0"/>
          </a:p>
        </p:txBody>
      </p:sp>
    </p:spTree>
    <p:extLst>
      <p:ext uri="{BB962C8B-B14F-4D97-AF65-F5344CB8AC3E}">
        <p14:creationId xmlns:p14="http://schemas.microsoft.com/office/powerpoint/2010/main" val="18532419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This standard addresses only project management processes. However, it should be noted that product, support and project management processes might overlap and interact throughout a project.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224</a:t>
            </a:fld>
            <a:endParaRPr lang="en-US" dirty="0"/>
          </a:p>
        </p:txBody>
      </p:sp>
    </p:spTree>
    <p:extLst>
      <p:ext uri="{BB962C8B-B14F-4D97-AF65-F5344CB8AC3E}">
        <p14:creationId xmlns:p14="http://schemas.microsoft.com/office/powerpoint/2010/main" val="2729495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Understanding the management of the outcome after handover is important.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225</a:t>
            </a:fld>
            <a:endParaRPr lang="en-US" dirty="0"/>
          </a:p>
        </p:txBody>
      </p:sp>
    </p:spTree>
    <p:extLst>
      <p:ext uri="{BB962C8B-B14F-4D97-AF65-F5344CB8AC3E}">
        <p14:creationId xmlns:p14="http://schemas.microsoft.com/office/powerpoint/2010/main" val="15911255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shows the project environment. Organizational Strategy creates opportunities that become business cases.  The business case is carried out via projects that hand deliverables over to the operations side of the organization.  Benefits are then derived and realized by the strategic level. </a:t>
            </a:r>
          </a:p>
          <a:p>
            <a:endParaRPr lang="en-US" baseline="0" dirty="0"/>
          </a:p>
          <a:p>
            <a:r>
              <a:rPr lang="en-US" baseline="0" dirty="0"/>
              <a:t>The Project Manager is responsible for benefit realization.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226</a:t>
            </a:fld>
            <a:endParaRPr lang="en-US" dirty="0"/>
          </a:p>
        </p:txBody>
      </p:sp>
    </p:spTree>
    <p:extLst>
      <p:ext uri="{BB962C8B-B14F-4D97-AF65-F5344CB8AC3E}">
        <p14:creationId xmlns:p14="http://schemas.microsoft.com/office/powerpoint/2010/main" val="21055900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Project Managers are expected to produce essentially the same results – outputs and outcomes that are acceptable to relevant stakeholders.  However, the context in which these results are produced may differ: some projects are inherently harder to manage than others.  A project manager who is competent to manage an easier, less complex project may not be competent to manage a harder, more complex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227</a:t>
            </a:fld>
            <a:endParaRPr lang="en-US" dirty="0"/>
          </a:p>
        </p:txBody>
      </p:sp>
    </p:spTree>
    <p:extLst>
      <p:ext uri="{BB962C8B-B14F-4D97-AF65-F5344CB8AC3E}">
        <p14:creationId xmlns:p14="http://schemas.microsoft.com/office/powerpoint/2010/main" val="3241954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228</a:t>
            </a:fld>
            <a:endParaRPr lang="en-US" dirty="0"/>
          </a:p>
        </p:txBody>
      </p:sp>
    </p:spTree>
    <p:extLst>
      <p:ext uri="{BB962C8B-B14F-4D97-AF65-F5344CB8AC3E}">
        <p14:creationId xmlns:p14="http://schemas.microsoft.com/office/powerpoint/2010/main" val="12402779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TTWWHADI</a:t>
            </a:r>
            <a:r>
              <a:rPr lang="en-US" baseline="0" dirty="0"/>
              <a:t> “That’s the way we have always done it.    </a:t>
            </a:r>
          </a:p>
          <a:p>
            <a:endParaRPr lang="en-US" baseline="0" dirty="0"/>
          </a:p>
          <a:p>
            <a:r>
              <a:rPr lang="en-US" sz="1200" b="0" i="0" kern="1200" dirty="0">
                <a:solidFill>
                  <a:schemeClr val="tx1"/>
                </a:solidFill>
                <a:latin typeface="+mn-lt"/>
                <a:ea typeface="+mn-ea"/>
                <a:cs typeface="+mn-cs"/>
              </a:rPr>
              <a:t>DEFINITION of 'C-Suite'</a:t>
            </a:r>
          </a:p>
          <a:p>
            <a:r>
              <a:rPr lang="en-US" sz="1200" b="0" i="0" kern="1200" dirty="0">
                <a:solidFill>
                  <a:schemeClr val="tx1"/>
                </a:solidFill>
                <a:latin typeface="+mn-lt"/>
                <a:ea typeface="+mn-ea"/>
                <a:cs typeface="+mn-cs"/>
              </a:rPr>
              <a:t>A widely-used slang term used to collectively refer to a corporation's most important senior executives. C-Suite gets its name because top senior executives' titles tend to start with the letter </a:t>
            </a:r>
            <a:r>
              <a:rPr lang="en-US" sz="1200" b="0" i="1" kern="1200" dirty="0">
                <a:solidFill>
                  <a:schemeClr val="tx1"/>
                </a:solidFill>
                <a:latin typeface="+mn-lt"/>
                <a:ea typeface="+mn-ea"/>
                <a:cs typeface="+mn-cs"/>
              </a:rPr>
              <a:t>C</a:t>
            </a:r>
            <a:r>
              <a:rPr lang="en-US" sz="1200" b="0" i="0" kern="1200" dirty="0">
                <a:solidFill>
                  <a:schemeClr val="tx1"/>
                </a:solidFill>
                <a:latin typeface="+mn-lt"/>
                <a:ea typeface="+mn-ea"/>
                <a:cs typeface="+mn-cs"/>
              </a:rPr>
              <a:t>, for chief, as in </a:t>
            </a:r>
            <a:r>
              <a:rPr lang="en-US" sz="1200" b="0" i="0" u="none" strike="noStrike" kern="1200" dirty="0">
                <a:solidFill>
                  <a:schemeClr val="tx1"/>
                </a:solidFill>
                <a:latin typeface="+mn-lt"/>
                <a:ea typeface="+mn-ea"/>
                <a:cs typeface="+mn-cs"/>
                <a:hlinkClick r:id="rId3"/>
              </a:rPr>
              <a:t>chief executive officer</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4"/>
              </a:rPr>
              <a:t>chief operating officer</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5"/>
              </a:rPr>
              <a:t>chief information officer</a:t>
            </a:r>
            <a:r>
              <a:rPr lang="en-US" sz="1200" b="0" i="0" kern="1200" dirty="0">
                <a:solidFill>
                  <a:schemeClr val="tx1"/>
                </a:solidFill>
                <a:latin typeface="+mn-lt"/>
                <a:ea typeface="+mn-ea"/>
                <a:cs typeface="+mn-cs"/>
              </a:rPr>
              <a:t>.</a:t>
            </a:r>
          </a:p>
          <a:p>
            <a:r>
              <a:rPr lang="en-US" sz="1200" b="0" i="0" kern="1200" dirty="0">
                <a:solidFill>
                  <a:schemeClr val="tx1"/>
                </a:solidFill>
                <a:latin typeface="+mn-lt"/>
                <a:ea typeface="+mn-ea"/>
                <a:cs typeface="+mn-cs"/>
              </a:rPr>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
            </a:r>
            <a:br>
              <a:rPr lang="en-US" sz="1200" b="0" i="0"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229</a:t>
            </a:fld>
            <a:endParaRPr lang="en-US"/>
          </a:p>
        </p:txBody>
      </p:sp>
    </p:spTree>
    <p:extLst>
      <p:ext uri="{BB962C8B-B14F-4D97-AF65-F5344CB8AC3E}">
        <p14:creationId xmlns:p14="http://schemas.microsoft.com/office/powerpoint/2010/main" val="10530833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230</a:t>
            </a:fld>
            <a:endParaRPr lang="en-US" dirty="0"/>
          </a:p>
        </p:txBody>
      </p:sp>
    </p:spTree>
    <p:extLst>
      <p:ext uri="{BB962C8B-B14F-4D97-AF65-F5344CB8AC3E}">
        <p14:creationId xmlns:p14="http://schemas.microsoft.com/office/powerpoint/2010/main" val="188514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GPM</a:t>
            </a:r>
            <a:r>
              <a:rPr lang="en-US" baseline="0" dirty="0"/>
              <a:t> earned an achievement award from the International Project Management Association for the development of PRiSM.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17</a:t>
            </a:fld>
            <a:endParaRPr lang="en-US" dirty="0"/>
          </a:p>
        </p:txBody>
      </p:sp>
    </p:spTree>
    <p:extLst>
      <p:ext uri="{BB962C8B-B14F-4D97-AF65-F5344CB8AC3E}">
        <p14:creationId xmlns:p14="http://schemas.microsoft.com/office/powerpoint/2010/main" val="24688150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extLst>
      <p:ext uri="{BB962C8B-B14F-4D97-AF65-F5344CB8AC3E}">
        <p14:creationId xmlns:p14="http://schemas.microsoft.com/office/powerpoint/2010/main" val="5089754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a:t>GPM divides projects into phases and</a:t>
            </a:r>
            <a:r>
              <a:rPr lang="en-GB" baseline="0" dirty="0"/>
              <a:t> follow the ISO 21500 guideline</a:t>
            </a:r>
            <a:r>
              <a:rPr lang="en-GB" dirty="0"/>
              <a:t>. </a:t>
            </a:r>
          </a:p>
          <a:p>
            <a:endParaRPr lang="en-GB" baseline="0" dirty="0"/>
          </a:p>
          <a:p>
            <a:r>
              <a:rPr lang="en-US" sz="1200" b="0" i="0" u="none" strike="noStrike" kern="1200" baseline="0" dirty="0">
                <a:solidFill>
                  <a:schemeClr val="tx1"/>
                </a:solidFill>
                <a:latin typeface="+mn-lt"/>
                <a:ea typeface="+mn-ea"/>
                <a:cs typeface="+mn-cs"/>
              </a:rPr>
              <a:t>Projects are usually organized into phases that are determined by governance and control needs. These phases should follow a logical sequence, with a start and an end, and should use resources to provide deliverables. In order to manage the project efficiently during the entire project life cycle, a set of activities should be performed in each phase. Project phases are collectively known as the project life cycle.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project life cycle spans the period from the start of the project to its end. The phases are divided by decision points, which can vary depending on the organizational environment. The decision points facilitate project governance. By the end of the last phase, the project should have provided all deliverables. To manage a project throughout its life cycle, project management processes should be used for the project as a whole or for individual phases for each team or sub project.</a:t>
            </a:r>
            <a:endParaRPr lang="en-US" dirty="0"/>
          </a:p>
          <a:p>
            <a:endParaRPr lang="en-GB" baseline="0"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234</a:t>
            </a:fld>
            <a:endParaRPr lang="en-GB" dirty="0"/>
          </a:p>
        </p:txBody>
      </p:sp>
    </p:spTree>
    <p:extLst>
      <p:ext uri="{BB962C8B-B14F-4D97-AF65-F5344CB8AC3E}">
        <p14:creationId xmlns:p14="http://schemas.microsoft.com/office/powerpoint/2010/main" val="7204545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237</a:t>
            </a:fld>
            <a:endParaRPr lang="en-US" dirty="0"/>
          </a:p>
        </p:txBody>
      </p:sp>
    </p:spTree>
    <p:extLst>
      <p:ext uri="{BB962C8B-B14F-4D97-AF65-F5344CB8AC3E}">
        <p14:creationId xmlns:p14="http://schemas.microsoft.com/office/powerpoint/2010/main" val="151145158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Initiating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initiating processes are used to start a project phase or project, to define the project phase or project objectives and to authorize the project manager to proceed with the project work.</a:t>
            </a:r>
          </a:p>
          <a:p>
            <a:r>
              <a:rPr lang="en-US" sz="1200" b="1"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process group</a:t>
            </a:r>
          </a:p>
          <a:p>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Implementing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implementing processes are used to perform the project management activities and to support the provision of the project’s deliverables in accordance with the project plans.</a:t>
            </a:r>
          </a:p>
          <a:p>
            <a:endParaRPr lang="en-US" dirty="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Controlling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controlling processes are used to monitor, measure and control project performance against the project plan. Consequently, preventive and corrective actions may be taken and change requests made, when necessary, in order to achieve project objectives.</a:t>
            </a:r>
          </a:p>
          <a:p>
            <a:endParaRPr lang="en-US" dirty="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Closing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closing processes are used to formally establish that the project phase or project is finished, and to provide lessons learned to be considered and implemented as necessary.</a:t>
            </a:r>
          </a:p>
          <a:p>
            <a:endParaRPr lang="en-US" dirty="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Project management process group interrelationships and interactions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239</a:t>
            </a:fld>
            <a:endParaRPr lang="en-US" dirty="0"/>
          </a:p>
        </p:txBody>
      </p:sp>
    </p:spTree>
    <p:extLst>
      <p:ext uri="{BB962C8B-B14F-4D97-AF65-F5344CB8AC3E}">
        <p14:creationId xmlns:p14="http://schemas.microsoft.com/office/powerpoint/2010/main" val="11833139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3413" cy="4284663"/>
          </a:xfrm>
        </p:spPr>
      </p:sp>
      <p:sp>
        <p:nvSpPr>
          <p:cNvPr id="3" name="Notes Placeholder 2"/>
          <p:cNvSpPr>
            <a:spLocks noGrp="1"/>
          </p:cNvSpPr>
          <p:nvPr>
            <p:ph type="body" idx="1"/>
          </p:nvPr>
        </p:nvSpPr>
        <p:spPr/>
        <p:txBody>
          <a:bodyPr/>
          <a:lstStyle/>
          <a:p>
            <a:r>
              <a:rPr lang="en-US" sz="1000" b="1" dirty="0"/>
              <a:t>We are now going to do a walkthrough of the PRiSM Methodology from a Workflow Perspective before diving in a little deeper.</a:t>
            </a:r>
          </a:p>
          <a:p>
            <a:endParaRPr lang="en-US" sz="1000" b="1" dirty="0"/>
          </a:p>
          <a:p>
            <a:r>
              <a:rPr lang="en-US" sz="1000" b="1" dirty="0"/>
              <a:t>PRiSM Short for (Projects integrating Sustainable Methods)</a:t>
            </a:r>
          </a:p>
          <a:p>
            <a:endParaRPr lang="en-US" sz="1000" dirty="0"/>
          </a:p>
          <a:p>
            <a:r>
              <a:rPr lang="en-US" sz="1000" dirty="0"/>
              <a:t>PRiSM™ (</a:t>
            </a:r>
            <a:r>
              <a:rPr lang="en-US" sz="1000" u="sng" dirty="0"/>
              <a:t>Pr</a:t>
            </a:r>
            <a:r>
              <a:rPr lang="en-US" sz="1000" dirty="0"/>
              <a:t>ojects </a:t>
            </a:r>
            <a:r>
              <a:rPr lang="en-US" sz="1000" u="sng" dirty="0"/>
              <a:t>i</a:t>
            </a:r>
            <a:r>
              <a:rPr lang="en-US" sz="1000" dirty="0"/>
              <a:t>ntegrating </a:t>
            </a:r>
            <a:r>
              <a:rPr lang="en-US" sz="1000" u="sng" dirty="0"/>
              <a:t>S</a:t>
            </a:r>
            <a:r>
              <a:rPr lang="en-US" sz="1000" dirty="0"/>
              <a:t>ustainable </a:t>
            </a:r>
            <a:r>
              <a:rPr lang="en-US" sz="1000" u="sng" dirty="0"/>
              <a:t>M</a:t>
            </a:r>
            <a:r>
              <a:rPr lang="en-US" sz="10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000" dirty="0"/>
              <a:t> </a:t>
            </a:r>
          </a:p>
          <a:p>
            <a:r>
              <a:rPr lang="en-US" sz="1000" dirty="0"/>
              <a:t>PRiSM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PRiSM is cut from the same cloth as the globally accepted standards for professional project management.  These standards are the “books of knowledge” as they are known to project managers.  PRiSM incorporates a framework of activities derived from ISO 21500, 14001, 26000, 50001 and 9001, focuses on specific areas and incorporates best practices to practically answer the question:   </a:t>
            </a:r>
            <a:r>
              <a:rPr lang="en-US" sz="1000" b="1" dirty="0"/>
              <a:t>"How do I apply sustainability in to my projects?”</a:t>
            </a:r>
            <a:endParaRPr lang="en-US" sz="1000" dirty="0"/>
          </a:p>
        </p:txBody>
      </p:sp>
    </p:spTree>
    <p:extLst>
      <p:ext uri="{BB962C8B-B14F-4D97-AF65-F5344CB8AC3E}">
        <p14:creationId xmlns:p14="http://schemas.microsoft.com/office/powerpoint/2010/main" val="5162693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a:p>
          <a:p>
            <a:r>
              <a:rPr lang="en-US" dirty="0"/>
              <a:t>The key deliverable within this phase is the Project Charter. the value of the sustainability elements are housed here.  We</a:t>
            </a:r>
            <a:r>
              <a:rPr lang="en-US" baseline="0" dirty="0"/>
              <a:t> are going to mainly focus on this phase today but will touch on all four.</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242</a:t>
            </a:fld>
            <a:endParaRPr lang="en-US" dirty="0"/>
          </a:p>
        </p:txBody>
      </p:sp>
    </p:spTree>
    <p:extLst>
      <p:ext uri="{BB962C8B-B14F-4D97-AF65-F5344CB8AC3E}">
        <p14:creationId xmlns:p14="http://schemas.microsoft.com/office/powerpoint/2010/main" val="112955189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a:p>
          <a:p>
            <a:r>
              <a:rPr lang="en-US" dirty="0"/>
              <a:t>The key deliverable within this phase is the Project Charter. the value of the sustainability elements are housed here.  We</a:t>
            </a:r>
            <a:r>
              <a:rPr lang="en-US" baseline="0" dirty="0"/>
              <a:t> are going to mainly focus on this phase today but will touch on all four.</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243</a:t>
            </a:fld>
            <a:endParaRPr lang="en-US" dirty="0"/>
          </a:p>
        </p:txBody>
      </p:sp>
    </p:spTree>
    <p:extLst>
      <p:ext uri="{BB962C8B-B14F-4D97-AF65-F5344CB8AC3E}">
        <p14:creationId xmlns:p14="http://schemas.microsoft.com/office/powerpoint/2010/main" val="4370838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244</a:t>
            </a:fld>
            <a:endParaRPr lang="en-US" dirty="0"/>
          </a:p>
        </p:txBody>
      </p:sp>
    </p:spTree>
    <p:extLst>
      <p:ext uri="{BB962C8B-B14F-4D97-AF65-F5344CB8AC3E}">
        <p14:creationId xmlns:p14="http://schemas.microsoft.com/office/powerpoint/2010/main" val="77928203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a:p>
          <a:p>
            <a:r>
              <a:rPr lang="en-US" dirty="0"/>
              <a:t>The key deliverable within this phase is the Project Charter. the value of the sustainability elements are housed here.  We</a:t>
            </a:r>
            <a:r>
              <a:rPr lang="en-US" baseline="0" dirty="0"/>
              <a:t> are going to mainly focus on this phase today but will touch on all four.</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245</a:t>
            </a:fld>
            <a:endParaRPr lang="en-US" dirty="0"/>
          </a:p>
        </p:txBody>
      </p:sp>
    </p:spTree>
    <p:extLst>
      <p:ext uri="{BB962C8B-B14F-4D97-AF65-F5344CB8AC3E}">
        <p14:creationId xmlns:p14="http://schemas.microsoft.com/office/powerpoint/2010/main" val="161009006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Once there is a decision to go ahead with the project, it needs to be planned in detail. Funding needs to be obtained and controls should be defined to ensure that the project proceeds in accordance with the wishes of those people paying for the project and those who will make use of what the project delivers. The detailed planning, establishment of the project management strategies and controls, development of a robust Business Case, and a means of reviewing benefits are covered by the Initiating a Project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initiation stage culminates in the production of a finalized business case, which is reviewed by the Project Board to decide whether to authorize the project. As the contents of the project plan are likely to change throughout the project (under change control), the business case is</a:t>
            </a:r>
            <a:r>
              <a:rPr lang="en-US" baseline="0" dirty="0"/>
              <a:t> preserved </a:t>
            </a:r>
            <a:r>
              <a:rPr lang="en-US" dirty="0"/>
              <a:t>as input for later performance reviews.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246</a:t>
            </a:fld>
            <a:endParaRPr lang="en-US" dirty="0"/>
          </a:p>
        </p:txBody>
      </p:sp>
    </p:spTree>
    <p:extLst>
      <p:ext uri="{BB962C8B-B14F-4D97-AF65-F5344CB8AC3E}">
        <p14:creationId xmlns:p14="http://schemas.microsoft.com/office/powerpoint/2010/main" val="213228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a lot.</a:t>
            </a:r>
            <a:r>
              <a:rPr lang="en-US" baseline="0" dirty="0"/>
              <a:t>  Time for a quick break. </a:t>
            </a:r>
            <a:r>
              <a:rPr lang="es-GT" baseline="0" dirty="0"/>
              <a:t>Nosotros solamente hemos cubierto mucho. Tiempo para un rápido descanso.</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21</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an understanding of the interaction with, dependency on, and impact to organizational management systems, of the organization, the project manager must review the project’s objectives and reconcile with existing management systems. The internal and external forces that impinge on the organization of the project must be reconciled to mutual benefit.  The project manager must be </a:t>
            </a:r>
            <a:r>
              <a:rPr lang="en-US" baseline="0" dirty="0" err="1"/>
              <a:t>cognizent</a:t>
            </a:r>
            <a:r>
              <a:rPr lang="en-US" baseline="0" dirty="0"/>
              <a:t> existing management systems or have resources on the project planning team that can provide a statement of reconciliation to outline potential risks.</a:t>
            </a:r>
          </a:p>
          <a:p>
            <a:endParaRPr lang="en-US" baseline="0" dirty="0"/>
          </a:p>
          <a:p>
            <a:r>
              <a:rPr lang="en-US" baseline="0" dirty="0"/>
              <a:t>It is tat this point the organization can update the business case.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248</a:t>
            </a:fld>
            <a:endParaRPr lang="en-US" dirty="0"/>
          </a:p>
        </p:txBody>
      </p:sp>
    </p:spTree>
    <p:extLst>
      <p:ext uri="{BB962C8B-B14F-4D97-AF65-F5344CB8AC3E}">
        <p14:creationId xmlns:p14="http://schemas.microsoft.com/office/powerpoint/2010/main" val="96120768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249</a:t>
            </a:fld>
            <a:endParaRPr lang="en-US" dirty="0"/>
          </a:p>
        </p:txBody>
      </p:sp>
    </p:spTree>
    <p:extLst>
      <p:ext uri="{BB962C8B-B14F-4D97-AF65-F5344CB8AC3E}">
        <p14:creationId xmlns:p14="http://schemas.microsoft.com/office/powerpoint/2010/main" val="4847442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US" sz="1300" dirty="0"/>
              <a:t>The SMP uses a change management process to map sustainability objectives derived from the P5 impact analysis into a column table that outlines the P5 category (People, Planet, or Profit,) sub category, and element as well as the reason for the inclusion, the initial score, any legal or regulatory conflicts and a proposed action.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250</a:t>
            </a:fld>
            <a:endParaRPr lang="en-US" dirty="0"/>
          </a:p>
        </p:txBody>
      </p:sp>
    </p:spTree>
    <p:extLst>
      <p:ext uri="{BB962C8B-B14F-4D97-AF65-F5344CB8AC3E}">
        <p14:creationId xmlns:p14="http://schemas.microsoft.com/office/powerpoint/2010/main" val="194784000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an SMP is used in a project, it will impact future business cases, contracts, SOWs, charters (if you use them), etc.  Essentially, Sustainability will become business as usual…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257</a:t>
            </a:fld>
            <a:endParaRPr lang="en-US" dirty="0"/>
          </a:p>
        </p:txBody>
      </p:sp>
    </p:spTree>
    <p:extLst>
      <p:ext uri="{BB962C8B-B14F-4D97-AF65-F5344CB8AC3E}">
        <p14:creationId xmlns:p14="http://schemas.microsoft.com/office/powerpoint/2010/main" val="2250270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258</a:t>
            </a:fld>
            <a:endParaRPr lang="en-US" dirty="0"/>
          </a:p>
        </p:txBody>
      </p:sp>
    </p:spTree>
    <p:extLst>
      <p:ext uri="{BB962C8B-B14F-4D97-AF65-F5344CB8AC3E}">
        <p14:creationId xmlns:p14="http://schemas.microsoft.com/office/powerpoint/2010/main" val="9220901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Once there is a decision to go ahead with the project, it needs to be planned in detail. Funding needs to be obtained and controls should be defined to ensure that the project proceeds in accordance with the wishes of those people paying for the project and those who will make use of what the project delivers. The detailed planning, establishment of the project management strategies and controls, development of a robust Business Case, and a means of reviewing benefits are covered by the Initiating a Project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initiation stage culminates in the production of a finalized business case, which is reviewed by the Project Board to decide whether to authorize the project. As the contents of the project plan are likely to change throughout the project (under change control), the business case is</a:t>
            </a:r>
            <a:r>
              <a:rPr lang="en-US" baseline="0" dirty="0"/>
              <a:t> preserved </a:t>
            </a:r>
            <a:r>
              <a:rPr lang="en-US" dirty="0"/>
              <a:t>as input for later performance reviews.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review focuses on the business justification of the project prior to the key decision to approve project initiation. It aligns with the Directing a Project activity of authorizing initiation</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259</a:t>
            </a:fld>
            <a:endParaRPr lang="en-US" dirty="0"/>
          </a:p>
        </p:txBody>
      </p:sp>
    </p:spTree>
    <p:extLst>
      <p:ext uri="{BB962C8B-B14F-4D97-AF65-F5344CB8AC3E}">
        <p14:creationId xmlns:p14="http://schemas.microsoft.com/office/powerpoint/2010/main" val="3625910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260</a:t>
            </a:fld>
            <a:endParaRPr lang="en-US" dirty="0"/>
          </a:p>
        </p:txBody>
      </p:sp>
    </p:spTree>
    <p:extLst>
      <p:ext uri="{BB962C8B-B14F-4D97-AF65-F5344CB8AC3E}">
        <p14:creationId xmlns:p14="http://schemas.microsoft.com/office/powerpoint/2010/main" val="165315546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261</a:t>
            </a:fld>
            <a:endParaRPr lang="en-US" dirty="0"/>
          </a:p>
        </p:txBody>
      </p:sp>
    </p:spTree>
    <p:extLst>
      <p:ext uri="{BB962C8B-B14F-4D97-AF65-F5344CB8AC3E}">
        <p14:creationId xmlns:p14="http://schemas.microsoft.com/office/powerpoint/2010/main" val="125834607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262</a:t>
            </a:fld>
            <a:endParaRPr lang="en-US" dirty="0"/>
          </a:p>
        </p:txBody>
      </p:sp>
    </p:spTree>
    <p:extLst>
      <p:ext uri="{BB962C8B-B14F-4D97-AF65-F5344CB8AC3E}">
        <p14:creationId xmlns:p14="http://schemas.microsoft.com/office/powerpoint/2010/main" val="6339675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263</a:t>
            </a:fld>
            <a:endParaRPr lang="en-US" dirty="0"/>
          </a:p>
        </p:txBody>
      </p:sp>
    </p:spTree>
    <p:extLst>
      <p:ext uri="{BB962C8B-B14F-4D97-AF65-F5344CB8AC3E}">
        <p14:creationId xmlns:p14="http://schemas.microsoft.com/office/powerpoint/2010/main" val="1993195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GT" dirty="0"/>
              <a:t>GEO-5 está diseñado para ser la evaluación más completa, imparcial y en profundidad de su tipo. Refleja el cuerpo colectivo del conocimiento científico reciente, basándose en el trabajo de destacados expertos, instituciones asociadas y la gran cantidad de investigaciones llevadas a cabo dentro y fuera del sistema de las Naciones Unidas.</a:t>
            </a:r>
          </a:p>
          <a:p>
            <a:r>
              <a:rPr lang="es-GT" dirty="0"/>
              <a:t>El lanzamiento del GEO-5 coincide con la etapa final de preparación para la Conferencia de la ONU sobre el Desarrollo Sostenible (Río + 20), que se celebra dos décadas después de la Cumbre de Río que estableció la agenda para el pensamiento contemporáneo sobre el desarrollo sostenible. El informe pone de relieve las razones por las cuales los líderes mundiales deben mostrar un liderazgo decisivo en Río y más allá. En él se destacan las del estado, las tendencias y trayectorias del planeta y su gente, y exhibe más de 100 iniciativas, proyectos y políticas de todo el mundo que están pionera cambio ambiental positivo. (BAN Ki-</a:t>
            </a:r>
            <a:r>
              <a:rPr lang="es-GT" dirty="0" err="1"/>
              <a:t>moon</a:t>
            </a:r>
            <a:r>
              <a:rPr lang="es-GT" dirty="0"/>
              <a:t>, mayo 2012)</a:t>
            </a:r>
          </a:p>
          <a:p>
            <a:endParaRPr lang="es-GT" dirty="0"/>
          </a:p>
          <a:p>
            <a:r>
              <a:rPr lang="es-GT" dirty="0"/>
              <a:t>Hay una necesidad urgente de abordar las causas subyacentes de las presiones humanas sobre el sistema de la Tierra. Al mismo tiempo, es necesario adoptar enfoques que pueden lidiar mejor con las complejidades e incertidumbres inherentes del sistema de la Tierra. Esto debe incluir tres elementos: la investigación básica para entender las interacciones y reacciones; vigilancia y observación sostenida a largo plazo para apuntalar la investigación básica; y la evaluación periódica de los progresos para permitir el ajuste de las respuestas cuando las observaciones indican que esto es necesario.</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22</a:t>
            </a:fld>
            <a:endParaRPr lang="en-US" dirty="0"/>
          </a:p>
        </p:txBody>
      </p:sp>
    </p:spTree>
    <p:extLst>
      <p:ext uri="{BB962C8B-B14F-4D97-AF65-F5344CB8AC3E}">
        <p14:creationId xmlns:p14="http://schemas.microsoft.com/office/powerpoint/2010/main" val="183371625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264</a:t>
            </a:fld>
            <a:endParaRPr lang="en-US" dirty="0"/>
          </a:p>
        </p:txBody>
      </p:sp>
    </p:spTree>
    <p:extLst>
      <p:ext uri="{BB962C8B-B14F-4D97-AF65-F5344CB8AC3E}">
        <p14:creationId xmlns:p14="http://schemas.microsoft.com/office/powerpoint/2010/main" val="9506608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265</a:t>
            </a:fld>
            <a:endParaRPr lang="en-US" dirty="0"/>
          </a:p>
        </p:txBody>
      </p:sp>
    </p:spTree>
    <p:extLst>
      <p:ext uri="{BB962C8B-B14F-4D97-AF65-F5344CB8AC3E}">
        <p14:creationId xmlns:p14="http://schemas.microsoft.com/office/powerpoint/2010/main" val="191263761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Covered in Project Controls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267</a:t>
            </a:fld>
            <a:endParaRPr lang="en-US" dirty="0"/>
          </a:p>
        </p:txBody>
      </p:sp>
    </p:spTree>
    <p:extLst>
      <p:ext uri="{BB962C8B-B14F-4D97-AF65-F5344CB8AC3E}">
        <p14:creationId xmlns:p14="http://schemas.microsoft.com/office/powerpoint/2010/main" val="174634287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Covered in Project Controls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270</a:t>
            </a:fld>
            <a:endParaRPr lang="en-US" dirty="0"/>
          </a:p>
        </p:txBody>
      </p:sp>
    </p:spTree>
    <p:extLst>
      <p:ext uri="{BB962C8B-B14F-4D97-AF65-F5344CB8AC3E}">
        <p14:creationId xmlns:p14="http://schemas.microsoft.com/office/powerpoint/2010/main" val="98993807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Covered in Project Controls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271</a:t>
            </a:fld>
            <a:endParaRPr lang="en-US" dirty="0"/>
          </a:p>
        </p:txBody>
      </p:sp>
    </p:spTree>
    <p:extLst>
      <p:ext uri="{BB962C8B-B14F-4D97-AF65-F5344CB8AC3E}">
        <p14:creationId xmlns:p14="http://schemas.microsoft.com/office/powerpoint/2010/main" val="3840069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Covered in Project Controls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272</a:t>
            </a:fld>
            <a:endParaRPr lang="en-US" dirty="0"/>
          </a:p>
        </p:txBody>
      </p:sp>
    </p:spTree>
    <p:extLst>
      <p:ext uri="{BB962C8B-B14F-4D97-AF65-F5344CB8AC3E}">
        <p14:creationId xmlns:p14="http://schemas.microsoft.com/office/powerpoint/2010/main" val="15192551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Essentially, a parametric estimate is determined by identifying the unit cost or duration and the number of units required for the project or activity.</a:t>
            </a:r>
          </a:p>
          <a:p>
            <a:endParaRPr lang="en-US" dirty="0"/>
          </a:p>
          <a:p>
            <a:r>
              <a:rPr lang="en-US" dirty="0"/>
              <a:t>Analogous estimating uses a similar past project to estimate the duration or cost of your current project, thus the root of the word: analogy.</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273</a:t>
            </a:fld>
            <a:endParaRPr lang="en-US" dirty="0"/>
          </a:p>
        </p:txBody>
      </p:sp>
    </p:spTree>
    <p:extLst>
      <p:ext uri="{BB962C8B-B14F-4D97-AF65-F5344CB8AC3E}">
        <p14:creationId xmlns:p14="http://schemas.microsoft.com/office/powerpoint/2010/main" val="15907192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Essentially, a parametric estimate is determined by identifying the unit cost or duration and the number of units required for the project or activity.</a:t>
            </a:r>
          </a:p>
          <a:p>
            <a:endParaRPr lang="en-US" dirty="0"/>
          </a:p>
          <a:p>
            <a:r>
              <a:rPr lang="en-US" dirty="0"/>
              <a:t>Analogous estimating uses a similar past project to estimate the duration or cost of your current project, thus the root of the word: analogy.</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274</a:t>
            </a:fld>
            <a:endParaRPr lang="en-US" dirty="0"/>
          </a:p>
        </p:txBody>
      </p:sp>
    </p:spTree>
    <p:extLst>
      <p:ext uri="{BB962C8B-B14F-4D97-AF65-F5344CB8AC3E}">
        <p14:creationId xmlns:p14="http://schemas.microsoft.com/office/powerpoint/2010/main" val="82974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sz="1200" kern="1200" dirty="0">
                <a:solidFill>
                  <a:schemeClr val="tx1"/>
                </a:solidFill>
                <a:effectLst/>
                <a:latin typeface="+mn-lt"/>
                <a:ea typeface="+mn-ea"/>
                <a:cs typeface="+mn-cs"/>
              </a:rPr>
              <a:t>Esto es una gran noticia, el mundo parece estar preparado para soportar una arquitectura, como la mayoría de los </a:t>
            </a:r>
            <a:r>
              <a:rPr lang="es-GT" sz="1200" kern="1200" dirty="0" err="1">
                <a:solidFill>
                  <a:schemeClr val="tx1"/>
                </a:solidFill>
                <a:effectLst/>
                <a:latin typeface="+mn-lt"/>
                <a:ea typeface="+mn-ea"/>
                <a:cs typeface="+mn-cs"/>
              </a:rPr>
              <a:t>CEO´s</a:t>
            </a:r>
            <a:r>
              <a:rPr lang="es-GT" sz="1200" kern="1200" dirty="0">
                <a:solidFill>
                  <a:schemeClr val="tx1"/>
                </a:solidFill>
                <a:effectLst/>
                <a:latin typeface="+mn-lt"/>
                <a:ea typeface="+mn-ea"/>
                <a:cs typeface="+mn-cs"/>
              </a:rPr>
              <a:t> de todo el mundo miran la sostenibilidad como la clave del éxito de los negocios. Desafortunadamente estos mismos </a:t>
            </a:r>
            <a:r>
              <a:rPr lang="es-GT" sz="1200" kern="1200" dirty="0" err="1">
                <a:solidFill>
                  <a:schemeClr val="tx1"/>
                </a:solidFill>
                <a:effectLst/>
                <a:latin typeface="+mn-lt"/>
                <a:ea typeface="+mn-ea"/>
                <a:cs typeface="+mn-cs"/>
              </a:rPr>
              <a:t>CEO´s</a:t>
            </a:r>
            <a:r>
              <a:rPr lang="es-GT" sz="1200" kern="1200" dirty="0">
                <a:solidFill>
                  <a:schemeClr val="tx1"/>
                </a:solidFill>
                <a:effectLst/>
                <a:latin typeface="+mn-lt"/>
                <a:ea typeface="+mn-ea"/>
                <a:cs typeface="+mn-cs"/>
              </a:rPr>
              <a:t> no pueden cuantificar el valor de lo que están haciendo para alcanzarlo. ¿Qué sucede con los proyectos que no tienen ningún valor para la organización?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a:t>
            </a:fld>
            <a:endParaRPr lang="en-US" dirty="0"/>
          </a:p>
        </p:txBody>
      </p:sp>
    </p:spTree>
    <p:extLst>
      <p:ext uri="{BB962C8B-B14F-4D97-AF65-F5344CB8AC3E}">
        <p14:creationId xmlns:p14="http://schemas.microsoft.com/office/powerpoint/2010/main" val="124541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s-GT" sz="1200" kern="1200" dirty="0">
                <a:solidFill>
                  <a:schemeClr val="tx1"/>
                </a:solidFill>
                <a:effectLst/>
                <a:latin typeface="+mn-lt"/>
                <a:ea typeface="+mn-ea"/>
                <a:cs typeface="+mn-cs"/>
              </a:rPr>
              <a:t>Este es un pantallazo de la web de sostenibilidad de la Coca Cola. Cada uno de estos esfuerzos es descrito en un informe grueso, que muestra lo responsable que Coca Cola es y lo mucho que se preocupan por la sostenibilidad. Lo que no se muestra es que la Coca Cola gastó un millón setecientos cincuenta mil dólares para oponerse al etiquetado de los productos alimenticios que son hechos de </a:t>
            </a:r>
            <a:r>
              <a:rPr lang="es-GT" sz="1200" b="1" kern="1200" dirty="0">
                <a:solidFill>
                  <a:schemeClr val="tx1"/>
                </a:solidFill>
                <a:effectLst/>
                <a:latin typeface="+mn-lt"/>
                <a:ea typeface="+mn-ea"/>
                <a:cs typeface="+mn-cs"/>
              </a:rPr>
              <a:t>organismo genéticamente modificado</a:t>
            </a:r>
            <a:r>
              <a:rPr lang="es-GT" sz="1200" kern="1200" dirty="0">
                <a:solidFill>
                  <a:schemeClr val="tx1"/>
                </a:solidFill>
                <a:effectLst/>
                <a:latin typeface="+mn-lt"/>
                <a:ea typeface="+mn-ea"/>
                <a:cs typeface="+mn-cs"/>
              </a:rPr>
              <a:t> (abreviado </a:t>
            </a:r>
            <a:r>
              <a:rPr lang="es-GT" sz="1200" b="1" kern="1200" dirty="0">
                <a:solidFill>
                  <a:schemeClr val="tx1"/>
                </a:solidFill>
                <a:effectLst/>
                <a:latin typeface="+mn-lt"/>
                <a:ea typeface="+mn-ea"/>
                <a:cs typeface="+mn-cs"/>
              </a:rPr>
              <a:t>OMG</a:t>
            </a:r>
            <a:r>
              <a:rPr lang="es-GT" sz="1200" kern="1200" dirty="0">
                <a:solidFill>
                  <a:schemeClr val="tx1"/>
                </a:solidFill>
                <a:effectLst/>
                <a:latin typeface="+mn-lt"/>
                <a:ea typeface="+mn-ea"/>
                <a:cs typeface="+mn-cs"/>
              </a:rPr>
              <a:t> u </a:t>
            </a:r>
            <a:r>
              <a:rPr lang="es-GT" sz="1200" b="1" kern="1200" dirty="0">
                <a:solidFill>
                  <a:schemeClr val="tx1"/>
                </a:solidFill>
                <a:effectLst/>
                <a:latin typeface="+mn-lt"/>
                <a:ea typeface="+mn-ea"/>
                <a:cs typeface="+mn-cs"/>
              </a:rPr>
              <a:t>OGM</a:t>
            </a:r>
            <a:r>
              <a:rPr lang="es-GT" sz="1200" kern="1200" dirty="0">
                <a:solidFill>
                  <a:schemeClr val="tx1"/>
                </a:solidFill>
                <a:effectLst/>
                <a:latin typeface="+mn-lt"/>
                <a:ea typeface="+mn-ea"/>
                <a:cs typeface="+mn-cs"/>
              </a:rPr>
              <a:t>). Estos organismos son la fuente de los alimentos genéticamente modificados. Quizás podrían centrarse en la sostenibilidad de lo que producen.</a:t>
            </a:r>
          </a:p>
          <a:p>
            <a:pPr marL="0" marR="0" indent="0" algn="l" defTabSz="96661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a:t>
            </a:fld>
            <a:endParaRPr lang="en-US" dirty="0"/>
          </a:p>
        </p:txBody>
      </p:sp>
    </p:spTree>
    <p:extLst>
      <p:ext uri="{BB962C8B-B14F-4D97-AF65-F5344CB8AC3E}">
        <p14:creationId xmlns:p14="http://schemas.microsoft.com/office/powerpoint/2010/main" val="3499772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a:t>
            </a:r>
            <a:r>
              <a:rPr lang="en-US" baseline="0" dirty="0"/>
              <a:t> video</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a:t>
            </a:fld>
            <a:endParaRPr lang="en-US" dirty="0"/>
          </a:p>
        </p:txBody>
      </p:sp>
    </p:spTree>
    <p:extLst>
      <p:ext uri="{BB962C8B-B14F-4D97-AF65-F5344CB8AC3E}">
        <p14:creationId xmlns:p14="http://schemas.microsoft.com/office/powerpoint/2010/main" val="877905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Launched at the 2007 UN Global Compact Leaders Summit in Geneva, the Principles for Responsible Management Education (PRME) initiative is the first </a:t>
            </a:r>
            <a:r>
              <a:rPr lang="en-US" b="1" dirty="0" err="1"/>
              <a:t>organised</a:t>
            </a:r>
            <a:r>
              <a:rPr lang="en-US" b="1" dirty="0"/>
              <a:t> relationship between the United Nations and business schools, with The mission of PRME is to inspire and champion responsible management education, research and thought leadership globally.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There are (only)</a:t>
            </a:r>
            <a:r>
              <a:rPr lang="en-US" b="1" baseline="0" dirty="0"/>
              <a:t> 13 PRME supporting organizations.  GPM Global represents the project management world.</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32</a:t>
            </a:fld>
            <a:endParaRPr lang="en-US" dirty="0"/>
          </a:p>
        </p:txBody>
      </p:sp>
    </p:spTree>
    <p:extLst>
      <p:ext uri="{BB962C8B-B14F-4D97-AF65-F5344CB8AC3E}">
        <p14:creationId xmlns:p14="http://schemas.microsoft.com/office/powerpoint/2010/main" val="222643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 the participants go to http://</a:t>
            </a:r>
            <a:r>
              <a:rPr lang="en-US" dirty="0" err="1"/>
              <a:t>members.greenprojectmanagement.org</a:t>
            </a:r>
            <a:r>
              <a:rPr lang="en-US" baseline="0" dirty="0"/>
              <a:t> and sign in using the PARTNER DISCOUNT MEMBERSHIP and add the code to receive a year for free.</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a:t>
            </a:fld>
            <a:endParaRPr lang="en-US" dirty="0"/>
          </a:p>
        </p:txBody>
      </p:sp>
    </p:spTree>
    <p:extLst>
      <p:ext uri="{BB962C8B-B14F-4D97-AF65-F5344CB8AC3E}">
        <p14:creationId xmlns:p14="http://schemas.microsoft.com/office/powerpoint/2010/main" val="1231406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2000, 189 COUNTRIES OF THE WORLD CAME TOGETHER TO FACE THE FUTURE. And what they saw was daunting. Famines. Drought. Wars. Plagues. Poverty.</a:t>
            </a:r>
          </a:p>
          <a:p>
            <a:r>
              <a:rPr lang="en-US" sz="1200" b="0" i="0" u="none" strike="noStrike" kern="1200" baseline="0" dirty="0">
                <a:solidFill>
                  <a:schemeClr val="tx1"/>
                </a:solidFill>
                <a:latin typeface="+mn-lt"/>
                <a:ea typeface="+mn-ea"/>
                <a:cs typeface="+mn-cs"/>
              </a:rPr>
              <a:t>The perennial problems of the world. Not just in some faraway place, but in their own cities and towns and villages. They knew things didn’t have to be this way. They knew we had enough food to feed the world, but that it wasn’t getting shared. They knew there were medicines for HIV and other diseases, but that they cost a lot. They knew that earthquakes and floods were inevitable, but that the high death tolls were not. They also knew that billions of people worldwide shared their hope for a better future.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Leaders from these countries created a plan called the Millennium Development Goals (MDGs). This set of 8 goals imagined a future just 15 years off that would be rid of poverty and hunger. It was an ambitious plan.</a:t>
            </a:r>
          </a:p>
          <a:p>
            <a:r>
              <a:rPr lang="en-US" sz="1200" b="0" i="0" u="none" strike="noStrike" kern="1200" baseline="0" dirty="0">
                <a:solidFill>
                  <a:schemeClr val="tx1"/>
                </a:solidFill>
                <a:latin typeface="+mn-lt"/>
                <a:ea typeface="+mn-ea"/>
                <a:cs typeface="+mn-cs"/>
              </a:rPr>
              <a:t>The United Nations Development </a:t>
            </a:r>
            <a:r>
              <a:rPr lang="en-US" sz="1200" b="0" i="0" u="none" strike="noStrike" kern="1200" baseline="0" dirty="0" err="1">
                <a:solidFill>
                  <a:schemeClr val="tx1"/>
                </a:solidFill>
                <a:latin typeface="+mn-lt"/>
                <a:ea typeface="+mn-ea"/>
                <a:cs typeface="+mn-cs"/>
              </a:rPr>
              <a:t>Programme</a:t>
            </a:r>
            <a:r>
              <a:rPr lang="en-US" sz="1200" b="0" i="0" u="none" strike="noStrike" kern="1200" baseline="0" dirty="0">
                <a:solidFill>
                  <a:schemeClr val="tx1"/>
                </a:solidFill>
                <a:latin typeface="+mn-lt"/>
                <a:ea typeface="+mn-ea"/>
                <a:cs typeface="+mn-cs"/>
              </a:rPr>
              <a:t> (UNDP) has been one of the leading organizations working to achieve the MDGs. Present in more than</a:t>
            </a:r>
          </a:p>
          <a:p>
            <a:r>
              <a:rPr lang="en-US" sz="1200" b="0" i="0" u="none" strike="noStrike" kern="1200" baseline="0" dirty="0">
                <a:solidFill>
                  <a:schemeClr val="tx1"/>
                </a:solidFill>
                <a:latin typeface="+mn-lt"/>
                <a:ea typeface="+mn-ea"/>
                <a:cs typeface="+mn-cs"/>
              </a:rPr>
              <a:t>170 countries and territories, we funded projects that helped fulfil the Goals. We championed the Goals so that people everywhere would know how to do their part. And we acted as “scorekeeper,” helping countries track their progress. And the progress in those 15 years has been tremendous. Hunger has been cut in half. Extreme poverty is down nearly by half. More kids are going to school and fewer are dying.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Now these countries want to build on the many successes of the past 15 years, and go further. The new set of goals, the Sustainable Development Goals (SDGs), aims to end poverty and hunger by 2030. World leaders, recognizing the connection between people and planet, have set goals for the land, the oceans and the waterways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33</a:t>
            </a:fld>
            <a:endParaRPr lang="en-US" dirty="0"/>
          </a:p>
        </p:txBody>
      </p:sp>
    </p:spTree>
    <p:extLst>
      <p:ext uri="{BB962C8B-B14F-4D97-AF65-F5344CB8AC3E}">
        <p14:creationId xmlns:p14="http://schemas.microsoft.com/office/powerpoint/2010/main" val="923629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34</a:t>
            </a:fld>
            <a:endParaRPr lang="en-US" dirty="0"/>
          </a:p>
        </p:txBody>
      </p:sp>
    </p:spTree>
    <p:extLst>
      <p:ext uri="{BB962C8B-B14F-4D97-AF65-F5344CB8AC3E}">
        <p14:creationId xmlns:p14="http://schemas.microsoft.com/office/powerpoint/2010/main" val="129485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a first step, it’s important to familiarize yourself with the SDGs and understand the opportunities and responsibilities they represent to the business. According to the UN Guiding Principles, it should always be a priority for a company to address all adverse human rights impacts associated with its operations and value chain. Where companies need to prioritize the order in which they address these issues, the UN Guiding Principles make clear that they should do so based first and foremost on the severity of the potential adverse impacts – in other words, how grave these impacts would be, how widespread, and how hard to remedy. Priority should be given to adverse human rights impacts or risk, regardless of the potential cost or benefit to the business.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Nevertheless, there is increasing evidence that risks to human rights frequently converge with risks to business and that this convergence is particularly strong where the most severe human rights impacts are concerned.</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35</a:t>
            </a:fld>
            <a:endParaRPr lang="en-US" dirty="0"/>
          </a:p>
        </p:txBody>
      </p:sp>
    </p:spTree>
    <p:extLst>
      <p:ext uri="{BB962C8B-B14F-4D97-AF65-F5344CB8AC3E}">
        <p14:creationId xmlns:p14="http://schemas.microsoft.com/office/powerpoint/2010/main" val="1841500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To benefit from the opportunities and challenges presented by the SDGs, defining where your business priorities are will help you to focus efforts. The extent to which an organization's initiatives contribute to each SDG, and the risks and opportunities they individually represent, will ultimately define how successful they will be as more an more, investors are looking at how organization’s put stock in How they do what they do</a:t>
            </a:r>
            <a:r>
              <a:rPr lang="is-I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Not all 17 SDGs will be equally</a:t>
            </a:r>
          </a:p>
          <a:p>
            <a:r>
              <a:rPr lang="en-US" sz="1200" b="0" i="0" u="none" strike="noStrike" kern="1200" baseline="0" dirty="0">
                <a:solidFill>
                  <a:schemeClr val="tx1"/>
                </a:solidFill>
                <a:latin typeface="+mn-lt"/>
                <a:ea typeface="+mn-ea"/>
                <a:cs typeface="+mn-cs"/>
              </a:rPr>
              <a:t>relevant for your business. The extent to which your company can contribute to each, and the risks and opportunities they individually represent, will depend on many factors.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6. Company identifies as a priority to reduce its negative impact on SDG 6 in its supply chain by working with suppliers to reduce its water consumption in water stressed regions</a:t>
            </a:r>
          </a:p>
          <a:p>
            <a:r>
              <a:rPr lang="en-US" sz="1200" b="0" i="0" u="none" strike="noStrike" kern="1200" baseline="0" dirty="0">
                <a:solidFill>
                  <a:schemeClr val="tx1"/>
                </a:solidFill>
                <a:latin typeface="+mn-lt"/>
                <a:ea typeface="+mn-ea"/>
                <a:cs typeface="+mn-cs"/>
              </a:rPr>
              <a:t>8. Company identifies as a priority to increase its positive impact on SDG 8 in its operations by providing a living wage to all employees at all sites globally.</a:t>
            </a:r>
          </a:p>
          <a:p>
            <a:r>
              <a:rPr lang="en-US" sz="1200" b="0" i="0" u="none" strike="noStrike" kern="1200" baseline="0" dirty="0">
                <a:solidFill>
                  <a:schemeClr val="tx1"/>
                </a:solidFill>
                <a:latin typeface="+mn-lt"/>
                <a:ea typeface="+mn-ea"/>
                <a:cs typeface="+mn-cs"/>
              </a:rPr>
              <a:t>11. Company identifies as a priority to decrease its negative impact on SDG 11 in its inbound and outbound logistics by improving road safety for its drivers.</a:t>
            </a:r>
          </a:p>
          <a:p>
            <a:r>
              <a:rPr lang="en-US" sz="1200" b="0" i="0" u="none" strike="noStrike" kern="1200" baseline="0" dirty="0">
                <a:solidFill>
                  <a:schemeClr val="tx1"/>
                </a:solidFill>
                <a:latin typeface="+mn-lt"/>
                <a:ea typeface="+mn-ea"/>
                <a:cs typeface="+mn-cs"/>
              </a:rPr>
              <a:t>12. Company identifies as a priority to reduce its negative impact on SDG 12 at its products end of life by improving the reusability and recyclability of its products.</a:t>
            </a:r>
          </a:p>
          <a:p>
            <a:r>
              <a:rPr lang="en-US" sz="1200" b="0" i="0" u="none" strike="noStrike" kern="1200" baseline="0" dirty="0">
                <a:solidFill>
                  <a:schemeClr val="tx1"/>
                </a:solidFill>
                <a:latin typeface="+mn-lt"/>
                <a:ea typeface="+mn-ea"/>
                <a:cs typeface="+mn-cs"/>
              </a:rPr>
              <a:t>13. Company identifies as a priority to increase its positive impact on SDG 13 for use of its products by developing and delivering products that allow customers to reduce their energy use and related GHG emissions.</a:t>
            </a:r>
          </a:p>
          <a:p>
            <a:endParaRPr lang="en-US" dirty="0"/>
          </a:p>
          <a:p>
            <a:r>
              <a:rPr lang="en-US" dirty="0"/>
              <a:t>Later</a:t>
            </a:r>
            <a:r>
              <a:rPr lang="en-US" baseline="0" dirty="0"/>
              <a:t> in the course, we will cover P5 which can be used to tie priorities to project activities.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36</a:t>
            </a:fld>
            <a:endParaRPr lang="en-US" dirty="0"/>
          </a:p>
        </p:txBody>
      </p:sp>
    </p:spTree>
    <p:extLst>
      <p:ext uri="{BB962C8B-B14F-4D97-AF65-F5344CB8AC3E}">
        <p14:creationId xmlns:p14="http://schemas.microsoft.com/office/powerpoint/2010/main" val="1866268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Mapping high impact areas will help your company understand where to concentrate its efforts. For each of the areas of potential high impact, identify one or more indicators that most adequately express the relationship between your company’s activities and their impact on sustainable development, so that performance can be tracked over time.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example will help demonstrate how a Logic</a:t>
            </a:r>
          </a:p>
          <a:p>
            <a:r>
              <a:rPr lang="en-US" sz="1200" b="0" i="0" u="none" strike="noStrike" kern="1200" baseline="0" dirty="0">
                <a:solidFill>
                  <a:schemeClr val="tx1"/>
                </a:solidFill>
                <a:latin typeface="+mn-lt"/>
                <a:ea typeface="+mn-ea"/>
                <a:cs typeface="+mn-cs"/>
              </a:rPr>
              <a:t>model works. A company that is investing in</a:t>
            </a:r>
          </a:p>
          <a:p>
            <a:r>
              <a:rPr lang="en-US" sz="1200" b="0" i="0" u="none" strike="noStrike" kern="1200" baseline="0" dirty="0">
                <a:solidFill>
                  <a:schemeClr val="tx1"/>
                </a:solidFill>
                <a:latin typeface="+mn-lt"/>
                <a:ea typeface="+mn-ea"/>
                <a:cs typeface="+mn-cs"/>
              </a:rPr>
              <a:t>the development of water purification tablets has</a:t>
            </a:r>
          </a:p>
          <a:p>
            <a:r>
              <a:rPr lang="en-US" sz="1200" b="0" i="0" u="none" strike="noStrike" kern="1200" baseline="0" dirty="0">
                <a:solidFill>
                  <a:schemeClr val="tx1"/>
                </a:solidFill>
                <a:latin typeface="+mn-lt"/>
                <a:ea typeface="+mn-ea"/>
                <a:cs typeface="+mn-cs"/>
              </a:rPr>
              <a:t>the potential to reduce incidence of water-borne</a:t>
            </a:r>
          </a:p>
          <a:p>
            <a:r>
              <a:rPr lang="en-US" sz="1200" b="0" i="0" u="none" strike="noStrike" kern="1200" baseline="0" dirty="0">
                <a:solidFill>
                  <a:schemeClr val="tx1"/>
                </a:solidFill>
                <a:latin typeface="+mn-lt"/>
                <a:ea typeface="+mn-ea"/>
                <a:cs typeface="+mn-cs"/>
              </a:rPr>
              <a:t>diseases, which contributes to SDG Goal 3</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37</a:t>
            </a:fld>
            <a:endParaRPr lang="en-US" dirty="0"/>
          </a:p>
        </p:txBody>
      </p:sp>
    </p:spTree>
    <p:extLst>
      <p:ext uri="{BB962C8B-B14F-4D97-AF65-F5344CB8AC3E}">
        <p14:creationId xmlns:p14="http://schemas.microsoft.com/office/powerpoint/2010/main" val="756420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company should now have an understanding of its current and potential, negative and positive impacts on sustainable development. The next action is to define your priorities across the SDGs. The two suggestions listed on this page can assist.</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
              </a:rPr>
              <a:t>Additional considerations include the likelihood that new regulation, standardization, market shortages (of materials or labor), supply chain disruptions, stakeholder pressure or changing market dynamics over time may translate these negative impacts into costs or risks for the company.</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38</a:t>
            </a:fld>
            <a:endParaRPr lang="en-US" dirty="0"/>
          </a:p>
        </p:txBody>
      </p:sp>
    </p:spTree>
    <p:extLst>
      <p:ext uri="{BB962C8B-B14F-4D97-AF65-F5344CB8AC3E}">
        <p14:creationId xmlns:p14="http://schemas.microsoft.com/office/powerpoint/2010/main" val="1055506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t>So</a:t>
            </a:r>
            <a:r>
              <a:rPr lang="is-IS" sz="1200" b="1" dirty="0"/>
              <a:t>… </a:t>
            </a:r>
            <a:r>
              <a:rPr lang="en-US" sz="1200" b="1" dirty="0"/>
              <a:t>What we need to do</a:t>
            </a:r>
            <a:r>
              <a:rPr lang="en-US" sz="1200" b="1" baseline="0" dirty="0"/>
              <a:t> is to </a:t>
            </a:r>
            <a:r>
              <a:rPr lang="en-US" sz="1200" baseline="0" dirty="0"/>
              <a:t>get organizations to use projects as a mechanism to drive sustainable development (and do so sustainably). In this picture (in red), it shows how most companies look at sustainability as external to how they approach goals and objectives.</a:t>
            </a:r>
          </a:p>
          <a:p>
            <a:pPr algn="l"/>
            <a:endParaRPr lang="en-US" sz="1200" baseline="0" dirty="0"/>
          </a:p>
          <a:p>
            <a:pPr algn="l"/>
            <a:r>
              <a:rPr lang="en-US" sz="1200" baseline="0" dirty="0"/>
              <a:t>Project objectives should be based on b</a:t>
            </a:r>
            <a:r>
              <a:rPr lang="en-US" dirty="0"/>
              <a:t>usiness goals</a:t>
            </a:r>
            <a:r>
              <a:rPr lang="en-US" baseline="0" dirty="0"/>
              <a:t> that are s</a:t>
            </a:r>
            <a:r>
              <a:rPr lang="en-US" dirty="0"/>
              <a:t>et based on external</a:t>
            </a:r>
            <a:r>
              <a:rPr lang="en-US" baseline="0" dirty="0"/>
              <a:t> </a:t>
            </a:r>
            <a:r>
              <a:rPr lang="en-US" dirty="0"/>
              <a:t>societal or global need,</a:t>
            </a:r>
            <a:r>
              <a:rPr lang="en-US" baseline="0" dirty="0"/>
              <a:t> b</a:t>
            </a:r>
            <a:r>
              <a:rPr lang="en-US" dirty="0"/>
              <a:t>ased on science</a:t>
            </a:r>
            <a:r>
              <a:rPr lang="en-US" baseline="0" dirty="0"/>
              <a:t> and external data, AND benchmarked against the needs of society and how the business can address them.</a:t>
            </a:r>
            <a:endParaRPr lang="en-US" dirty="0"/>
          </a:p>
          <a:p>
            <a:pPr algn="l"/>
            <a:endParaRPr lang="en-US" sz="12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39</a:t>
            </a:fld>
            <a:endParaRPr lang="en-US" dirty="0"/>
          </a:p>
        </p:txBody>
      </p:sp>
    </p:spTree>
    <p:extLst>
      <p:ext uri="{BB962C8B-B14F-4D97-AF65-F5344CB8AC3E}">
        <p14:creationId xmlns:p14="http://schemas.microsoft.com/office/powerpoint/2010/main" val="1596957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an outcome of goal setting, you will have identified specific KPIs and set goals for each of your company’s strategic priorities. Integrating sustainability into the core business and embedding targets\ across functions is fundamental towards addressing these goals.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Although dedicated sustainability teams and professionals can play an important role in achieving the company’s sustainability goals, the support and ownership of corporate functions such as R&amp;D, Project Management, Business Development, Supply Management, Operations and Human Resources are the key to embedding sustainability in business strategy, culture and operations, and products.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41</a:t>
            </a:fld>
            <a:endParaRPr lang="en-US" dirty="0"/>
          </a:p>
        </p:txBody>
      </p:sp>
    </p:spTree>
    <p:extLst>
      <p:ext uri="{BB962C8B-B14F-4D97-AF65-F5344CB8AC3E}">
        <p14:creationId xmlns:p14="http://schemas.microsoft.com/office/powerpoint/2010/main" val="1499639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42</a:t>
            </a:fld>
            <a:endParaRPr lang="en-US" dirty="0"/>
          </a:p>
        </p:txBody>
      </p:sp>
    </p:spTree>
    <p:extLst>
      <p:ext uri="{BB962C8B-B14F-4D97-AF65-F5344CB8AC3E}">
        <p14:creationId xmlns:p14="http://schemas.microsoft.com/office/powerpoint/2010/main" val="1760077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45</a:t>
            </a:fld>
            <a:endParaRPr lang="en-US" dirty="0"/>
          </a:p>
        </p:txBody>
      </p:sp>
    </p:spTree>
    <p:extLst>
      <p:ext uri="{BB962C8B-B14F-4D97-AF65-F5344CB8AC3E}">
        <p14:creationId xmlns:p14="http://schemas.microsoft.com/office/powerpoint/2010/main" val="3856448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a lot.</a:t>
            </a:r>
            <a:r>
              <a:rPr lang="en-US" baseline="0" dirty="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5</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46</a:t>
            </a:fld>
            <a:endParaRPr lang="en-US" dirty="0"/>
          </a:p>
        </p:txBody>
      </p:sp>
    </p:spTree>
    <p:extLst>
      <p:ext uri="{BB962C8B-B14F-4D97-AF65-F5344CB8AC3E}">
        <p14:creationId xmlns:p14="http://schemas.microsoft.com/office/powerpoint/2010/main" val="1661808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sz="1200" kern="1200" dirty="0">
                <a:solidFill>
                  <a:schemeClr val="tx1"/>
                </a:solidFill>
                <a:effectLst/>
                <a:latin typeface="+mn-lt"/>
                <a:ea typeface="+mn-ea"/>
                <a:cs typeface="+mn-cs"/>
              </a:rPr>
              <a:t>No es ninguna sorpresa  ver la tendencia que se muestra aquí. Si el número de </a:t>
            </a:r>
            <a:r>
              <a:rPr lang="es-GT" sz="1200" kern="1200" dirty="0" err="1">
                <a:solidFill>
                  <a:schemeClr val="tx1"/>
                </a:solidFill>
                <a:effectLst/>
                <a:latin typeface="+mn-lt"/>
                <a:ea typeface="+mn-ea"/>
                <a:cs typeface="+mn-cs"/>
              </a:rPr>
              <a:t>CEO´s</a:t>
            </a:r>
            <a:r>
              <a:rPr lang="es-GT" sz="1200" kern="1200" dirty="0">
                <a:solidFill>
                  <a:schemeClr val="tx1"/>
                </a:solidFill>
                <a:effectLst/>
                <a:latin typeface="+mn-lt"/>
                <a:ea typeface="+mn-ea"/>
                <a:cs typeface="+mn-cs"/>
              </a:rPr>
              <a:t> que valoran  la sostenibilidad como la forma de avanzar en los negocios  está en aumento, por lo que la presentación de informes también debe ir en aumento, por lo que es seguro que se crearán impactos positivos. El problema es que la atención se centró en gran parte en las cadenas de suministro.</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47</a:t>
            </a:fld>
            <a:endParaRPr lang="en-US"/>
          </a:p>
        </p:txBody>
      </p:sp>
    </p:spTree>
    <p:extLst>
      <p:ext uri="{BB962C8B-B14F-4D97-AF65-F5344CB8AC3E}">
        <p14:creationId xmlns:p14="http://schemas.microsoft.com/office/powerpoint/2010/main" val="3941636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sz="1200" kern="1200" dirty="0">
                <a:solidFill>
                  <a:schemeClr val="tx1"/>
                </a:solidFill>
                <a:effectLst/>
                <a:latin typeface="+mn-lt"/>
                <a:ea typeface="+mn-ea"/>
                <a:cs typeface="+mn-cs"/>
              </a:rPr>
              <a:t>Esto suena alto y claro cuando las organizaciones informan sobre la sostenibilidad, se ven como ensaladas. Timoteo Hui, jefe del Centro de Coordinación de GRI para China declaró que el volumen de la información es cada vez mayor, lo que es positivo, por lo que es el volumen de la información en cada informe. La información se presenta en temas que van de los programas de salud y seguridad de los empleados a los objetivos de reducción de emisiones de carbono y a las iniciativas de filantropía (T. Hui, Presentación, 27 de mayo, 2014). Todos estos son  temas que valen la pena sin embargo, son operacionalmente enfocados y el énfasis debe centrarse en lo que la organización produce desde una perspectiva de producto y servicio.</a:t>
            </a:r>
          </a:p>
          <a:p>
            <a:r>
              <a:rPr lang="es-GT" sz="1200" kern="1200" dirty="0">
                <a:solidFill>
                  <a:schemeClr val="tx1"/>
                </a:solidFill>
                <a:effectLst/>
                <a:latin typeface="+mn-lt"/>
                <a:ea typeface="+mn-ea"/>
                <a:cs typeface="+mn-cs"/>
              </a:rPr>
              <a:t>Al  25 de junio de 2014, 6,321 organizaciones han presentado más de 15.234 informes a la Global </a:t>
            </a:r>
            <a:r>
              <a:rPr lang="es-GT" sz="1200" kern="1200" dirty="0" err="1">
                <a:solidFill>
                  <a:schemeClr val="tx1"/>
                </a:solidFill>
                <a:effectLst/>
                <a:latin typeface="+mn-lt"/>
                <a:ea typeface="+mn-ea"/>
                <a:cs typeface="+mn-cs"/>
              </a:rPr>
              <a:t>Reporting</a:t>
            </a:r>
            <a:r>
              <a:rPr lang="es-GT" sz="1200" kern="1200" dirty="0">
                <a:solidFill>
                  <a:schemeClr val="tx1"/>
                </a:solidFill>
                <a:effectLst/>
                <a:latin typeface="+mn-lt"/>
                <a:ea typeface="+mn-ea"/>
                <a:cs typeface="+mn-cs"/>
              </a:rPr>
              <a:t> </a:t>
            </a:r>
            <a:r>
              <a:rPr lang="es-GT" sz="1200" kern="1200" dirty="0" err="1">
                <a:solidFill>
                  <a:schemeClr val="tx1"/>
                </a:solidFill>
                <a:effectLst/>
                <a:latin typeface="+mn-lt"/>
                <a:ea typeface="+mn-ea"/>
                <a:cs typeface="+mn-cs"/>
              </a:rPr>
              <a:t>Initiative</a:t>
            </a:r>
            <a:r>
              <a:rPr lang="es-GT" sz="1200" kern="1200" dirty="0">
                <a:solidFill>
                  <a:schemeClr val="tx1"/>
                </a:solidFill>
                <a:effectLst/>
                <a:latin typeface="+mn-lt"/>
                <a:ea typeface="+mn-ea"/>
                <a:cs typeface="+mn-cs"/>
              </a:rPr>
              <a:t> por sí mismos.</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48</a:t>
            </a:fld>
            <a:endParaRPr lang="en-US" dirty="0"/>
          </a:p>
        </p:txBody>
      </p:sp>
    </p:spTree>
    <p:extLst>
      <p:ext uri="{BB962C8B-B14F-4D97-AF65-F5344CB8AC3E}">
        <p14:creationId xmlns:p14="http://schemas.microsoft.com/office/powerpoint/2010/main" val="3707255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Projects are</a:t>
            </a:r>
            <a:r>
              <a:rPr lang="en-US" baseline="0" dirty="0"/>
              <a:t> material to non-financial reporting.  Aligning the project to the organization’s commitment in correlation with the ten principles provides a greater and more complete picture of “what” the company does which is what the true spirit of reporting.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49</a:t>
            </a:fld>
            <a:endParaRPr lang="en-US" dirty="0"/>
          </a:p>
        </p:txBody>
      </p:sp>
    </p:spTree>
    <p:extLst>
      <p:ext uri="{BB962C8B-B14F-4D97-AF65-F5344CB8AC3E}">
        <p14:creationId xmlns:p14="http://schemas.microsoft.com/office/powerpoint/2010/main" val="809181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Materiality</a:t>
            </a:r>
            <a:r>
              <a:rPr lang="en-US" baseline="0" dirty="0"/>
              <a:t> should tie to what the business does and include governance policies that are available for public viewing. Find our full report on the UN Global Compact Website under “GPM Global” and COE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50</a:t>
            </a:fld>
            <a:endParaRPr lang="en-US" dirty="0"/>
          </a:p>
        </p:txBody>
      </p:sp>
    </p:spTree>
    <p:extLst>
      <p:ext uri="{BB962C8B-B14F-4D97-AF65-F5344CB8AC3E}">
        <p14:creationId xmlns:p14="http://schemas.microsoft.com/office/powerpoint/2010/main" val="1210143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encouraging</a:t>
            </a:r>
            <a:r>
              <a:rPr lang="en-US" baseline="0" dirty="0"/>
              <a:t> is that the number of organizations who put stock in sustainability is increasing.  This will require all aspects of business to evolve.  I point out that 50% are delisted for not reporting on progress which is alarming. </a:t>
            </a:r>
          </a:p>
          <a:p>
            <a:endParaRPr lang="en-US" baseline="0" dirty="0"/>
          </a:p>
          <a:p>
            <a:r>
              <a:rPr lang="en-US" baseline="0" dirty="0"/>
              <a:t>As I mentioned earlier, we are a social enterprise so reporting is required and we just published our report two days ago.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51</a:t>
            </a:fld>
            <a:endParaRPr lang="en-US" dirty="0"/>
          </a:p>
        </p:txBody>
      </p:sp>
    </p:spTree>
    <p:extLst>
      <p:ext uri="{BB962C8B-B14F-4D97-AF65-F5344CB8AC3E}">
        <p14:creationId xmlns:p14="http://schemas.microsoft.com/office/powerpoint/2010/main" val="687159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 country in the world is seeing the drastic effects of climate change, some more than others. On average, the annual losses just from earthquakes, tsunamis, tropical cyclones and flooding count in the hundreds of billions of dollars. We can reduce the loss of life and property by helping more vulnerable regions—such as land-locked countries and island states—become more resilient. The impact of global warming is getting worse. We’re seeing more storms, more droughts and more extremes than ever before. It is still possible, with political will and technological measures, to limit the increase in global mean temperature to two degrees Celsius above pre-industrial levels—and thus avoid the worst effects of climate change. The Sustainable Development Goals lay out a way for countries to work together to meet this urgent challenge.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53</a:t>
            </a:fld>
            <a:endParaRPr lang="en-US" dirty="0"/>
          </a:p>
        </p:txBody>
      </p:sp>
    </p:spTree>
    <p:extLst>
      <p:ext uri="{BB962C8B-B14F-4D97-AF65-F5344CB8AC3E}">
        <p14:creationId xmlns:p14="http://schemas.microsoft.com/office/powerpoint/2010/main" val="992593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Amid the commitment of CEOs to tackling the global climate challenge is a clear message to governments and policymakers. With one-third reporting that current policy and regulation is hindering their company from investing in low-carbon solutions, fully 87% of CEOs believe that the long-term agreement made in Paris is critical in unlocking private sector investment in addressing the climate challenge.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55</a:t>
            </a:fld>
            <a:endParaRPr lang="en-US" dirty="0"/>
          </a:p>
        </p:txBody>
      </p:sp>
    </p:spTree>
    <p:extLst>
      <p:ext uri="{BB962C8B-B14F-4D97-AF65-F5344CB8AC3E}">
        <p14:creationId xmlns:p14="http://schemas.microsoft.com/office/powerpoint/2010/main" val="1402106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science tells us that we must cut global greenhouse gas emissions by up to 70% by 2050 to limit global warming to 2°C and avert catastrophic and irreversible climate change. </a:t>
            </a:r>
          </a:p>
          <a:p>
            <a:pPr marL="0" indent="0">
              <a:buNone/>
            </a:pPr>
            <a:r>
              <a:rPr lang="en-US" dirty="0"/>
              <a:t>This will require global transformational change. Never before have there been methodologies to support companies to keep their emissions aligned with planetary boundaries. </a:t>
            </a:r>
          </a:p>
          <a:p>
            <a:pPr marL="0" indent="0">
              <a:buNone/>
            </a:pPr>
            <a:r>
              <a:rPr lang="en-US" dirty="0"/>
              <a:t>Using science-based targets is an ambitious approach and leading companies have now started to take an “outside-in” approach to goal setting.</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57</a:t>
            </a:fld>
            <a:endParaRPr lang="en-US" dirty="0"/>
          </a:p>
        </p:txBody>
      </p:sp>
    </p:spTree>
    <p:extLst>
      <p:ext uri="{BB962C8B-B14F-4D97-AF65-F5344CB8AC3E}">
        <p14:creationId xmlns:p14="http://schemas.microsoft.com/office/powerpoint/2010/main" val="1947211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r>
              <a:rPr lang="en-US" baseline="0" dirty="0"/>
              <a:t> – This slide is important but only from a high level.  Highlight the fact that each building block is supposed to support forward progress towards business inclusion.</a:t>
            </a:r>
            <a:endParaRPr lang="en-US" dirty="0"/>
          </a:p>
          <a:p>
            <a:r>
              <a:rPr lang="en-US" dirty="0"/>
              <a:t>This model is a</a:t>
            </a:r>
            <a:r>
              <a:rPr lang="en-US" baseline="0" dirty="0"/>
              <a:t> good from a high level, but what is missing are specific actionable items.  GPM’s approach meets all of the requirements for this framework, including certification schemes under Transparency and Accountability. In this course, participants will learn how to naturally (holistically) put it into practice. </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58</a:t>
            </a:fld>
            <a:endParaRPr lang="en-US"/>
          </a:p>
        </p:txBody>
      </p:sp>
    </p:spTree>
    <p:extLst>
      <p:ext uri="{BB962C8B-B14F-4D97-AF65-F5344CB8AC3E}">
        <p14:creationId xmlns:p14="http://schemas.microsoft.com/office/powerpoint/2010/main" val="1828620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you saw from my title slide, I am with GPM. Who or what is that?  We are a certified social enterprise (we believe in paying taxes and putting into practice what we preach</a:t>
            </a:r>
            <a:r>
              <a:rPr lang="is-IS" baseline="0" dirty="0"/>
              <a:t>… We funciton like a non-profit in all other aspects.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a:t>
            </a:fld>
            <a:endParaRPr lang="en-US" dirty="0"/>
          </a:p>
        </p:txBody>
      </p:sp>
    </p:spTree>
    <p:extLst>
      <p:ext uri="{BB962C8B-B14F-4D97-AF65-F5344CB8AC3E}">
        <p14:creationId xmlns:p14="http://schemas.microsoft.com/office/powerpoint/2010/main" val="254551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deliver the assets</a:t>
            </a:r>
            <a:r>
              <a:rPr lang="is-IS" dirty="0"/>
              <a:t>… If asset owners</a:t>
            </a:r>
            <a:r>
              <a:rPr lang="is-IS" baseline="0" dirty="0"/>
              <a:t> are waking up, we will have to drive.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60</a:t>
            </a:fld>
            <a:endParaRPr lang="en-US" dirty="0"/>
          </a:p>
        </p:txBody>
      </p:sp>
    </p:spTree>
    <p:extLst>
      <p:ext uri="{BB962C8B-B14F-4D97-AF65-F5344CB8AC3E}">
        <p14:creationId xmlns:p14="http://schemas.microsoft.com/office/powerpoint/2010/main" val="1996561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T" sz="1200" kern="1200" dirty="0">
                <a:solidFill>
                  <a:schemeClr val="tx1"/>
                </a:solidFill>
                <a:effectLst/>
                <a:latin typeface="+mn-lt"/>
                <a:ea typeface="+mn-ea"/>
                <a:cs typeface="+mn-cs"/>
              </a:rPr>
              <a:t>El daño fue causado por el hundimiento no planificado de un muro largo de la mina de carbón  de la minería de </a:t>
            </a:r>
            <a:r>
              <a:rPr lang="es-GT" sz="1200" kern="1200" dirty="0" err="1">
                <a:solidFill>
                  <a:schemeClr val="tx1"/>
                </a:solidFill>
                <a:effectLst/>
                <a:latin typeface="+mn-lt"/>
                <a:ea typeface="+mn-ea"/>
                <a:cs typeface="+mn-cs"/>
              </a:rPr>
              <a:t>Glencore</a:t>
            </a:r>
            <a:r>
              <a:rPr lang="es-GT" sz="1200" kern="1200" dirty="0">
                <a:solidFill>
                  <a:schemeClr val="tx1"/>
                </a:solidFill>
                <a:effectLst/>
                <a:latin typeface="+mn-lt"/>
                <a:ea typeface="+mn-ea"/>
                <a:cs typeface="+mn-cs"/>
              </a:rPr>
              <a:t> West </a:t>
            </a:r>
            <a:r>
              <a:rPr lang="es-GT" sz="1200" kern="1200" dirty="0" err="1">
                <a:solidFill>
                  <a:schemeClr val="tx1"/>
                </a:solidFill>
                <a:effectLst/>
                <a:latin typeface="+mn-lt"/>
                <a:ea typeface="+mn-ea"/>
                <a:cs typeface="+mn-cs"/>
              </a:rPr>
              <a:t>Wallsend</a:t>
            </a:r>
            <a:r>
              <a:rPr lang="es-GT" sz="1200" kern="1200" dirty="0">
                <a:solidFill>
                  <a:schemeClr val="tx1"/>
                </a:solidFill>
                <a:effectLst/>
                <a:latin typeface="+mn-lt"/>
                <a:ea typeface="+mn-ea"/>
                <a:cs typeface="+mn-cs"/>
              </a:rPr>
              <a:t> que está minando por debajo del 23 por ciento del área de conservación.</a:t>
            </a:r>
          </a:p>
          <a:p>
            <a:r>
              <a:rPr lang="es-GT" sz="1200" kern="1200" dirty="0">
                <a:solidFill>
                  <a:schemeClr val="tx1"/>
                </a:solidFill>
                <a:effectLst/>
                <a:latin typeface="+mn-lt"/>
                <a:ea typeface="+mn-ea"/>
                <a:cs typeface="+mn-cs"/>
              </a:rPr>
              <a:t>Fairfax Media también pudo revelar que en junio del año un curso el agua fue cementada accidentalmente por trabajadores que realizaban trabajos de reparación en la reserva.</a:t>
            </a:r>
          </a:p>
          <a:p>
            <a:r>
              <a:rPr lang="es-GT" sz="1200" kern="1200" dirty="0">
                <a:solidFill>
                  <a:schemeClr val="tx1"/>
                </a:solidFill>
                <a:effectLst/>
                <a:latin typeface="+mn-lt"/>
                <a:ea typeface="+mn-ea"/>
                <a:cs typeface="+mn-cs"/>
              </a:rPr>
              <a:t> </a:t>
            </a:r>
          </a:p>
          <a:p>
            <a:r>
              <a:rPr lang="es-GT" sz="1200" kern="1200" dirty="0">
                <a:solidFill>
                  <a:schemeClr val="tx1"/>
                </a:solidFill>
                <a:effectLst/>
                <a:latin typeface="+mn-lt"/>
                <a:ea typeface="+mn-ea"/>
                <a:cs typeface="+mn-cs"/>
              </a:rPr>
              <a:t>Reparaciones en una de las grietas. Foto: </a:t>
            </a:r>
            <a:r>
              <a:rPr lang="es-GT" sz="1200" kern="1200" dirty="0" err="1">
                <a:solidFill>
                  <a:schemeClr val="tx1"/>
                </a:solidFill>
                <a:effectLst/>
                <a:latin typeface="+mn-lt"/>
                <a:ea typeface="+mn-ea"/>
                <a:cs typeface="+mn-cs"/>
              </a:rPr>
              <a:t>Darren</a:t>
            </a:r>
            <a:r>
              <a:rPr lang="es-GT" sz="1200" kern="1200" dirty="0">
                <a:solidFill>
                  <a:schemeClr val="tx1"/>
                </a:solidFill>
                <a:effectLst/>
                <a:latin typeface="+mn-lt"/>
                <a:ea typeface="+mn-ea"/>
                <a:cs typeface="+mn-cs"/>
              </a:rPr>
              <a:t> </a:t>
            </a:r>
            <a:r>
              <a:rPr lang="es-GT" sz="1200" kern="1200" dirty="0" err="1">
                <a:solidFill>
                  <a:schemeClr val="tx1"/>
                </a:solidFill>
                <a:effectLst/>
                <a:latin typeface="+mn-lt"/>
                <a:ea typeface="+mn-ea"/>
                <a:cs typeface="+mn-cs"/>
              </a:rPr>
              <a:t>Pateman</a:t>
            </a:r>
            <a:endParaRPr lang="es-GT" sz="1200" kern="1200" dirty="0">
              <a:solidFill>
                <a:schemeClr val="tx1"/>
              </a:solidFill>
              <a:effectLst/>
              <a:latin typeface="+mn-lt"/>
              <a:ea typeface="+mn-ea"/>
              <a:cs typeface="+mn-cs"/>
            </a:endParaRPr>
          </a:p>
          <a:p>
            <a:r>
              <a:rPr lang="es-GT" sz="1200" kern="1200" dirty="0">
                <a:solidFill>
                  <a:schemeClr val="tx1"/>
                </a:solidFill>
                <a:effectLst/>
                <a:latin typeface="+mn-lt"/>
                <a:ea typeface="+mn-ea"/>
                <a:cs typeface="+mn-cs"/>
              </a:rPr>
              <a:t>Un portavoz de la Oficina de Medio Ambiente y Patrimonio confirmó que el material, que se utiliza para rellenar grietas y agujeros  del hundimiento de la mina, se filtró en una '' línea de drenaje '' y que la mina había ordenado '' limpiar el sitio ''.</a:t>
            </a:r>
          </a:p>
          <a:p>
            <a:r>
              <a:rPr lang="es-GT" sz="1200" kern="1200" dirty="0">
                <a:solidFill>
                  <a:schemeClr val="tx1"/>
                </a:solidFill>
                <a:effectLst/>
                <a:latin typeface="+mn-lt"/>
                <a:ea typeface="+mn-ea"/>
                <a:cs typeface="+mn-cs"/>
              </a:rPr>
              <a:t>Leer más: </a:t>
            </a:r>
            <a:r>
              <a:rPr lang="es-GT" sz="1200" u="sng" kern="1200" dirty="0">
                <a:solidFill>
                  <a:schemeClr val="tx1"/>
                </a:solidFill>
                <a:effectLst/>
                <a:latin typeface="+mn-lt"/>
                <a:ea typeface="+mn-ea"/>
                <a:cs typeface="+mn-cs"/>
                <a:hlinkClick r:id="rId3"/>
              </a:rPr>
              <a:t>http://www.smh.com.au/nsw/mine-subsidence-devastates-sugarloaf-conservation-area-20130828-2spuc.html#ixzz3D7KkWUy2</a:t>
            </a:r>
            <a:endParaRPr lang="es-G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65</a:t>
            </a:fld>
            <a:endParaRPr lang="en-US"/>
          </a:p>
        </p:txBody>
      </p:sp>
    </p:spTree>
    <p:extLst>
      <p:ext uri="{BB962C8B-B14F-4D97-AF65-F5344CB8AC3E}">
        <p14:creationId xmlns:p14="http://schemas.microsoft.com/office/powerpoint/2010/main" val="3474478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66</a:t>
            </a:fld>
            <a:endParaRPr lang="en-US"/>
          </a:p>
        </p:txBody>
      </p:sp>
    </p:spTree>
    <p:extLst>
      <p:ext uri="{BB962C8B-B14F-4D97-AF65-F5344CB8AC3E}">
        <p14:creationId xmlns:p14="http://schemas.microsoft.com/office/powerpoint/2010/main" val="3474478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Let's start with a simple example from nature: the Earth. Our planet is a very complex system consisting of atmosphere, water, mountains, plains, jungles, plants, insects, animals, humans and our technological wonders, just to name a few. A scientist may look at many interactions of these parts in researching climate change. General patterns may be found in these interactions that may help explain the system and find solutions to the problems by changing the patterns of interaction between the parts.</a:t>
            </a:r>
          </a:p>
          <a:p>
            <a:r>
              <a:rPr lang="en-US" sz="1200" kern="1200" dirty="0">
                <a:solidFill>
                  <a:schemeClr val="tx1"/>
                </a:solidFill>
                <a:latin typeface="+mn-lt"/>
                <a:ea typeface="+mn-ea"/>
                <a:cs typeface="+mn-cs"/>
              </a:rPr>
              <a:t>Now, let's apply the idea of a system to business. We'll start small and work our way up. A business is a system consisting of many parts: employees, management, capital, equipment, and products, among others. Your business and your competitors comprise a system, which we may call an industry. Different industries, along with consumers, governments, and non-governmental organizations make up our economic system. </a:t>
            </a:r>
          </a:p>
          <a:p>
            <a:endParaRPr lang="en-US" sz="1200" kern="1200" dirty="0">
              <a:solidFill>
                <a:schemeClr val="tx1"/>
              </a:solidFill>
              <a:latin typeface="+mn-lt"/>
              <a:ea typeface="+mn-ea"/>
              <a:cs typeface="+mn-cs"/>
            </a:endParaRPr>
          </a:p>
          <a:p>
            <a:r>
              <a:rPr lang="en-US" dirty="0"/>
              <a:t>http://education-</a:t>
            </a:r>
            <a:r>
              <a:rPr lang="en-US" dirty="0" err="1"/>
              <a:t>portal.com</a:t>
            </a:r>
            <a:r>
              <a:rPr lang="en-US" dirty="0"/>
              <a:t>/academy/lesson/systems-thinking-in-management-definition-theory-</a:t>
            </a:r>
            <a:r>
              <a:rPr lang="en-US" dirty="0" err="1"/>
              <a:t>model.html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72</a:t>
            </a:fld>
            <a:endParaRPr lang="en-US" dirty="0"/>
          </a:p>
        </p:txBody>
      </p:sp>
    </p:spTree>
    <p:extLst>
      <p:ext uri="{BB962C8B-B14F-4D97-AF65-F5344CB8AC3E}">
        <p14:creationId xmlns:p14="http://schemas.microsoft.com/office/powerpoint/2010/main" val="4227031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System thinking is a major departure from the old way of business decision-making in which you would break the system into parts and analyze the parts separately. Supporters of system thinking believe that the old way is inadequate for our dynamic world, where there are numerous interactions between the parts of a system, creating the reality of a situation.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73</a:t>
            </a:fld>
            <a:endParaRPr lang="en-US" dirty="0"/>
          </a:p>
        </p:txBody>
      </p:sp>
    </p:spTree>
    <p:extLst>
      <p:ext uri="{BB962C8B-B14F-4D97-AF65-F5344CB8AC3E}">
        <p14:creationId xmlns:p14="http://schemas.microsoft.com/office/powerpoint/2010/main" val="3687948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74</a:t>
            </a:fld>
            <a:endParaRPr lang="en-US"/>
          </a:p>
        </p:txBody>
      </p:sp>
    </p:spTree>
    <p:extLst>
      <p:ext uri="{BB962C8B-B14F-4D97-AF65-F5344CB8AC3E}">
        <p14:creationId xmlns:p14="http://schemas.microsoft.com/office/powerpoint/2010/main" val="1051298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a lot.</a:t>
            </a:r>
            <a:r>
              <a:rPr lang="en-US" baseline="0" dirty="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75</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are the benefits of ISO International Standards?</a:t>
            </a:r>
          </a:p>
          <a:p>
            <a:endParaRPr lang="en-US" sz="1000" b="1" dirty="0"/>
          </a:p>
          <a:p>
            <a:r>
              <a:rPr lang="en-US" sz="1000" b="1" dirty="0"/>
              <a:t>We cover</a:t>
            </a:r>
            <a:r>
              <a:rPr lang="en-US" sz="1000" b="1" baseline="0" dirty="0"/>
              <a:t> ISO Standards that pertain to sustainability as they are important in understanding the principles and approach that project managers should take to ensure quality, benefits and value.</a:t>
            </a:r>
            <a:endParaRPr lang="en-US" sz="1000" b="1" dirty="0"/>
          </a:p>
          <a:p>
            <a:endParaRPr lang="en-US" sz="1000" dirty="0"/>
          </a:p>
          <a:p>
            <a:r>
              <a:rPr lang="en-US" sz="1000" dirty="0"/>
              <a:t>ISO International Standards ensure that products and services are safe, reliable and of good quality. For business, they are strategic tools that reduce costs by minimizing waste and errors and increasing productivity. They help companies to access new markets, level the playing field for developing countries and facilitate free and fair global trade. (</a:t>
            </a:r>
            <a:r>
              <a:rPr lang="en-US" sz="1000" dirty="0" err="1"/>
              <a:t>ISO.org</a:t>
            </a:r>
            <a:r>
              <a:rPr lang="en-US" sz="1000" dirty="0"/>
              <a:t>)</a:t>
            </a:r>
          </a:p>
          <a:p>
            <a:endParaRPr lang="en-US" sz="1000" dirty="0"/>
          </a:p>
          <a:p>
            <a:r>
              <a:rPr lang="en-US" sz="1000" dirty="0"/>
              <a:t>There</a:t>
            </a:r>
            <a:r>
              <a:rPr lang="en-US" sz="1000" baseline="0" dirty="0"/>
              <a:t> are two kinds.  Guidelines and </a:t>
            </a:r>
            <a:r>
              <a:rPr lang="en-US" sz="1000" baseline="0" dirty="0" err="1"/>
              <a:t>normatives</a:t>
            </a:r>
            <a:r>
              <a:rPr lang="en-US" sz="1000" baseline="0" dirty="0"/>
              <a:t>….</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77</a:t>
            </a:fld>
            <a:endParaRPr lang="en-US" dirty="0"/>
          </a:p>
        </p:txBody>
      </p:sp>
    </p:spTree>
    <p:extLst>
      <p:ext uri="{BB962C8B-B14F-4D97-AF65-F5344CB8AC3E}">
        <p14:creationId xmlns:p14="http://schemas.microsoft.com/office/powerpoint/2010/main" val="4152043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B5877C5-74EB-4AA9-9302-C14B9A930871}" type="slidenum">
              <a:rPr lang="en-US" sz="1400"/>
              <a:pPr eaLnBrk="1" hangingPunct="1"/>
              <a:t>78</a:t>
            </a:fld>
            <a:endParaRPr lang="en-US" sz="1400"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atin typeface="Arial" pitchFamily="34" charset="0"/>
            </a:endParaRPr>
          </a:p>
        </p:txBody>
      </p:sp>
    </p:spTree>
    <p:extLst>
      <p:ext uri="{BB962C8B-B14F-4D97-AF65-F5344CB8AC3E}">
        <p14:creationId xmlns:p14="http://schemas.microsoft.com/office/powerpoint/2010/main" val="83338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7C0DAE6-11EF-48BE-BF05-5246EA926931}" type="slidenum">
              <a:rPr lang="en-US" sz="1400"/>
              <a:pPr eaLnBrk="1" hangingPunct="1"/>
              <a:t>79</a:t>
            </a:fld>
            <a:endParaRPr lang="en-US" sz="1400"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itchFamily="34" charset="0"/>
              </a:rPr>
              <a:t>ISO 26000 contains no requirements and therefore the word “shall”, which indicates a requirement in ISO language, is not used</a:t>
            </a:r>
          </a:p>
          <a:p>
            <a:r>
              <a:rPr lang="en-US" dirty="0">
                <a:latin typeface="Arial" pitchFamily="34" charset="0"/>
              </a:rPr>
              <a:t>But does contain 386 “should”s</a:t>
            </a:r>
          </a:p>
        </p:txBody>
      </p:sp>
    </p:spTree>
    <p:extLst>
      <p:ext uri="{BB962C8B-B14F-4D97-AF65-F5344CB8AC3E}">
        <p14:creationId xmlns:p14="http://schemas.microsoft.com/office/powerpoint/2010/main" val="231598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9</a:t>
            </a:fld>
            <a:endParaRPr lang="en-US" dirty="0"/>
          </a:p>
        </p:txBody>
      </p:sp>
    </p:spTree>
    <p:extLst>
      <p:ext uri="{BB962C8B-B14F-4D97-AF65-F5344CB8AC3E}">
        <p14:creationId xmlns:p14="http://schemas.microsoft.com/office/powerpoint/2010/main" val="2996742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80</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atin typeface="Arial" pitchFamily="34" charset="0"/>
            </a:endParaRPr>
          </a:p>
        </p:txBody>
      </p:sp>
    </p:spTree>
    <p:extLst>
      <p:ext uri="{BB962C8B-B14F-4D97-AF65-F5344CB8AC3E}">
        <p14:creationId xmlns:p14="http://schemas.microsoft.com/office/powerpoint/2010/main" val="41891656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81</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a:latin typeface="Arial" pitchFamily="34" charset="0"/>
            </a:endParaRPr>
          </a:p>
        </p:txBody>
      </p:sp>
    </p:spTree>
    <p:extLst>
      <p:ext uri="{BB962C8B-B14F-4D97-AF65-F5344CB8AC3E}">
        <p14:creationId xmlns:p14="http://schemas.microsoft.com/office/powerpoint/2010/main" val="1354150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82</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b="0" i="0" u="none" strike="noStrike" kern="1200" baseline="0" dirty="0">
                <a:solidFill>
                  <a:schemeClr val="tx1"/>
                </a:solidFill>
                <a:latin typeface="+mn-lt"/>
                <a:ea typeface="+mn-ea"/>
                <a:cs typeface="+mn-cs"/>
              </a:rPr>
              <a:t> The recognition of social responsibility involves identifying the issues raised by the impacts of an</a:t>
            </a:r>
          </a:p>
          <a:p>
            <a:r>
              <a:rPr lang="en-US" sz="1200" b="0" i="0" u="none" strike="noStrike" kern="1200" baseline="0" dirty="0">
                <a:solidFill>
                  <a:schemeClr val="tx1"/>
                </a:solidFill>
                <a:latin typeface="+mn-lt"/>
                <a:ea typeface="+mn-ea"/>
                <a:cs typeface="+mn-cs"/>
              </a:rPr>
              <a:t>organization's decisions and activities, as well as the way these issues should be addressed so as to</a:t>
            </a:r>
          </a:p>
          <a:p>
            <a:r>
              <a:rPr lang="en-US" sz="1200" b="0" i="0" u="none" strike="noStrike" kern="1200" baseline="0" dirty="0">
                <a:solidFill>
                  <a:schemeClr val="tx1"/>
                </a:solidFill>
                <a:latin typeface="+mn-lt"/>
                <a:ea typeface="+mn-ea"/>
                <a:cs typeface="+mn-cs"/>
              </a:rPr>
              <a:t>contribute to sustainable development.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recognition of social responsibility also involves the recognition of an organization's stakeholders. As</a:t>
            </a:r>
          </a:p>
          <a:p>
            <a:r>
              <a:rPr lang="en-US" sz="1200" b="0" i="0" u="none" strike="noStrike" kern="1200" baseline="0" dirty="0">
                <a:solidFill>
                  <a:schemeClr val="tx1"/>
                </a:solidFill>
                <a:latin typeface="+mn-lt"/>
                <a:ea typeface="+mn-ea"/>
                <a:cs typeface="+mn-cs"/>
              </a:rPr>
              <a:t>described in earlier is a basic principle of social responsibility is that an organization should respect and consider</a:t>
            </a:r>
          </a:p>
          <a:p>
            <a:r>
              <a:rPr lang="en-US" sz="1200" b="0" i="0" u="none" strike="noStrike" kern="1200" baseline="0" dirty="0">
                <a:solidFill>
                  <a:schemeClr val="tx1"/>
                </a:solidFill>
                <a:latin typeface="+mn-lt"/>
                <a:ea typeface="+mn-ea"/>
                <a:cs typeface="+mn-cs"/>
              </a:rPr>
              <a:t>the interests of its stakeholders that will be affected by its decisions and activities.</a:t>
            </a:r>
            <a:endParaRPr lang="nl-NL" dirty="0">
              <a:latin typeface="Arial" pitchFamily="34" charset="0"/>
            </a:endParaRPr>
          </a:p>
        </p:txBody>
      </p:sp>
    </p:spTree>
    <p:extLst>
      <p:ext uri="{BB962C8B-B14F-4D97-AF65-F5344CB8AC3E}">
        <p14:creationId xmlns:p14="http://schemas.microsoft.com/office/powerpoint/2010/main" val="2570346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AD77DD6-0D1A-4FE9-B2EF-5493B83BDD19}" type="slidenum">
              <a:rPr lang="en-US" sz="1400"/>
              <a:pPr eaLnBrk="1" hangingPunct="1"/>
              <a:t>83</a:t>
            </a:fld>
            <a:endParaRPr lang="en-US" sz="1400" dirty="0"/>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pitchFamily="34" charset="0"/>
              </a:rPr>
              <a:t>ISO 14004 is guidance on how to implement ISO 14001</a:t>
            </a:r>
          </a:p>
          <a:p>
            <a:r>
              <a:rPr lang="en-US" sz="1000" dirty="0">
                <a:latin typeface="Arial" pitchFamily="34" charset="0"/>
              </a:rPr>
              <a:t>10, 11, and 12 relate to auditing of the 14001 standard.  I would note here that a new joint auditing standard is currently being developed that will eventually replace 14010, 14011, and 14012.  This new standard ISO 19011 is an auditing standard that may be used for both ISO 9000 and ISO 14001.</a:t>
            </a:r>
          </a:p>
          <a:p>
            <a:r>
              <a:rPr lang="en-US" sz="1000" dirty="0">
                <a:hlinkClick r:id="rId3" action="ppaction://hlinkfile"/>
              </a:rPr>
              <a:t>ISO 14064-1:2006 </a:t>
            </a:r>
            <a:r>
              <a:rPr lang="en-US" sz="1000" dirty="0"/>
              <a:t/>
            </a:r>
            <a:br>
              <a:rPr lang="en-US" sz="1000" dirty="0"/>
            </a:br>
            <a:r>
              <a:rPr lang="en-US" sz="1000" dirty="0"/>
              <a:t>Greenhouse gases -- Part 1: Specification with guidance at the organization level for quantification and reporting of greenhouse gas emissions and removals </a:t>
            </a:r>
            <a:endParaRPr lang="en-US" sz="1000" dirty="0">
              <a:latin typeface="Arial" pitchFamily="34" charset="0"/>
            </a:endParaRPr>
          </a:p>
        </p:txBody>
      </p:sp>
    </p:spTree>
    <p:extLst>
      <p:ext uri="{BB962C8B-B14F-4D97-AF65-F5344CB8AC3E}">
        <p14:creationId xmlns:p14="http://schemas.microsoft.com/office/powerpoint/2010/main" val="40513705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2F2124E-C4A3-4D48-9C0C-3BDB5B82A00B}" type="slidenum">
              <a:rPr lang="en-US" sz="1400"/>
              <a:pPr eaLnBrk="1" hangingPunct="1"/>
              <a:t>85</a:t>
            </a:fld>
            <a:endParaRPr lang="en-US" sz="1400" dirty="0"/>
          </a:p>
        </p:txBody>
      </p:sp>
      <p:sp>
        <p:nvSpPr>
          <p:cNvPr id="113667" name="Rectangle 2050"/>
          <p:cNvSpPr>
            <a:spLocks noGrp="1" noRot="1" noChangeAspect="1" noChangeArrowheads="1" noTextEdit="1"/>
          </p:cNvSpPr>
          <p:nvPr>
            <p:ph type="sldImg"/>
          </p:nvPr>
        </p:nvSpPr>
        <p:spPr>
          <a:ln/>
        </p:spPr>
      </p:sp>
      <p:sp>
        <p:nvSpPr>
          <p:cNvPr id="113668" name="Rectangle 2051"/>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t>According to ISO 14001:2015</a:t>
            </a:r>
          </a:p>
          <a:p>
            <a:endParaRPr lang="en-US" b="1" dirty="0"/>
          </a:p>
          <a:p>
            <a:r>
              <a:rPr lang="en-US" b="1" dirty="0"/>
              <a:t>Introduction</a:t>
            </a:r>
          </a:p>
          <a:p>
            <a:r>
              <a:rPr lang="en-US" dirty="0"/>
              <a:t>Achieving a balance between the environment, society and the economy is considered essential to meet the needs of the present without compromising the ability of future generations to meet their needs. Sustainable development as a goal is achieved by balancing the three pillars of sustainability.</a:t>
            </a:r>
          </a:p>
          <a:p>
            <a:r>
              <a:rPr lang="en-US" dirty="0"/>
              <a:t>Societal expectations for sustainable development, transparency and accountability have evolved with increasingly stringent legislation, growing pressures on the environment from pollution, inefficient use of resources, improper waste management, climate change, degradation of ecosystems and loss of biodiversity.</a:t>
            </a:r>
          </a:p>
          <a:p>
            <a:r>
              <a:rPr lang="en-US" dirty="0"/>
              <a:t>This has led organizations to adopt a systematic approach to environmental management by implementing environmental management systems with the aim of contributing to the environmental pillar of sustainability.</a:t>
            </a:r>
          </a:p>
          <a:p>
            <a:endParaRPr lang="en-US" b="1" dirty="0"/>
          </a:p>
          <a:p>
            <a:r>
              <a:rPr lang="en-US" b="1" dirty="0"/>
              <a:t> Aim of an environmental management system</a:t>
            </a:r>
            <a:endParaRPr lang="en-US" dirty="0"/>
          </a:p>
          <a:p>
            <a:r>
              <a:rPr lang="en-US" dirty="0"/>
              <a:t>The purpose of this International Standard is to provide organizations with a framework to protect the environment and respond to changing environmental conditions in balance with socio-economic needs. It specifies requirements that enable an organization to achieve the intended outcomes it sets for its environmental management system.</a:t>
            </a:r>
          </a:p>
          <a:p>
            <a:r>
              <a:rPr lang="en-US" dirty="0"/>
              <a:t>A systematic approach to environmental management can provide top management with information to build success over the long term and create options for contributing to sustainable development by:</a:t>
            </a:r>
          </a:p>
          <a:p>
            <a:r>
              <a:rPr lang="en-US" dirty="0"/>
              <a:t>— protecting the environment by preventing or mitigating adverse environmental impacts;</a:t>
            </a:r>
          </a:p>
          <a:p>
            <a:r>
              <a:rPr lang="en-US" dirty="0"/>
              <a:t>— mitigating the potential adverse effect of environmental conditions on the organization;</a:t>
            </a:r>
          </a:p>
          <a:p>
            <a:r>
              <a:rPr lang="en-US" dirty="0"/>
              <a:t>— assisting the organization in the </a:t>
            </a:r>
            <a:r>
              <a:rPr lang="en-US" dirty="0" err="1"/>
              <a:t>fulfilment</a:t>
            </a:r>
            <a:r>
              <a:rPr lang="en-US" dirty="0"/>
              <a:t> of compliance obligations;</a:t>
            </a:r>
          </a:p>
          <a:p>
            <a:r>
              <a:rPr lang="en-US" dirty="0"/>
              <a:t>— enhancing environmental performance;</a:t>
            </a:r>
          </a:p>
          <a:p>
            <a:r>
              <a:rPr lang="en-US" dirty="0"/>
              <a:t>— controlling or influencing the way the organization's products and services are designed, manufactured, distributed, consumed and disposed by using a life cycle perspective that can prevent environmental impacts from being unintentionally shifted elsewhere within the life cycle;</a:t>
            </a:r>
          </a:p>
          <a:p>
            <a:r>
              <a:rPr lang="en-US" dirty="0"/>
              <a:t>— achieving financial and operational benefits that can result from implementing environmentally sound alternatives that strengthen the organization’s market position;</a:t>
            </a:r>
          </a:p>
          <a:p>
            <a:r>
              <a:rPr lang="en-US" dirty="0"/>
              <a:t>— communicating environmental information to relevant interested parties</a:t>
            </a:r>
          </a:p>
        </p:txBody>
      </p:sp>
    </p:spTree>
    <p:extLst>
      <p:ext uri="{BB962C8B-B14F-4D97-AF65-F5344CB8AC3E}">
        <p14:creationId xmlns:p14="http://schemas.microsoft.com/office/powerpoint/2010/main" val="1239927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2B1B57CB-4FD9-44D4-8599-3559EA4442DF}" type="slidenum">
              <a:rPr lang="en-US" sz="1400"/>
              <a:pPr eaLnBrk="1" hangingPunct="1"/>
              <a:t>86</a:t>
            </a:fld>
            <a:endParaRPr lang="en-US" sz="14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itchFamily="34" charset="0"/>
              </a:rPr>
              <a:t>I introduce the term “PDCA” here</a:t>
            </a:r>
          </a:p>
          <a:p>
            <a:endParaRPr lang="en-US" dirty="0">
              <a:latin typeface="Arial" pitchFamily="34" charset="0"/>
            </a:endParaRPr>
          </a:p>
          <a:p>
            <a:r>
              <a:rPr lang="en-US" dirty="0">
                <a:latin typeface="Arial" pitchFamily="34" charset="0"/>
              </a:rPr>
              <a:t>I often use the term “activities, products, and services” here and reference the standard’s use of these terms</a:t>
            </a:r>
          </a:p>
        </p:txBody>
      </p:sp>
    </p:spTree>
    <p:extLst>
      <p:ext uri="{BB962C8B-B14F-4D97-AF65-F5344CB8AC3E}">
        <p14:creationId xmlns:p14="http://schemas.microsoft.com/office/powerpoint/2010/main" val="2053124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steps in each successive PDCA cycle are:</a:t>
            </a:r>
            <a:endParaRPr lang="en-US" b="1" baseline="30000" dirty="0"/>
          </a:p>
          <a:p>
            <a:endParaRPr lang="en-US" baseline="30000" dirty="0"/>
          </a:p>
          <a:p>
            <a:r>
              <a:rPr lang="en-US" b="1" dirty="0"/>
              <a:t>PLAN</a:t>
            </a:r>
            <a:r>
              <a:rPr lang="en-US" dirty="0"/>
              <a:t> Establish the objectives and processes necessary to deliver results in accordance with the expected output (the target or goals). By establishing output expectations, the completeness and accuracy of the specificatio</a:t>
            </a:r>
            <a:r>
              <a:rPr lang="en-US" baseline="0" dirty="0"/>
              <a:t>n </a:t>
            </a:r>
            <a:r>
              <a:rPr lang="en-US" dirty="0"/>
              <a:t>is also a part of the targeted improvement. When possible start on a small scale to test possible effects. </a:t>
            </a:r>
          </a:p>
          <a:p>
            <a:endParaRPr lang="en-US" b="1" dirty="0"/>
          </a:p>
          <a:p>
            <a:r>
              <a:rPr lang="en-US" b="1" dirty="0"/>
              <a:t>DO </a:t>
            </a:r>
            <a:r>
              <a:rPr lang="en-US" dirty="0"/>
              <a:t>Implement the plan, execute the process, make the product. Collect data for charting and analysis in the following "CHECK" and "ACT" steps. </a:t>
            </a:r>
          </a:p>
          <a:p>
            <a:endParaRPr lang="en-US" dirty="0"/>
          </a:p>
          <a:p>
            <a:r>
              <a:rPr lang="en-US" b="1" dirty="0"/>
              <a:t>CHECK</a:t>
            </a:r>
            <a:r>
              <a:rPr lang="en-US" dirty="0"/>
              <a:t> Study the actual results (measured and collected in "DO" above) and compare against the expected results (targets or goals from the "PLAN") to ascertain any differences. Look for deviation in implementation from the plan and also look for the appropriateness and completeness of the plan to enable the execution, i.e., "Do". Charting data can make this much easier to see trends over several PDCA cycles and in order to convert the collected data into information. Information is what you need for the next step "ACT". </a:t>
            </a:r>
          </a:p>
          <a:p>
            <a:endParaRPr lang="en-US" dirty="0"/>
          </a:p>
          <a:p>
            <a:r>
              <a:rPr lang="en-US" b="1" dirty="0"/>
              <a:t>ACT </a:t>
            </a:r>
            <a:r>
              <a:rPr lang="en-US" dirty="0"/>
              <a:t>Request corrective</a:t>
            </a:r>
            <a:r>
              <a:rPr lang="en-US" baseline="0" dirty="0"/>
              <a:t> actions </a:t>
            </a:r>
            <a:r>
              <a:rPr lang="en-US" dirty="0"/>
              <a:t>on significant differences between actual and planned results. Analyze the differences to determine their root causes. Determine where to apply changes that will include improvement of the process or product. When a pass through these four steps does not result in the need to improve, the scope to which PDCA is applied may be refined to plan and improve with more detail in the next iteration of the cycle, or attention needs to be placed in a different stage of the process.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87</a:t>
            </a:fld>
            <a:endParaRPr lang="en-US" dirty="0"/>
          </a:p>
        </p:txBody>
      </p:sp>
    </p:spTree>
    <p:extLst>
      <p:ext uri="{BB962C8B-B14F-4D97-AF65-F5344CB8AC3E}">
        <p14:creationId xmlns:p14="http://schemas.microsoft.com/office/powerpoint/2010/main" val="13908978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88</a:t>
            </a:fld>
            <a:endParaRPr lang="en-US" dirty="0"/>
          </a:p>
        </p:txBody>
      </p:sp>
    </p:spTree>
    <p:extLst>
      <p:ext uri="{BB962C8B-B14F-4D97-AF65-F5344CB8AC3E}">
        <p14:creationId xmlns:p14="http://schemas.microsoft.com/office/powerpoint/2010/main" val="231126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t>ISO 50001 establishes a framework for industrial plants ; commercial, institutional, and governmental facilities ; and entire organizations to manage energy.</a:t>
            </a:r>
          </a:p>
          <a:p>
            <a:pPr eaLnBrk="1" hangingPunct="1">
              <a:spcBef>
                <a:spcPct val="0"/>
              </a:spcBef>
            </a:pPr>
            <a:r>
              <a:rPr lang="en-US" dirty="0"/>
              <a:t>Targeting broad applicability across national economic sectors, it is estimated that the standard could influence up to 60 % of the world’s energy use.*</a:t>
            </a:r>
          </a:p>
          <a:p>
            <a:pPr eaLnBrk="1" hangingPunct="1">
              <a:spcBef>
                <a:spcPct val="0"/>
              </a:spcBef>
            </a:pPr>
            <a:endParaRPr lang="en-US" dirty="0"/>
          </a:p>
          <a:p>
            <a:pPr eaLnBrk="1" hangingPunct="1">
              <a:spcBef>
                <a:spcPct val="0"/>
              </a:spcBef>
            </a:pPr>
            <a:r>
              <a:rPr lang="en-US" dirty="0"/>
              <a:t>* This estimate is based on information provided in the section, “ World </a:t>
            </a:r>
            <a:r>
              <a:rPr lang="es-ES" dirty="0"/>
              <a:t>Energy Demand and Economic </a:t>
            </a:r>
            <a:r>
              <a:rPr lang="en-US" dirty="0"/>
              <a:t>Outlook ”, in the </a:t>
            </a:r>
            <a:r>
              <a:rPr lang="en-US" i="1" dirty="0"/>
              <a:t>International Energy  Outlook 2010, published by the US </a:t>
            </a:r>
            <a:r>
              <a:rPr lang="es-ES" dirty="0"/>
              <a:t>Energy Information Administration. This cites 2007 figures on global energy consumption by sector, including </a:t>
            </a:r>
            <a:r>
              <a:rPr lang="en-US" dirty="0"/>
              <a:t>7 % by the commercial sector (defined </a:t>
            </a:r>
            <a:r>
              <a:rPr lang="es-ES" dirty="0"/>
              <a:t>as businesses, institutions, and organizations that provide services), </a:t>
            </a:r>
            <a:r>
              <a:rPr lang="en-US" dirty="0"/>
              <a:t>and 51 % by the industrial sector, </a:t>
            </a:r>
            <a:r>
              <a:rPr lang="es-ES" dirty="0"/>
              <a:t>(including manufacturing, agriculture, </a:t>
            </a:r>
            <a:r>
              <a:rPr lang="en-US" dirty="0"/>
              <a:t>mining, and construction). As ISO 50001 is primarily targeted at the </a:t>
            </a:r>
            <a:r>
              <a:rPr lang="es-ES" dirty="0"/>
              <a:t>commercial and industrial sectors, </a:t>
            </a:r>
            <a:r>
              <a:rPr lang="en-US" dirty="0"/>
              <a:t>adding the above figures provides an approximate total of 60 % of global energy demand on which the standard could have a positive impact.</a:t>
            </a:r>
            <a:endParaRPr lang="es-ES" dirty="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94543213-37A8-4E9A-965E-7A74DC1ED5F9}" type="slidenum">
              <a:rPr lang="es-ES"/>
              <a:pPr eaLnBrk="1" hangingPunct="1"/>
              <a:t>89</a:t>
            </a:fld>
            <a:endParaRPr lang="es-ES" dirty="0"/>
          </a:p>
        </p:txBody>
      </p:sp>
    </p:spTree>
    <p:extLst>
      <p:ext uri="{BB962C8B-B14F-4D97-AF65-F5344CB8AC3E}">
        <p14:creationId xmlns:p14="http://schemas.microsoft.com/office/powerpoint/2010/main" val="3212626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t>ISO 50001 — Why is it important?</a:t>
            </a:r>
          </a:p>
          <a:p>
            <a:pPr eaLnBrk="1" hangingPunct="1">
              <a:spcBef>
                <a:spcPct val="0"/>
              </a:spcBef>
            </a:pPr>
            <a:endParaRPr lang="en-US" dirty="0"/>
          </a:p>
          <a:p>
            <a:pPr eaLnBrk="1" hangingPunct="1">
              <a:spcBef>
                <a:spcPct val="0"/>
              </a:spcBef>
            </a:pPr>
            <a:r>
              <a:rPr lang="en-US" dirty="0"/>
              <a:t>Energy is critical to organizational operations and can be a major cost to organizations, whatever their activities. An idea can be gained by considering the use of energy through the supply chain of a business, from raw materials </a:t>
            </a:r>
            <a:r>
              <a:rPr lang="es-ES" dirty="0"/>
              <a:t>through to recycling.</a:t>
            </a:r>
          </a:p>
          <a:p>
            <a:pPr eaLnBrk="1" hangingPunct="1">
              <a:spcBef>
                <a:spcPct val="0"/>
              </a:spcBef>
            </a:pPr>
            <a:r>
              <a:rPr lang="en-US" dirty="0"/>
              <a:t>In addition to the economic costs of energy to an organization, energy can impose environmental and societal costs by depleting resources and contributing to problems such as climate change.</a:t>
            </a:r>
          </a:p>
          <a:p>
            <a:pPr eaLnBrk="1" hangingPunct="1">
              <a:spcBef>
                <a:spcPct val="0"/>
              </a:spcBef>
            </a:pPr>
            <a:r>
              <a:rPr lang="en-US" dirty="0"/>
              <a:t>The development and deployment of technologies for new energy sources and renewable sources can take time.</a:t>
            </a:r>
          </a:p>
          <a:p>
            <a:pPr eaLnBrk="1" hangingPunct="1">
              <a:spcBef>
                <a:spcPct val="0"/>
              </a:spcBef>
            </a:pPr>
            <a:r>
              <a:rPr lang="en-US" dirty="0"/>
              <a:t>Individual organizations cannot control energy prices, government policies or the global economy, but they can improve the way they manage energy in the here and now. Improved energy performance can provide rapid benefits for an organization by maximizing the use of its energy sources and energy-related assets, thus reducing both energy cost and consumption. The organization will  also make positive contributions toward reducing depletion of energy resources and mitigating worldwide effects of energy use, such as global warming.</a:t>
            </a:r>
          </a:p>
          <a:p>
            <a:pPr eaLnBrk="1" hangingPunct="1">
              <a:spcBef>
                <a:spcPct val="0"/>
              </a:spcBef>
            </a:pPr>
            <a:endParaRPr lang="en-US" dirty="0"/>
          </a:p>
          <a:p>
            <a:pPr eaLnBrk="1" hangingPunct="1">
              <a:spcBef>
                <a:spcPct val="0"/>
              </a:spcBef>
            </a:pPr>
            <a:r>
              <a:rPr lang="en-US" dirty="0"/>
              <a:t>ISO 50001 is based on the management system model that is already understood and implemented by organizations worldwide. It can make a positive difference</a:t>
            </a:r>
          </a:p>
          <a:p>
            <a:pPr eaLnBrk="1" hangingPunct="1">
              <a:spcBef>
                <a:spcPct val="0"/>
              </a:spcBef>
            </a:pPr>
            <a:r>
              <a:rPr lang="en-US" dirty="0"/>
              <a:t>for organizations of all types in the very near future, while supporting longer term efforts for improved energy technologies.</a:t>
            </a:r>
          </a:p>
          <a:p>
            <a:pPr eaLnBrk="1" hangingPunct="1">
              <a:spcBef>
                <a:spcPct val="0"/>
              </a:spcBef>
            </a:pPr>
            <a:endParaRPr lang="en-US" dirty="0"/>
          </a:p>
        </p:txBody>
      </p:sp>
      <p:sp>
        <p:nvSpPr>
          <p:cNvPr id="1946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CD9AC0FF-0F1D-4D36-912E-93EA5B612C92}" type="slidenum">
              <a:rPr lang="es-ES"/>
              <a:pPr eaLnBrk="1" hangingPunct="1"/>
              <a:t>90</a:t>
            </a:fld>
            <a:endParaRPr lang="es-ES" dirty="0"/>
          </a:p>
        </p:txBody>
      </p:sp>
    </p:spTree>
    <p:extLst>
      <p:ext uri="{BB962C8B-B14F-4D97-AF65-F5344CB8AC3E}">
        <p14:creationId xmlns:p14="http://schemas.microsoft.com/office/powerpoint/2010/main" val="1372190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Absolutely.  This project was taken on to reduce crime in one of the most violent place</a:t>
            </a:r>
            <a:r>
              <a:rPr lang="en-US" baseline="0" dirty="0"/>
              <a:t>s in the world.  They used our method PRISM to solve night time crime in shanty towns and rather than using the low cost approach, invested in solar powered high LED lights and are seeing results!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a:t>
            </a:fld>
            <a:endParaRPr lang="en-US" dirty="0"/>
          </a:p>
        </p:txBody>
      </p:sp>
    </p:spTree>
    <p:extLst>
      <p:ext uri="{BB962C8B-B14F-4D97-AF65-F5344CB8AC3E}">
        <p14:creationId xmlns:p14="http://schemas.microsoft.com/office/powerpoint/2010/main" val="12781164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67DBAD03-0BFC-418B-B9D6-45F1247BF9C3}" type="slidenum">
              <a:rPr lang="es-ES"/>
              <a:pPr eaLnBrk="1" hangingPunct="1"/>
              <a:t>91</a:t>
            </a:fld>
            <a:endParaRPr lang="es-ES" dirty="0"/>
          </a:p>
        </p:txBody>
      </p:sp>
    </p:spTree>
    <p:extLst>
      <p:ext uri="{BB962C8B-B14F-4D97-AF65-F5344CB8AC3E}">
        <p14:creationId xmlns:p14="http://schemas.microsoft.com/office/powerpoint/2010/main" val="260586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93</a:t>
            </a:fld>
            <a:endParaRPr lang="en-US" dirty="0"/>
          </a:p>
        </p:txBody>
      </p:sp>
    </p:spTree>
    <p:extLst>
      <p:ext uri="{BB962C8B-B14F-4D97-AF65-F5344CB8AC3E}">
        <p14:creationId xmlns:p14="http://schemas.microsoft.com/office/powerpoint/2010/main" val="37062245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5050"/>
              </a:buClr>
              <a:buFontTx/>
              <a:buAutoNum type="arabicPeriod"/>
            </a:pPr>
            <a:r>
              <a:rPr lang="en-US" dirty="0"/>
              <a:t> What is the Purpose of an Audit?</a:t>
            </a:r>
          </a:p>
          <a:p>
            <a:pPr eaLnBrk="1" hangingPunct="1">
              <a:buClr>
                <a:srgbClr val="FF5050"/>
              </a:buClr>
              <a:buFontTx/>
              <a:buAutoNum type="arabicPeriod"/>
            </a:pPr>
            <a:r>
              <a:rPr lang="en-US" dirty="0"/>
              <a:t> What are the stages of an Audit?</a:t>
            </a:r>
          </a:p>
          <a:p>
            <a:pPr eaLnBrk="1" hangingPunct="1">
              <a:buClr>
                <a:srgbClr val="FF5050"/>
              </a:buClr>
              <a:buFontTx/>
              <a:buNone/>
            </a:pPr>
            <a:r>
              <a:rPr lang="en-US" dirty="0"/>
              <a:t>-</a:t>
            </a:r>
            <a:r>
              <a:rPr lang="en-US" baseline="0" dirty="0"/>
              <a:t> </a:t>
            </a:r>
            <a:r>
              <a:rPr lang="en-US" dirty="0"/>
              <a:t>Preparation, Execution, and Monitoring Report</a:t>
            </a:r>
          </a:p>
        </p:txBody>
      </p:sp>
      <p:sp>
        <p:nvSpPr>
          <p:cNvPr id="4" name="Slide Number Placeholder 3"/>
          <p:cNvSpPr>
            <a:spLocks noGrp="1"/>
          </p:cNvSpPr>
          <p:nvPr>
            <p:ph type="sldNum" sz="quarter" idx="10"/>
          </p:nvPr>
        </p:nvSpPr>
        <p:spPr/>
        <p:txBody>
          <a:bodyPr/>
          <a:lstStyle/>
          <a:p>
            <a:fld id="{2AC3EBD7-D354-4C97-8BB4-9A9E39C1C5CE}" type="slidenum">
              <a:rPr lang="en-US" smtClean="0"/>
              <a:pPr/>
              <a:t>95</a:t>
            </a:fld>
            <a:endParaRPr lang="en-US" dirty="0"/>
          </a:p>
        </p:txBody>
      </p:sp>
    </p:spTree>
    <p:extLst>
      <p:ext uri="{BB962C8B-B14F-4D97-AF65-F5344CB8AC3E}">
        <p14:creationId xmlns:p14="http://schemas.microsoft.com/office/powerpoint/2010/main" val="27349874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class which of these are not</a:t>
            </a:r>
            <a:r>
              <a:rPr lang="en-US" baseline="0" dirty="0"/>
              <a:t> relevant to project management.  The answer is none.  They are all relevant.   If a PM doesn’t understand asset management, they will not be successful.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104</a:t>
            </a:fld>
            <a:endParaRPr lang="en-US" dirty="0"/>
          </a:p>
        </p:txBody>
      </p:sp>
    </p:spTree>
    <p:extLst>
      <p:ext uri="{BB962C8B-B14F-4D97-AF65-F5344CB8AC3E}">
        <p14:creationId xmlns:p14="http://schemas.microsoft.com/office/powerpoint/2010/main" val="328828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blue, you will find the </a:t>
            </a:r>
            <a:r>
              <a:rPr lang="en-US" sz="1200" b="0" i="0" u="none" strike="noStrike" kern="1200" baseline="0" dirty="0">
                <a:solidFill>
                  <a:schemeClr val="tx1"/>
                </a:solidFill>
                <a:latin typeface="+mn-lt"/>
                <a:ea typeface="+mn-ea"/>
                <a:cs typeface="+mn-cs"/>
              </a:rPr>
              <a:t>relationship between key elements of an asset management system.  In green you will see the cross pollination to the project </a:t>
            </a:r>
            <a:r>
              <a:rPr lang="en-US" sz="1200" b="0" i="0" u="none" strike="noStrike" kern="1200" baseline="0">
                <a:solidFill>
                  <a:schemeClr val="tx1"/>
                </a:solidFill>
                <a:latin typeface="+mn-lt"/>
                <a:ea typeface="+mn-ea"/>
                <a:cs typeface="+mn-cs"/>
              </a:rPr>
              <a:t>management realm.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105</a:t>
            </a:fld>
            <a:endParaRPr lang="en-US" dirty="0"/>
          </a:p>
        </p:txBody>
      </p:sp>
    </p:spTree>
    <p:extLst>
      <p:ext uri="{BB962C8B-B14F-4D97-AF65-F5344CB8AC3E}">
        <p14:creationId xmlns:p14="http://schemas.microsoft.com/office/powerpoint/2010/main" val="6517882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106</a:t>
            </a:fld>
            <a:endParaRPr lang="en-US" dirty="0"/>
          </a:p>
        </p:txBody>
      </p:sp>
    </p:spTree>
    <p:extLst>
      <p:ext uri="{BB962C8B-B14F-4D97-AF65-F5344CB8AC3E}">
        <p14:creationId xmlns:p14="http://schemas.microsoft.com/office/powerpoint/2010/main" val="2468451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direct attempt to formally manage ethical issues through specific policies practices and programs. </a:t>
            </a:r>
            <a:r>
              <a:rPr lang="es-GT" dirty="0"/>
              <a:t>El intento directo para gestionar formalmente las</a:t>
            </a:r>
            <a:r>
              <a:rPr lang="es-GT" baseline="0" dirty="0"/>
              <a:t> </a:t>
            </a:r>
            <a:r>
              <a:rPr lang="es-GT" dirty="0"/>
              <a:t>cuestiones éticas a través de políticas específicas, prácticas y programas.</a:t>
            </a:r>
            <a:endParaRPr lang="en-US"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114</a:t>
            </a:fld>
            <a:endParaRPr lang="en-US" dirty="0"/>
          </a:p>
        </p:txBody>
      </p:sp>
    </p:spTree>
    <p:extLst>
      <p:ext uri="{BB962C8B-B14F-4D97-AF65-F5344CB8AC3E}">
        <p14:creationId xmlns:p14="http://schemas.microsoft.com/office/powerpoint/2010/main" val="28066904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a:t>Source</a:t>
            </a:r>
            <a:r>
              <a:rPr lang="es-AR" dirty="0"/>
              <a:t>: http://www.businessdictionary.com/definition/principles.html</a:t>
            </a:r>
          </a:p>
          <a:p>
            <a:endParaRPr lang="es-AR" dirty="0"/>
          </a:p>
          <a:p>
            <a:r>
              <a:rPr lang="es-ES" dirty="0"/>
              <a:t>http://www.businessdictionary.com/definition/values.html</a:t>
            </a: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116</a:t>
            </a:fld>
            <a:endParaRPr lang="en-US" dirty="0"/>
          </a:p>
        </p:txBody>
      </p:sp>
    </p:spTree>
    <p:extLst>
      <p:ext uri="{BB962C8B-B14F-4D97-AF65-F5344CB8AC3E}">
        <p14:creationId xmlns:p14="http://schemas.microsoft.com/office/powerpoint/2010/main" val="42259620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0000" lnSpcReduction="20000"/>
          </a:bodyPr>
          <a:lstStyle/>
          <a:p>
            <a:r>
              <a:rPr lang="es-GT" sz="1200" b="1" kern="1200" baseline="0" dirty="0">
                <a:solidFill>
                  <a:schemeClr val="tx1"/>
                </a:solidFill>
                <a:latin typeface="+mn-lt"/>
                <a:ea typeface="+mn-ea"/>
                <a:cs typeface="+mn-cs"/>
              </a:rPr>
              <a:t>El caso de negocio para los reportes de los 10º Principios:</a:t>
            </a:r>
          </a:p>
          <a:p>
            <a:endParaRPr lang="es-GT" sz="1200" b="1" kern="1200" baseline="0" dirty="0">
              <a:solidFill>
                <a:schemeClr val="tx1"/>
              </a:solidFill>
              <a:latin typeface="+mn-lt"/>
              <a:ea typeface="+mn-ea"/>
              <a:cs typeface="+mn-cs"/>
            </a:endParaRPr>
          </a:p>
          <a:p>
            <a:r>
              <a:rPr lang="es-GT" sz="1200" b="0" kern="1200" baseline="0" dirty="0">
                <a:solidFill>
                  <a:schemeClr val="tx1"/>
                </a:solidFill>
                <a:latin typeface="+mn-lt"/>
                <a:ea typeface="+mn-ea"/>
                <a:cs typeface="+mn-cs"/>
              </a:rPr>
              <a:t>Hay tres principales beneficios de la presentación de informes sobre lucha contra la corrupción. Las dos primeras categorías se aplican a las distintas organizaciones (independientemente de su tamaño), mientras que la tercera categoría describe beneficios también para la comunidad en general.</a:t>
            </a:r>
          </a:p>
          <a:p>
            <a:pPr marL="228600" indent="-228600">
              <a:buFont typeface="+mj-lt"/>
              <a:buAutoNum type="arabicPeriod"/>
            </a:pPr>
            <a:r>
              <a:rPr lang="es-GT" sz="1200" b="1" kern="1200" baseline="0" dirty="0">
                <a:solidFill>
                  <a:schemeClr val="tx1"/>
                </a:solidFill>
                <a:latin typeface="+mn-lt"/>
                <a:ea typeface="+mn-ea"/>
                <a:cs typeface="+mn-cs"/>
              </a:rPr>
              <a:t>El aumento de la integridad interna y la transparencia</a:t>
            </a:r>
          </a:p>
          <a:p>
            <a:pPr marL="228600" indent="-228600">
              <a:buFont typeface="+mj-lt"/>
              <a:buAutoNum type="arabicPeriod"/>
            </a:pPr>
            <a:r>
              <a:rPr lang="es-GT" sz="1200" b="1" kern="1200" baseline="0" dirty="0">
                <a:solidFill>
                  <a:schemeClr val="tx1"/>
                </a:solidFill>
                <a:latin typeface="+mn-lt"/>
                <a:ea typeface="+mn-ea"/>
                <a:cs typeface="+mn-cs"/>
              </a:rPr>
              <a:t>Reputación mejorada</a:t>
            </a:r>
          </a:p>
          <a:p>
            <a:pPr marL="228600" indent="-228600">
              <a:buFont typeface="+mj-lt"/>
              <a:buAutoNum type="arabicPeriod"/>
            </a:pPr>
            <a:r>
              <a:rPr lang="es-GT" sz="1200" b="1" kern="1200" baseline="0" dirty="0">
                <a:solidFill>
                  <a:schemeClr val="tx1"/>
                </a:solidFill>
                <a:latin typeface="+mn-lt"/>
                <a:ea typeface="+mn-ea"/>
                <a:cs typeface="+mn-cs"/>
              </a:rPr>
              <a:t>Base de información común</a:t>
            </a:r>
          </a:p>
          <a:p>
            <a:r>
              <a:rPr lang="es-GT" sz="1200" b="1" kern="1200" baseline="0" dirty="0">
                <a:solidFill>
                  <a:schemeClr val="tx1"/>
                </a:solidFill>
                <a:latin typeface="+mn-lt"/>
                <a:ea typeface="+mn-ea"/>
                <a:cs typeface="+mn-cs"/>
              </a:rPr>
              <a:t>■■ Intercambio de experiencias y procedimientos con otras organizaciones;</a:t>
            </a:r>
          </a:p>
          <a:p>
            <a:r>
              <a:rPr lang="es-GT" sz="1200" b="1" kern="1200" baseline="0" dirty="0">
                <a:solidFill>
                  <a:schemeClr val="tx1"/>
                </a:solidFill>
                <a:latin typeface="+mn-lt"/>
                <a:ea typeface="+mn-ea"/>
                <a:cs typeface="+mn-cs"/>
              </a:rPr>
              <a:t>■■ Estimular diálogos de múltiples partes interesadas;</a:t>
            </a:r>
          </a:p>
          <a:p>
            <a:r>
              <a:rPr lang="es-GT" sz="1200" b="1" kern="1200" baseline="0" dirty="0">
                <a:solidFill>
                  <a:schemeClr val="tx1"/>
                </a:solidFill>
                <a:latin typeface="+mn-lt"/>
                <a:ea typeface="+mn-ea"/>
                <a:cs typeface="+mn-cs"/>
              </a:rPr>
              <a:t>■■ Creciente importancia de la divulgación de las actividades de lucha contra la corrupción en las agendas globales de sostenibilidad; y</a:t>
            </a:r>
          </a:p>
          <a:p>
            <a:r>
              <a:rPr lang="es-GT" sz="1200" b="1" kern="1200" baseline="0" dirty="0">
                <a:solidFill>
                  <a:schemeClr val="tx1"/>
                </a:solidFill>
                <a:latin typeface="+mn-lt"/>
                <a:ea typeface="+mn-ea"/>
                <a:cs typeface="+mn-cs"/>
              </a:rPr>
              <a:t>■■ Conducir la cobertura mediática de las buenas prácticas de lucha contra la corrupción mediante el suministro de informes de progreso comparables.</a:t>
            </a:r>
            <a:endParaRPr lang="es-ES" sz="1200" b="1" kern="1200" baseline="0" dirty="0">
              <a:solidFill>
                <a:schemeClr val="tx1"/>
              </a:solidFill>
              <a:latin typeface="+mn-lt"/>
              <a:ea typeface="+mn-ea"/>
              <a:cs typeface="+mn-cs"/>
            </a:endParaRPr>
          </a:p>
          <a:p>
            <a:endParaRPr lang="es-ES" sz="1200" b="1" kern="1200" baseline="0" dirty="0">
              <a:solidFill>
                <a:schemeClr val="tx1"/>
              </a:solidFill>
              <a:latin typeface="+mn-lt"/>
              <a:ea typeface="+mn-ea"/>
              <a:cs typeface="+mn-cs"/>
            </a:endParaRPr>
          </a:p>
          <a:p>
            <a:r>
              <a:rPr lang="es-ES" sz="1200" b="1" kern="1200" baseline="0" dirty="0" err="1">
                <a:solidFill>
                  <a:schemeClr val="tx1"/>
                </a:solidFill>
                <a:latin typeface="+mn-lt"/>
                <a:ea typeface="+mn-ea"/>
                <a:cs typeface="+mn-cs"/>
              </a:rPr>
              <a:t>The</a:t>
            </a:r>
            <a:r>
              <a:rPr lang="es-ES" sz="1200" b="1" kern="1200" baseline="0" dirty="0">
                <a:solidFill>
                  <a:schemeClr val="tx1"/>
                </a:solidFill>
                <a:latin typeface="+mn-lt"/>
                <a:ea typeface="+mn-ea"/>
                <a:cs typeface="+mn-cs"/>
              </a:rPr>
              <a:t> Business Case </a:t>
            </a:r>
            <a:r>
              <a:rPr lang="es-ES" sz="1200" b="1" kern="1200" baseline="0" dirty="0" err="1">
                <a:solidFill>
                  <a:schemeClr val="tx1"/>
                </a:solidFill>
                <a:latin typeface="+mn-lt"/>
                <a:ea typeface="+mn-ea"/>
                <a:cs typeface="+mn-cs"/>
              </a:rPr>
              <a:t>for</a:t>
            </a:r>
            <a:r>
              <a:rPr lang="es-ES" sz="1200" b="1"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reporting on the 10th Principle:</a:t>
            </a:r>
          </a:p>
          <a:p>
            <a:endParaRPr lang="en-US" sz="1200" b="1"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There are three major benefits from reporting on anti-corruption. The first two categories apply to individual organizations (independent of their size), whereas the third category outlines benefits also for the overall community.</a:t>
            </a:r>
          </a:p>
          <a:p>
            <a:pPr marL="228600" indent="-228600">
              <a:buAutoNum type="arabicPeriod"/>
            </a:pPr>
            <a:r>
              <a:rPr lang="en-US" sz="1200" b="1" kern="1200" baseline="0" dirty="0">
                <a:solidFill>
                  <a:schemeClr val="tx1"/>
                </a:solidFill>
                <a:latin typeface="+mn-lt"/>
                <a:ea typeface="+mn-ea"/>
                <a:cs typeface="+mn-cs"/>
              </a:rPr>
              <a:t>Increased internal integrity and transparency</a:t>
            </a:r>
          </a:p>
          <a:p>
            <a:pPr marL="228600" indent="-228600">
              <a:buAutoNum type="arabicPeriod"/>
            </a:pPr>
            <a:r>
              <a:rPr lang="es-ES" sz="1200" b="1" kern="1200" baseline="0" dirty="0" err="1">
                <a:solidFill>
                  <a:schemeClr val="tx1"/>
                </a:solidFill>
                <a:latin typeface="+mn-lt"/>
                <a:ea typeface="+mn-ea"/>
                <a:cs typeface="+mn-cs"/>
              </a:rPr>
              <a:t>Enhanced</a:t>
            </a:r>
            <a:r>
              <a:rPr lang="es-ES" sz="1200" b="1" kern="1200" baseline="0" dirty="0">
                <a:solidFill>
                  <a:schemeClr val="tx1"/>
                </a:solidFill>
                <a:latin typeface="+mn-lt"/>
                <a:ea typeface="+mn-ea"/>
                <a:cs typeface="+mn-cs"/>
              </a:rPr>
              <a:t> </a:t>
            </a:r>
            <a:r>
              <a:rPr lang="es-ES" sz="1200" b="1" kern="1200" baseline="0" dirty="0" err="1">
                <a:solidFill>
                  <a:schemeClr val="tx1"/>
                </a:solidFill>
                <a:latin typeface="+mn-lt"/>
                <a:ea typeface="+mn-ea"/>
                <a:cs typeface="+mn-cs"/>
              </a:rPr>
              <a:t>reputation</a:t>
            </a:r>
            <a:endParaRPr lang="es-ES" sz="1200" b="1" kern="1200" baseline="0" dirty="0">
              <a:solidFill>
                <a:schemeClr val="tx1"/>
              </a:solidFill>
              <a:latin typeface="+mn-lt"/>
              <a:ea typeface="+mn-ea"/>
              <a:cs typeface="+mn-cs"/>
            </a:endParaRPr>
          </a:p>
          <a:p>
            <a:pPr marL="228600" indent="-228600">
              <a:buAutoNum type="arabicPeriod"/>
            </a:pPr>
            <a:r>
              <a:rPr lang="es-ES" sz="1200" b="1" kern="1200" baseline="0" dirty="0" err="1">
                <a:solidFill>
                  <a:schemeClr val="tx1"/>
                </a:solidFill>
                <a:latin typeface="+mn-lt"/>
                <a:ea typeface="+mn-ea"/>
                <a:cs typeface="+mn-cs"/>
              </a:rPr>
              <a:t>Common</a:t>
            </a:r>
            <a:r>
              <a:rPr lang="es-ES" sz="1200" b="1" kern="1200" baseline="0" dirty="0">
                <a:solidFill>
                  <a:schemeClr val="tx1"/>
                </a:solidFill>
                <a:latin typeface="+mn-lt"/>
                <a:ea typeface="+mn-ea"/>
                <a:cs typeface="+mn-cs"/>
              </a:rPr>
              <a:t> </a:t>
            </a:r>
            <a:r>
              <a:rPr lang="es-ES" sz="1200" b="1" kern="1200" baseline="0" dirty="0" err="1">
                <a:solidFill>
                  <a:schemeClr val="tx1"/>
                </a:solidFill>
                <a:latin typeface="+mn-lt"/>
                <a:ea typeface="+mn-ea"/>
                <a:cs typeface="+mn-cs"/>
              </a:rPr>
              <a:t>information</a:t>
            </a:r>
            <a:r>
              <a:rPr lang="es-ES" sz="1200" b="1" kern="1200" baseline="0" dirty="0">
                <a:solidFill>
                  <a:schemeClr val="tx1"/>
                </a:solidFill>
                <a:latin typeface="+mn-lt"/>
                <a:ea typeface="+mn-ea"/>
                <a:cs typeface="+mn-cs"/>
              </a:rPr>
              <a:t> </a:t>
            </a:r>
            <a:r>
              <a:rPr lang="es-ES" sz="1200" b="1" kern="1200" baseline="0" dirty="0" err="1">
                <a:solidFill>
                  <a:schemeClr val="tx1"/>
                </a:solidFill>
                <a:latin typeface="+mn-lt"/>
                <a:ea typeface="+mn-ea"/>
                <a:cs typeface="+mn-cs"/>
              </a:rPr>
              <a:t>basis</a:t>
            </a:r>
            <a:endParaRPr lang="es-ES" sz="1200" b="1"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sharing </a:t>
            </a:r>
            <a:r>
              <a:rPr lang="en-US" sz="1200" b="1" kern="1200" baseline="0" dirty="0">
                <a:solidFill>
                  <a:schemeClr val="tx1"/>
                </a:solidFill>
                <a:latin typeface="+mn-lt"/>
                <a:ea typeface="+mn-ea"/>
                <a:cs typeface="+mn-cs"/>
              </a:rPr>
              <a:t>experience and procedures with other organizations;</a:t>
            </a:r>
          </a:p>
          <a:p>
            <a:r>
              <a:rPr lang="es-ES" sz="1200" kern="1200" baseline="0" dirty="0">
                <a:solidFill>
                  <a:schemeClr val="tx1"/>
                </a:solidFill>
                <a:latin typeface="+mn-lt"/>
                <a:ea typeface="+mn-ea"/>
                <a:cs typeface="+mn-cs"/>
              </a:rPr>
              <a:t>■■ </a:t>
            </a:r>
            <a:r>
              <a:rPr lang="es-ES" sz="1200" kern="1200" baseline="0" dirty="0" err="1">
                <a:solidFill>
                  <a:schemeClr val="tx1"/>
                </a:solidFill>
                <a:latin typeface="+mn-lt"/>
                <a:ea typeface="+mn-ea"/>
                <a:cs typeface="+mn-cs"/>
              </a:rPr>
              <a:t>stimulating</a:t>
            </a:r>
            <a:r>
              <a:rPr lang="es-ES" sz="1200" kern="1200" baseline="0" dirty="0">
                <a:solidFill>
                  <a:schemeClr val="tx1"/>
                </a:solidFill>
                <a:latin typeface="+mn-lt"/>
                <a:ea typeface="+mn-ea"/>
                <a:cs typeface="+mn-cs"/>
              </a:rPr>
              <a:t> </a:t>
            </a:r>
            <a:r>
              <a:rPr lang="es-ES" sz="1200" b="1" kern="1200" baseline="0" dirty="0" err="1">
                <a:solidFill>
                  <a:schemeClr val="tx1"/>
                </a:solidFill>
                <a:latin typeface="+mn-lt"/>
                <a:ea typeface="+mn-ea"/>
                <a:cs typeface="+mn-cs"/>
              </a:rPr>
              <a:t>multi-stakeholder</a:t>
            </a:r>
            <a:r>
              <a:rPr lang="es-ES" sz="1200" b="1" kern="1200" baseline="0" dirty="0">
                <a:solidFill>
                  <a:schemeClr val="tx1"/>
                </a:solidFill>
                <a:latin typeface="+mn-lt"/>
                <a:ea typeface="+mn-ea"/>
                <a:cs typeface="+mn-cs"/>
              </a:rPr>
              <a:t> dialogues;</a:t>
            </a:r>
          </a:p>
          <a:p>
            <a:r>
              <a:rPr lang="en-US" sz="1200" kern="1200" baseline="0" dirty="0">
                <a:solidFill>
                  <a:schemeClr val="tx1"/>
                </a:solidFill>
                <a:latin typeface="+mn-lt"/>
                <a:ea typeface="+mn-ea"/>
                <a:cs typeface="+mn-cs"/>
              </a:rPr>
              <a:t>■■ increasing importance of disclosure on anti-corruption activities in overall </a:t>
            </a:r>
            <a:r>
              <a:rPr lang="es-ES" sz="1200" b="1" kern="1200" baseline="0" dirty="0" err="1">
                <a:solidFill>
                  <a:schemeClr val="tx1"/>
                </a:solidFill>
                <a:latin typeface="+mn-lt"/>
                <a:ea typeface="+mn-ea"/>
                <a:cs typeface="+mn-cs"/>
              </a:rPr>
              <a:t>sustainability</a:t>
            </a:r>
            <a:r>
              <a:rPr lang="es-ES" sz="1200" b="1" kern="1200" baseline="0" dirty="0">
                <a:solidFill>
                  <a:schemeClr val="tx1"/>
                </a:solidFill>
                <a:latin typeface="+mn-lt"/>
                <a:ea typeface="+mn-ea"/>
                <a:cs typeface="+mn-cs"/>
              </a:rPr>
              <a:t> agendas; and</a:t>
            </a:r>
          </a:p>
          <a:p>
            <a:r>
              <a:rPr lang="en-US" sz="1200" kern="1200" baseline="0" dirty="0">
                <a:solidFill>
                  <a:schemeClr val="tx1"/>
                </a:solidFill>
                <a:latin typeface="+mn-lt"/>
                <a:ea typeface="+mn-ea"/>
                <a:cs typeface="+mn-cs"/>
              </a:rPr>
              <a:t>■■ driving </a:t>
            </a:r>
            <a:r>
              <a:rPr lang="en-US" sz="1200" b="1" kern="1200" baseline="0" dirty="0">
                <a:solidFill>
                  <a:schemeClr val="tx1"/>
                </a:solidFill>
                <a:latin typeface="+mn-lt"/>
                <a:ea typeface="+mn-ea"/>
                <a:cs typeface="+mn-cs"/>
              </a:rPr>
              <a:t>media coverage of good anti-corruption practices through provision </a:t>
            </a:r>
            <a:r>
              <a:rPr lang="es-ES" sz="1200" kern="1200" baseline="0" dirty="0">
                <a:solidFill>
                  <a:schemeClr val="tx1"/>
                </a:solidFill>
                <a:latin typeface="+mn-lt"/>
                <a:ea typeface="+mn-ea"/>
                <a:cs typeface="+mn-cs"/>
              </a:rPr>
              <a:t>of comparable </a:t>
            </a:r>
            <a:r>
              <a:rPr lang="es-ES" sz="1200" kern="1200" baseline="0" dirty="0" err="1">
                <a:solidFill>
                  <a:schemeClr val="tx1"/>
                </a:solidFill>
                <a:latin typeface="+mn-lt"/>
                <a:ea typeface="+mn-ea"/>
                <a:cs typeface="+mn-cs"/>
              </a:rPr>
              <a:t>progress</a:t>
            </a:r>
            <a:r>
              <a:rPr lang="es-ES" sz="1200" kern="1200" baseline="0" dirty="0">
                <a:solidFill>
                  <a:schemeClr val="tx1"/>
                </a:solidFill>
                <a:latin typeface="+mn-lt"/>
                <a:ea typeface="+mn-ea"/>
                <a:cs typeface="+mn-cs"/>
              </a:rPr>
              <a:t> </a:t>
            </a:r>
            <a:r>
              <a:rPr lang="es-ES" sz="1200" kern="1200" baseline="0" dirty="0" err="1">
                <a:solidFill>
                  <a:schemeClr val="tx1"/>
                </a:solidFill>
                <a:latin typeface="+mn-lt"/>
                <a:ea typeface="+mn-ea"/>
                <a:cs typeface="+mn-cs"/>
              </a:rPr>
              <a:t>reports</a:t>
            </a:r>
            <a:r>
              <a:rPr lang="es-ES" sz="1200" kern="1200" baseline="0" dirty="0">
                <a:solidFill>
                  <a:schemeClr val="tx1"/>
                </a:solidFill>
                <a:latin typeface="+mn-lt"/>
                <a:ea typeface="+mn-ea"/>
                <a:cs typeface="+mn-cs"/>
              </a:rPr>
              <a:t>.</a:t>
            </a:r>
          </a:p>
          <a:p>
            <a:endParaRPr lang="es-AR"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Corruption is defined by Transparency International </a:t>
            </a:r>
            <a:r>
              <a:rPr lang="en-US" sz="1200" kern="1200" baseline="0" dirty="0">
                <a:solidFill>
                  <a:schemeClr val="tx1"/>
                </a:solidFill>
                <a:latin typeface="+mn-lt"/>
                <a:ea typeface="+mn-ea"/>
                <a:cs typeface="+mn-cs"/>
              </a:rPr>
              <a:t>as “the abuse of entrusted power for private gain”. This convenient shorthand, encompassing myriad illegal and illicit acts, recognizes the breadth of the concept, but does not attempt to enumerate or precisely delimit. During the negotiations of the United Nations Convention against Corruption, UN Member States carefully considered the opportunity for the global anti-corruption treaty to provide a legal definition of corruption. Concluding that any attempt at a comprehensive definition inevitably would fail to address some relevant forms of corrupt </a:t>
            </a:r>
            <a:r>
              <a:rPr lang="en-US" sz="1200" kern="1200" baseline="0" dirty="0" err="1">
                <a:solidFill>
                  <a:schemeClr val="tx1"/>
                </a:solidFill>
                <a:latin typeface="+mn-lt"/>
                <a:ea typeface="+mn-ea"/>
                <a:cs typeface="+mn-cs"/>
              </a:rPr>
              <a:t>behaviour</a:t>
            </a:r>
            <a:r>
              <a:rPr lang="en-US" sz="1200" kern="1200" baseline="0" dirty="0">
                <a:solidFill>
                  <a:schemeClr val="tx1"/>
                </a:solidFill>
                <a:latin typeface="+mn-lt"/>
                <a:ea typeface="+mn-ea"/>
                <a:cs typeface="+mn-cs"/>
              </a:rPr>
              <a:t>, the international community reached global consensus on a large number of manifestations of corruption while leaving each State free to go beyond the minimum standards set forth in the Convention.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 Convention calls for ratifying States to outlaw, at a minimum, bribery of public officials; embezzlement, trading in influence, abuse of function, and illicit enrichment by public officials; and bribery and embezzlement in the private sector, as well as money laundering and obstruction of justice. These corrupt actions are spelled out under the chapter of the Convention devoted to criminalization</a:t>
            </a:r>
          </a:p>
          <a:p>
            <a:r>
              <a:rPr lang="en-US" sz="1200" kern="1200" baseline="0" dirty="0">
                <a:solidFill>
                  <a:schemeClr val="tx1"/>
                </a:solidFill>
                <a:latin typeface="+mn-lt"/>
                <a:ea typeface="+mn-ea"/>
                <a:cs typeface="+mn-cs"/>
              </a:rPr>
              <a:t>and law enforcement, denoting that corruption is a crime, which is a notion wider than bribery and extortion. In consonance with this approach, the 10th Principle of the United Nations Global Compact calls for companies to work against corruption in all its forms, including extortion </a:t>
            </a:r>
            <a:r>
              <a:rPr lang="es-ES" sz="1200" kern="1200" baseline="0" dirty="0">
                <a:solidFill>
                  <a:schemeClr val="tx1"/>
                </a:solidFill>
                <a:latin typeface="+mn-lt"/>
                <a:ea typeface="+mn-ea"/>
                <a:cs typeface="+mn-cs"/>
              </a:rPr>
              <a:t>and </a:t>
            </a:r>
            <a:r>
              <a:rPr lang="es-ES" sz="1200" kern="1200" baseline="0" dirty="0" err="1">
                <a:solidFill>
                  <a:schemeClr val="tx1"/>
                </a:solidFill>
                <a:latin typeface="+mn-lt"/>
                <a:ea typeface="+mn-ea"/>
                <a:cs typeface="+mn-cs"/>
              </a:rPr>
              <a:t>bribery</a:t>
            </a:r>
            <a:r>
              <a:rPr lang="es-ES" sz="1200" kern="1200" baseline="0" dirty="0">
                <a:solidFill>
                  <a:schemeClr val="tx1"/>
                </a:solidFill>
                <a:latin typeface="+mn-lt"/>
                <a:ea typeface="+mn-ea"/>
                <a:cs typeface="+mn-cs"/>
              </a:rPr>
              <a:t>.</a:t>
            </a:r>
            <a:endParaRPr lang="es-AR" sz="1200" kern="1200" baseline="0" dirty="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117</a:t>
            </a:fld>
            <a:endParaRPr lang="en-US" dirty="0"/>
          </a:p>
        </p:txBody>
      </p:sp>
    </p:spTree>
    <p:extLst>
      <p:ext uri="{BB962C8B-B14F-4D97-AF65-F5344CB8AC3E}">
        <p14:creationId xmlns:p14="http://schemas.microsoft.com/office/powerpoint/2010/main" val="26103929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3D28F-6941-C648-AE77-1D07EFAFAB0E}" type="slidenum">
              <a:rPr lang="en-US" smtClean="0"/>
              <a:pPr/>
              <a:t>120</a:t>
            </a:fld>
            <a:endParaRPr lang="en-US"/>
          </a:p>
        </p:txBody>
      </p:sp>
    </p:spTree>
    <p:extLst>
      <p:ext uri="{BB962C8B-B14F-4D97-AF65-F5344CB8AC3E}">
        <p14:creationId xmlns:p14="http://schemas.microsoft.com/office/powerpoint/2010/main" val="381149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a:t>
            </a:r>
            <a:r>
              <a:rPr lang="en-US" baseline="0" dirty="0"/>
              <a:t> and Federal Governments in Malaysia and Borneo have combined our awards and IPMA Awards together to encourage rain forest protection and climate change mitigation among organizations.  As a result, </a:t>
            </a:r>
            <a:r>
              <a:rPr lang="en-US" baseline="0" dirty="0" err="1"/>
              <a:t>maybank</a:t>
            </a:r>
            <a:r>
              <a:rPr lang="en-US" baseline="0" dirty="0"/>
              <a:t>, </a:t>
            </a:r>
            <a:r>
              <a:rPr lang="en-US" baseline="0" dirty="0" err="1"/>
              <a:t>petronas</a:t>
            </a:r>
            <a:r>
              <a:rPr lang="en-US" baseline="0" dirty="0"/>
              <a:t>, </a:t>
            </a:r>
            <a:r>
              <a:rPr lang="en-US" baseline="0" dirty="0" err="1"/>
              <a:t>ssi-schaefer</a:t>
            </a:r>
            <a:r>
              <a:rPr lang="en-US" baseline="0" dirty="0"/>
              <a:t> and some of the other large Malay corporations have adopted GPM and our certification system.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a:t>
            </a:fld>
            <a:endParaRPr lang="en-US" dirty="0"/>
          </a:p>
        </p:txBody>
      </p:sp>
    </p:spTree>
    <p:extLst>
      <p:ext uri="{BB962C8B-B14F-4D97-AF65-F5344CB8AC3E}">
        <p14:creationId xmlns:p14="http://schemas.microsoft.com/office/powerpoint/2010/main" val="1823919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125</a:t>
            </a:fld>
            <a:endParaRPr lang="en-US" dirty="0"/>
          </a:p>
        </p:txBody>
      </p:sp>
    </p:spTree>
    <p:extLst>
      <p:ext uri="{BB962C8B-B14F-4D97-AF65-F5344CB8AC3E}">
        <p14:creationId xmlns:p14="http://schemas.microsoft.com/office/powerpoint/2010/main" val="23252736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video</a:t>
            </a:r>
            <a:r>
              <a:rPr lang="en-US" baseline="0" dirty="0"/>
              <a:t> on </a:t>
            </a:r>
            <a:r>
              <a:rPr lang="en-US" baseline="0"/>
              <a:t>zambia</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126</a:t>
            </a:fld>
            <a:endParaRPr lang="en-US" dirty="0"/>
          </a:p>
        </p:txBody>
      </p:sp>
    </p:spTree>
    <p:extLst>
      <p:ext uri="{BB962C8B-B14F-4D97-AF65-F5344CB8AC3E}">
        <p14:creationId xmlns:p14="http://schemas.microsoft.com/office/powerpoint/2010/main" val="11509121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127</a:t>
            </a:fld>
            <a:endParaRPr lang="en-US" dirty="0"/>
          </a:p>
        </p:txBody>
      </p:sp>
    </p:spTree>
    <p:extLst>
      <p:ext uri="{BB962C8B-B14F-4D97-AF65-F5344CB8AC3E}">
        <p14:creationId xmlns:p14="http://schemas.microsoft.com/office/powerpoint/2010/main" val="23996062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Sustainability is a critical function of project governance and change delivery in general.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131</a:t>
            </a:fld>
            <a:endParaRPr lang="en-US" dirty="0"/>
          </a:p>
        </p:txBody>
      </p:sp>
    </p:spTree>
    <p:extLst>
      <p:ext uri="{BB962C8B-B14F-4D97-AF65-F5344CB8AC3E}">
        <p14:creationId xmlns:p14="http://schemas.microsoft.com/office/powerpoint/2010/main" val="4705637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covered a lot.</a:t>
            </a:r>
            <a:r>
              <a:rPr lang="en-US" baseline="0" dirty="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135</a:t>
            </a:fld>
            <a:endParaRPr lang="en-US"/>
          </a:p>
        </p:txBody>
      </p:sp>
    </p:spTree>
    <p:extLst>
      <p:ext uri="{BB962C8B-B14F-4D97-AF65-F5344CB8AC3E}">
        <p14:creationId xmlns:p14="http://schemas.microsoft.com/office/powerpoint/2010/main" val="19332170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a:t>Here is a diagram, from ISO 21500, Guidance</a:t>
            </a:r>
            <a:r>
              <a:rPr lang="en-US" baseline="0" dirty="0"/>
              <a:t> on Project Management</a:t>
            </a:r>
            <a:r>
              <a:rPr lang="en-US" dirty="0"/>
              <a:t> page</a:t>
            </a:r>
            <a:r>
              <a:rPr lang="en-US" baseline="0" dirty="0"/>
              <a:t> 3 </a:t>
            </a:r>
            <a:r>
              <a:rPr lang="en-US" dirty="0"/>
              <a:t>that depicts the project organization. The boxes represent project management concepts and the arrows represent a logical flow by which the concepts are connected. The dotted lines are organizational boundaries.  </a:t>
            </a:r>
          </a:p>
          <a:p>
            <a:pPr defTabSz="963519">
              <a:spcBef>
                <a:spcPct val="0"/>
              </a:spcBef>
            </a:pPr>
            <a:endParaRPr lang="en-US" dirty="0"/>
          </a:p>
          <a:p>
            <a:pPr defTabSz="963519">
              <a:spcBef>
                <a:spcPct val="0"/>
              </a:spcBef>
            </a:pPr>
            <a:r>
              <a:rPr lang="en-US" dirty="0"/>
              <a:t>The blue box listed as opportunities represents what becomes the project initiation phase and comes from organizational need, market demand and so forth. I will stress that factors outside the organizational boundary include regulatory, socio-economic, and ecological.  If they are penetrating the organization then where would they most likely live within the project environment?  Project Governance. Makes sense.</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F2BFC5C-A399-4D70-A860-6469FFDDBCC8}" type="slidenum">
              <a:rPr lang="en-US" smtClean="0">
                <a:latin typeface="Calibri" pitchFamily="34" charset="0"/>
              </a:rPr>
              <a:pPr eaLnBrk="1" hangingPunct="1"/>
              <a:t>136</a:t>
            </a:fld>
            <a:endParaRPr lang="en-US">
              <a:latin typeface="Calibri" pitchFamily="34" charset="0"/>
            </a:endParaRPr>
          </a:p>
        </p:txBody>
      </p:sp>
    </p:spTree>
    <p:extLst>
      <p:ext uri="{BB962C8B-B14F-4D97-AF65-F5344CB8AC3E}">
        <p14:creationId xmlns:p14="http://schemas.microsoft.com/office/powerpoint/2010/main" val="3269977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FB2165E8-B150-48EB-AC57-02E6EC0678B0}" type="slidenum">
              <a:rPr lang="en-AU" smtClean="0"/>
              <a:pPr/>
              <a:t>137</a:t>
            </a:fld>
            <a:endParaRPr lang="en-AU"/>
          </a:p>
        </p:txBody>
      </p:sp>
    </p:spTree>
    <p:extLst>
      <p:ext uri="{BB962C8B-B14F-4D97-AF65-F5344CB8AC3E}">
        <p14:creationId xmlns:p14="http://schemas.microsoft.com/office/powerpoint/2010/main" val="8484962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139</a:t>
            </a:fld>
            <a:endParaRPr lang="en-US" dirty="0"/>
          </a:p>
        </p:txBody>
      </p:sp>
    </p:spTree>
    <p:extLst>
      <p:ext uri="{BB962C8B-B14F-4D97-AF65-F5344CB8AC3E}">
        <p14:creationId xmlns:p14="http://schemas.microsoft.com/office/powerpoint/2010/main" val="6822230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140</a:t>
            </a:fld>
            <a:endParaRPr lang="en-US" dirty="0"/>
          </a:p>
        </p:txBody>
      </p:sp>
    </p:spTree>
    <p:extLst>
      <p:ext uri="{BB962C8B-B14F-4D97-AF65-F5344CB8AC3E}">
        <p14:creationId xmlns:p14="http://schemas.microsoft.com/office/powerpoint/2010/main" val="17286113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a:t>This means:</a:t>
            </a:r>
          </a:p>
          <a:p>
            <a:r>
              <a:rPr lang="en-GB" dirty="0"/>
              <a:t>Don’t take on more projects/programs than you can cope with. If you want to start up a new program/project you may need to slow or stop one or more others to free up the resources (including financial resources).</a:t>
            </a:r>
          </a:p>
          <a:p>
            <a:r>
              <a:rPr lang="en-GB" dirty="0"/>
              <a:t>Don’t take on too many projects/programs that are high risk at any one time</a:t>
            </a:r>
            <a:r>
              <a:rPr lang="en-GB" baseline="0" dirty="0"/>
              <a:t> – unless you want to end up like Lehmann Brothers.</a:t>
            </a:r>
          </a:p>
          <a:p>
            <a:r>
              <a:rPr lang="en-GB" baseline="0" dirty="0"/>
              <a:t>Keep an eye on the mix to make sure it doesn’t get out of hand.</a:t>
            </a:r>
          </a:p>
          <a:p>
            <a:r>
              <a:rPr lang="en-GB" baseline="0" dirty="0"/>
              <a:t>When commercial/economic/political circumstances change, you might need to change what’s in the portfolio.  Some projects/programs may no longer be appropriate or affordable. If costs rise on a key project/program you may need to close/suspend others to be able to continue to pay for the overrun.</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141</a:t>
            </a:fld>
            <a:endParaRPr lang="en-GB" dirty="0"/>
          </a:p>
        </p:txBody>
      </p:sp>
    </p:spTree>
    <p:extLst>
      <p:ext uri="{BB962C8B-B14F-4D97-AF65-F5344CB8AC3E}">
        <p14:creationId xmlns:p14="http://schemas.microsoft.com/office/powerpoint/2010/main" val="138134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one</a:t>
            </a:r>
            <a:r>
              <a:rPr lang="en-US" baseline="0" dirty="0"/>
              <a:t> of 14 UN PRME organizations, GPM partner Universities are using our program to provide students with the tools they need in the field that are in line with what is important to them, sustainability.  The program is customized to the University’s needs and allows them to join and submit progress reports to UN PRME.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a:t>
            </a:fld>
            <a:endParaRPr lang="en-US" dirty="0"/>
          </a:p>
        </p:txBody>
      </p:sp>
    </p:spTree>
    <p:extLst>
      <p:ext uri="{BB962C8B-B14F-4D97-AF65-F5344CB8AC3E}">
        <p14:creationId xmlns:p14="http://schemas.microsoft.com/office/powerpoint/2010/main" val="11301748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D01F0CBE-B077-4D59-B78A-43910944F4A5}" type="slidenum">
              <a:rPr lang="en-US" smtClean="0"/>
              <a:pPr/>
              <a:t>142</a:t>
            </a:fld>
            <a:endParaRPr lang="en-US"/>
          </a:p>
        </p:txBody>
      </p:sp>
    </p:spTree>
    <p:extLst>
      <p:ext uri="{BB962C8B-B14F-4D97-AF65-F5344CB8AC3E}">
        <p14:creationId xmlns:p14="http://schemas.microsoft.com/office/powerpoint/2010/main" val="11950151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D01F0CBE-B077-4D59-B78A-43910944F4A5}" type="slidenum">
              <a:rPr lang="en-US" smtClean="0"/>
              <a:pPr/>
              <a:t>143</a:t>
            </a:fld>
            <a:endParaRPr lang="en-US"/>
          </a:p>
        </p:txBody>
      </p:sp>
    </p:spTree>
    <p:extLst>
      <p:ext uri="{BB962C8B-B14F-4D97-AF65-F5344CB8AC3E}">
        <p14:creationId xmlns:p14="http://schemas.microsoft.com/office/powerpoint/2010/main" val="11796955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D01F0CBE-B077-4D59-B78A-43910944F4A5}" type="slidenum">
              <a:rPr lang="en-US" smtClean="0"/>
              <a:pPr/>
              <a:t>144</a:t>
            </a:fld>
            <a:endParaRPr lang="en-US"/>
          </a:p>
        </p:txBody>
      </p:sp>
    </p:spTree>
    <p:extLst>
      <p:ext uri="{BB962C8B-B14F-4D97-AF65-F5344CB8AC3E}">
        <p14:creationId xmlns:p14="http://schemas.microsoft.com/office/powerpoint/2010/main" val="8774005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D01F0CBE-B077-4D59-B78A-43910944F4A5}" type="slidenum">
              <a:rPr lang="en-US" smtClean="0"/>
              <a:pPr/>
              <a:t>145</a:t>
            </a:fld>
            <a:endParaRPr lang="en-US"/>
          </a:p>
        </p:txBody>
      </p:sp>
    </p:spTree>
    <p:extLst>
      <p:ext uri="{BB962C8B-B14F-4D97-AF65-F5344CB8AC3E}">
        <p14:creationId xmlns:p14="http://schemas.microsoft.com/office/powerpoint/2010/main" val="9158054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a:t>Initiate, accelerate, decelerate, redefine and terminate projects is about prioritising where to apply resources (including financial resources). Which</a:t>
            </a:r>
            <a:r>
              <a:rPr lang="en-GB" baseline="0" dirty="0"/>
              <a:t> project(s) need to be speeded up, which ones slowed down to free up resource, etc.</a:t>
            </a:r>
          </a:p>
          <a:p>
            <a:endParaRPr lang="en-GB" dirty="0"/>
          </a:p>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147</a:t>
            </a:fld>
            <a:endParaRPr lang="en-GB" dirty="0"/>
          </a:p>
        </p:txBody>
      </p:sp>
    </p:spTree>
    <p:extLst>
      <p:ext uri="{BB962C8B-B14F-4D97-AF65-F5344CB8AC3E}">
        <p14:creationId xmlns:p14="http://schemas.microsoft.com/office/powerpoint/2010/main" val="1511287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p30</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151</a:t>
            </a:fld>
            <a:endParaRPr lang="en-US" dirty="0"/>
          </a:p>
        </p:txBody>
      </p:sp>
    </p:spTree>
    <p:extLst>
      <p:ext uri="{BB962C8B-B14F-4D97-AF65-F5344CB8AC3E}">
        <p14:creationId xmlns:p14="http://schemas.microsoft.com/office/powerpoint/2010/main" val="1928347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FB2165E8-B150-48EB-AC57-02E6EC0678B0}" type="slidenum">
              <a:rPr lang="en-AU" smtClean="0"/>
              <a:pPr/>
              <a:t>153</a:t>
            </a:fld>
            <a:endParaRPr lang="en-AU"/>
          </a:p>
        </p:txBody>
      </p:sp>
    </p:spTree>
    <p:extLst>
      <p:ext uri="{BB962C8B-B14F-4D97-AF65-F5344CB8AC3E}">
        <p14:creationId xmlns:p14="http://schemas.microsoft.com/office/powerpoint/2010/main" val="12530974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5" name="Rectangle 3"/>
          <p:cNvSpPr>
            <a:spLocks noChangeArrowheads="1"/>
          </p:cNvSpPr>
          <p:nvPr/>
        </p:nvSpPr>
        <p:spPr bwMode="auto">
          <a:xfrm>
            <a:off x="149957" y="357003"/>
            <a:ext cx="7015987" cy="701339"/>
          </a:xfrm>
          <a:prstGeom prst="rect">
            <a:avLst/>
          </a:prstGeom>
          <a:noFill/>
          <a:ln w="12700" algn="ctr">
            <a:noFill/>
            <a:miter lim="800000"/>
            <a:headEnd/>
            <a:tailEnd/>
          </a:ln>
          <a:effectLst/>
        </p:spPr>
        <p:txBody>
          <a:bodyPr lIns="97251" tIns="48626" rIns="97251" bIns="48626"/>
          <a:lstStyle/>
          <a:p>
            <a:pPr defTabSz="970401">
              <a:spcBef>
                <a:spcPts val="308"/>
              </a:spcBef>
              <a:spcAft>
                <a:spcPts val="308"/>
              </a:spcAft>
            </a:pPr>
            <a:r>
              <a:rPr lang="en-US" sz="1200" b="1" dirty="0"/>
              <a:t>Strategic Planning Assumption: By 2015, 60% of the Fortune 1000 will establish an EPMO to improve the value created by investments in projects and programs.</a:t>
            </a:r>
          </a:p>
        </p:txBody>
      </p:sp>
      <p:sp>
        <p:nvSpPr>
          <p:cNvPr id="5" name="Slide Image Placeholder 4"/>
          <p:cNvSpPr>
            <a:spLocks noGrp="1" noRot="1" noChangeAspect="1"/>
          </p:cNvSpPr>
          <p:nvPr>
            <p:ph type="sldImg"/>
          </p:nvPr>
        </p:nvSpPr>
        <p:spPr>
          <a:xfrm>
            <a:off x="1168400" y="1765300"/>
            <a:ext cx="4978400" cy="3733800"/>
          </a:xfrm>
        </p:spPr>
      </p:sp>
      <p:sp>
        <p:nvSpPr>
          <p:cNvPr id="4" name="Rectangle 3"/>
          <p:cNvSpPr/>
          <p:nvPr/>
        </p:nvSpPr>
        <p:spPr>
          <a:xfrm>
            <a:off x="229306" y="6065478"/>
            <a:ext cx="6838192" cy="1448923"/>
          </a:xfrm>
          <a:prstGeom prst="rect">
            <a:avLst/>
          </a:prstGeom>
        </p:spPr>
        <p:txBody>
          <a:bodyPr wrap="square" lIns="93790" tIns="46895" rIns="93790" bIns="46895">
            <a:spAutoFit/>
          </a:bodyPr>
          <a:lstStyle/>
          <a:p>
            <a:pPr algn="l"/>
            <a:r>
              <a:rPr lang="en-US" sz="1100" dirty="0"/>
              <a:t>Organizations are increasingly concerned with understanding the value that their investment in projects and programs is actually creating.</a:t>
            </a:r>
          </a:p>
          <a:p>
            <a:pPr algn="l"/>
            <a:r>
              <a:rPr lang="en-US" sz="1100" dirty="0"/>
              <a:t>The strategy execution gap has gone from something pundits write about to something companies are actively beginning to close as quickly and effectively as possible.</a:t>
            </a:r>
          </a:p>
          <a:p>
            <a:pPr algn="l"/>
            <a:r>
              <a:rPr lang="en-US" sz="1100" dirty="0"/>
              <a:t>The need to proactively rationalize cross-silo dependencies is driving a need to establish an organization at the enterprise level that is chartered with keeping everyone focused on building toward the same strategic outcome.</a:t>
            </a:r>
          </a:p>
          <a:p>
            <a:pPr algn="l"/>
            <a:r>
              <a:rPr lang="en-US" sz="1100" dirty="0"/>
              <a:t>The economic environment in which organizations find themselves is driving their decision to adopt one of the four common styles of an enterprise PMO (EPMO).</a:t>
            </a:r>
          </a:p>
        </p:txBody>
      </p:sp>
    </p:spTree>
    <p:extLst>
      <p:ext uri="{BB962C8B-B14F-4D97-AF65-F5344CB8AC3E}">
        <p14:creationId xmlns:p14="http://schemas.microsoft.com/office/powerpoint/2010/main" val="20668986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68400" y="1765300"/>
            <a:ext cx="4978400" cy="3733800"/>
          </a:xfrm>
          <a:ln/>
        </p:spPr>
      </p:sp>
      <p:sp>
        <p:nvSpPr>
          <p:cNvPr id="10242" name="Rectangle 3"/>
          <p:cNvSpPr>
            <a:spLocks noGrp="1" noChangeArrowheads="1"/>
          </p:cNvSpPr>
          <p:nvPr>
            <p:ph type="body" idx="1"/>
          </p:nvPr>
        </p:nvSpPr>
        <p:spPr>
          <a:noFill/>
          <a:ln/>
        </p:spPr>
        <p:txBody>
          <a:bodyPr/>
          <a:lstStyle/>
          <a:p>
            <a:pPr eaLnBrk="1" hangingPunct="1"/>
            <a:endParaRPr lang="en-US" dirty="0">
              <a:latin typeface="Times"/>
            </a:endParaRPr>
          </a:p>
        </p:txBody>
      </p:sp>
      <p:sp>
        <p:nvSpPr>
          <p:cNvPr id="10243" name="Rectangle 4"/>
          <p:cNvSpPr>
            <a:spLocks noChangeArrowheads="1"/>
          </p:cNvSpPr>
          <p:nvPr/>
        </p:nvSpPr>
        <p:spPr bwMode="auto">
          <a:xfrm>
            <a:off x="163505" y="519511"/>
            <a:ext cx="7015987" cy="1206239"/>
          </a:xfrm>
          <a:prstGeom prst="rect">
            <a:avLst/>
          </a:prstGeom>
          <a:noFill/>
          <a:ln w="12700" algn="ctr">
            <a:noFill/>
            <a:miter lim="800000"/>
            <a:headEnd/>
            <a:tailEnd/>
          </a:ln>
        </p:spPr>
        <p:txBody>
          <a:bodyPr lIns="97169" tIns="48584" rIns="97169" bIns="48584"/>
          <a:lstStyle/>
          <a:p>
            <a:pPr defTabSz="970466" eaLnBrk="0" hangingPunct="0"/>
            <a:r>
              <a:rPr lang="en-US" sz="1200" b="1" dirty="0"/>
              <a:t>Placeholder for text (substitute your own text; delete when not used)</a:t>
            </a:r>
          </a:p>
        </p:txBody>
      </p:sp>
    </p:spTree>
    <p:extLst>
      <p:ext uri="{BB962C8B-B14F-4D97-AF65-F5344CB8AC3E}">
        <p14:creationId xmlns:p14="http://schemas.microsoft.com/office/powerpoint/2010/main" val="14705839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765300"/>
            <a:ext cx="4978400" cy="373380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77317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solidFill>
                <a:srgbClr val="FF0000"/>
              </a:solidFill>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13</a:t>
            </a:fld>
            <a:endParaRPr lang="en-US" dirty="0"/>
          </a:p>
        </p:txBody>
      </p:sp>
    </p:spTree>
    <p:extLst>
      <p:ext uri="{BB962C8B-B14F-4D97-AF65-F5344CB8AC3E}">
        <p14:creationId xmlns:p14="http://schemas.microsoft.com/office/powerpoint/2010/main" val="15997978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765300"/>
            <a:ext cx="4978400" cy="373380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789513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159</a:t>
            </a:fld>
            <a:endParaRPr lang="en-US" dirty="0"/>
          </a:p>
        </p:txBody>
      </p:sp>
    </p:spTree>
    <p:extLst>
      <p:ext uri="{BB962C8B-B14F-4D97-AF65-F5344CB8AC3E}">
        <p14:creationId xmlns:p14="http://schemas.microsoft.com/office/powerpoint/2010/main" val="8522137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164</a:t>
            </a:fld>
            <a:endParaRPr lang="en-US" dirty="0"/>
          </a:p>
        </p:txBody>
      </p:sp>
    </p:spTree>
    <p:extLst>
      <p:ext uri="{BB962C8B-B14F-4D97-AF65-F5344CB8AC3E}">
        <p14:creationId xmlns:p14="http://schemas.microsoft.com/office/powerpoint/2010/main" val="17445954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Because current pressures usually shove long-term objectives to the side, leaders are proving to be much more practiced in reacting to putting out brush fires in today’s organizations than in preparing the organization to be more change capable. Nonetheless, leaders must learn to fly the plane while rewiring it in flight—this is the mandate of the 21st century.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Change-capable organizations optimize on both of these seemingly contradictory cultural virtues. Hence, the organization needs to become ambidextrous culturally, using the right-handed accountability norms in balance with the left-handed innovation norms.</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167</a:t>
            </a:fld>
            <a:endParaRPr lang="en-US" dirty="0"/>
          </a:p>
        </p:txBody>
      </p:sp>
    </p:spTree>
    <p:extLst>
      <p:ext uri="{BB962C8B-B14F-4D97-AF65-F5344CB8AC3E}">
        <p14:creationId xmlns:p14="http://schemas.microsoft.com/office/powerpoint/2010/main" val="21359527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Trustworthy leaders. No lasting, productive change within an organization ever happens without a modicum of trust between its members. As a consequence, the first essential dimension for OCC is the extent to which an organization is perceived to be led by trustworthy leaders. A trustworthy leader is someone who is not only perceived to be competent in leading the organization but also perceived as someone who has the best interests of the organization as their priority. They are only half of the equation when it comes to organizational change; the other half is the followers.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Psychologists tell us that all individuals have a “disposition to trust” others. This disposition is influenced by such things as a person’s genetic background, family norms, and work-related experiences. When an organization</a:t>
            </a:r>
          </a:p>
          <a:p>
            <a:r>
              <a:rPr lang="en-US" sz="1200" b="0" i="0" u="none" strike="noStrike" kern="1200" baseline="0" dirty="0">
                <a:solidFill>
                  <a:schemeClr val="tx1"/>
                </a:solidFill>
                <a:latin typeface="+mn-lt"/>
                <a:ea typeface="+mn-ea"/>
                <a:cs typeface="+mn-cs"/>
              </a:rPr>
              <a:t>is filled with a critical mass of individuals who are hopeful, optimistic, and trusting, it will be well positioned to experiment with new ways of operating. When an organization is dominated with a critical mass of individuals who are cynical, pessimistic, and not trusting, it will not be well positioned to engage with organizational change initiatives. In sum, a second key dimension of organizational capacity for change is the overall level of trust held by the employees of the organization.</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169</a:t>
            </a:fld>
            <a:endParaRPr lang="en-US" dirty="0"/>
          </a:p>
        </p:txBody>
      </p:sp>
    </p:spTree>
    <p:extLst>
      <p:ext uri="{BB962C8B-B14F-4D97-AF65-F5344CB8AC3E}">
        <p14:creationId xmlns:p14="http://schemas.microsoft.com/office/powerpoint/2010/main" val="37048242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Individuals, and hence organizations, tend to be inertial. In other words, change takes extra energy and it is much easier to keep doing things the way in which we are accustomed to. Consequently, organizations must identify, develop, and retain a cadre of capable change champions in order to lead the change initiative(s). Within small organizations, these champions are often the same as the head of the organization. Within medium and larger organizations, these champions are often drawn from the ranks of middle management.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Middle managers are those who link top executives to frontline workers. Department heads are classic examples of middle managers, but there are many other types of linkages. While it is undeniable that today’s organizations are flatter hierarchies with fewer middle managers than in the past, their role in helping to bring about change is still important. While change champions often come from the middle management ranks, middle managers can passively or actively block change initiatives due to their unique position within an organization.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170</a:t>
            </a:fld>
            <a:endParaRPr lang="en-US" dirty="0"/>
          </a:p>
        </p:txBody>
      </p:sp>
    </p:spTree>
    <p:extLst>
      <p:ext uri="{BB962C8B-B14F-4D97-AF65-F5344CB8AC3E}">
        <p14:creationId xmlns:p14="http://schemas.microsoft.com/office/powerpoint/2010/main" val="33241755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Organizational change capacity involves more than just the “getting the right people on the bus and the wrong people off the bus,” however. It also depends on a proper organization infrastructure.</a:t>
            </a:r>
          </a:p>
          <a:p>
            <a:r>
              <a:rPr lang="en-US" sz="1200" b="0" i="0" u="none" strike="noStrike" kern="1200" baseline="0" dirty="0">
                <a:solidFill>
                  <a:schemeClr val="tx1"/>
                </a:solidFill>
                <a:latin typeface="+mn-lt"/>
                <a:ea typeface="+mn-ea"/>
                <a:cs typeface="+mn-cs"/>
              </a:rPr>
              <a:t>One of the key infrastructure issues that influence or retard an organizational change initiative is what is called “systems thinking.” These are the rules, structural arrangements, and budgetary procedures that facilitate or hinder an organization-</a:t>
            </a:r>
            <a:r>
              <a:rPr lang="en-US" sz="1200" b="0" i="0" u="none" strike="noStrike" kern="1200" baseline="0" dirty="0" err="1">
                <a:solidFill>
                  <a:schemeClr val="tx1"/>
                </a:solidFill>
                <a:latin typeface="+mn-lt"/>
                <a:ea typeface="+mn-ea"/>
                <a:cs typeface="+mn-cs"/>
              </a:rPr>
              <a:t>wid</a:t>
            </a:r>
            <a:r>
              <a:rPr lang="en-US" sz="1200" b="0" i="0" u="none" strike="noStrike" kern="1200" baseline="0" dirty="0">
                <a:solidFill>
                  <a:schemeClr val="tx1"/>
                </a:solidFill>
                <a:latin typeface="+mn-lt"/>
                <a:ea typeface="+mn-ea"/>
                <a:cs typeface="+mn-cs"/>
              </a:rPr>
              <a:t> —as opposed to a “</a:t>
            </a:r>
            <a:r>
              <a:rPr lang="en-US" sz="1200" b="0" i="0" u="none" strike="noStrike" kern="1200" baseline="0" dirty="0" err="1">
                <a:solidFill>
                  <a:schemeClr val="tx1"/>
                </a:solidFill>
                <a:latin typeface="+mn-lt"/>
                <a:ea typeface="+mn-ea"/>
                <a:cs typeface="+mn-cs"/>
              </a:rPr>
              <a:t>segmentalist</a:t>
            </a:r>
            <a:r>
              <a:rPr lang="en-US" sz="1200" b="0" i="0" u="none" strike="noStrike" kern="1200" baseline="0" dirty="0">
                <a:solidFill>
                  <a:schemeClr val="tx1"/>
                </a:solidFill>
                <a:latin typeface="+mn-lt"/>
                <a:ea typeface="+mn-ea"/>
                <a:cs typeface="+mn-cs"/>
              </a:rPr>
              <a:t>”—approach to organizational change. While </a:t>
            </a:r>
            <a:r>
              <a:rPr lang="en-US" sz="1200" b="0" i="0" u="none" strike="noStrike" kern="1200" baseline="0" dirty="0" err="1">
                <a:solidFill>
                  <a:schemeClr val="tx1"/>
                </a:solidFill>
                <a:latin typeface="+mn-lt"/>
                <a:ea typeface="+mn-ea"/>
                <a:cs typeface="+mn-cs"/>
              </a:rPr>
              <a:t>segmentalism</a:t>
            </a:r>
            <a:r>
              <a:rPr lang="en-US" sz="1200" b="0" i="0" u="none" strike="noStrike" kern="1200" baseline="0" dirty="0">
                <a:solidFill>
                  <a:schemeClr val="tx1"/>
                </a:solidFill>
                <a:latin typeface="+mn-lt"/>
                <a:ea typeface="+mn-ea"/>
                <a:cs typeface="+mn-cs"/>
              </a:rPr>
              <a:t> works quite well for routine procedures, it is anathema to the study of </a:t>
            </a:r>
            <a:r>
              <a:rPr lang="en-US" sz="1200" b="0" i="0" u="none" strike="noStrike" kern="1200" baseline="0" dirty="0" err="1">
                <a:solidFill>
                  <a:schemeClr val="tx1"/>
                </a:solidFill>
                <a:latin typeface="+mn-lt"/>
                <a:ea typeface="+mn-ea"/>
                <a:cs typeface="+mn-cs"/>
              </a:rPr>
              <a:t>nonroutine</a:t>
            </a:r>
            <a:r>
              <a:rPr lang="en-US" sz="1200" b="0" i="0" u="none" strike="noStrike" kern="1200" baseline="0" dirty="0">
                <a:solidFill>
                  <a:schemeClr val="tx1"/>
                </a:solidFill>
                <a:latin typeface="+mn-lt"/>
                <a:ea typeface="+mn-ea"/>
                <a:cs typeface="+mn-cs"/>
              </a:rPr>
              <a:t> events such as strategic decision making, organizational change, or both</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171</a:t>
            </a:fld>
            <a:endParaRPr lang="en-US" dirty="0"/>
          </a:p>
        </p:txBody>
      </p:sp>
    </p:spTree>
    <p:extLst>
      <p:ext uri="{BB962C8B-B14F-4D97-AF65-F5344CB8AC3E}">
        <p14:creationId xmlns:p14="http://schemas.microsoft.com/office/powerpoint/2010/main" val="22808629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degree to which an organization holds its members accountable for results.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172</a:t>
            </a:fld>
            <a:endParaRPr lang="en-US" dirty="0"/>
          </a:p>
        </p:txBody>
      </p:sp>
    </p:spTree>
    <p:extLst>
      <p:ext uri="{BB962C8B-B14F-4D97-AF65-F5344CB8AC3E}">
        <p14:creationId xmlns:p14="http://schemas.microsoft.com/office/powerpoint/2010/main" val="22808629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228600" indent="-228600">
              <a:buAutoNum type="arabicPeriod"/>
            </a:pPr>
            <a:r>
              <a:rPr lang="en-US" dirty="0"/>
              <a:t>Easily</a:t>
            </a:r>
            <a:r>
              <a:rPr lang="en-US" baseline="0" dirty="0"/>
              <a:t> Explained</a:t>
            </a:r>
          </a:p>
          <a:p>
            <a:pPr marL="228600" indent="-228600">
              <a:buAutoNum type="arabicPeriod"/>
            </a:pPr>
            <a:r>
              <a:rPr lang="en-US" baseline="0" dirty="0"/>
              <a:t>Easily Explained</a:t>
            </a:r>
          </a:p>
          <a:p>
            <a:pPr marL="228600" indent="-228600">
              <a:buAutoNum type="arabicPeriod"/>
            </a:pPr>
            <a:r>
              <a:rPr lang="en-US" dirty="0"/>
              <a:t>Easily Explained</a:t>
            </a:r>
          </a:p>
          <a:p>
            <a:pPr marL="228600" indent="-228600">
              <a:buAutoNum type="arabicPeriod"/>
            </a:pPr>
            <a:r>
              <a:rPr lang="en-US" sz="1200" b="0" i="0" u="none" strike="noStrike" kern="1200" baseline="0" dirty="0">
                <a:solidFill>
                  <a:schemeClr val="tx1"/>
                </a:solidFill>
                <a:latin typeface="+mn-lt"/>
                <a:ea typeface="+mn-ea"/>
                <a:cs typeface="+mn-cs"/>
              </a:rPr>
              <a:t>Some mistakes are more lethal than others, so mistakes that do not jeopardize the survival of the organization need to be accepted, even welcomed by leaders. Relatedly, it is more important to focus on the ideas rather than the individuals behind the ideas so that failure is not personalized. And “failure-tolerant leaders emphasize that a good idea is a good idea, no matter where it comes from.</a:t>
            </a:r>
          </a:p>
          <a:p>
            <a:pPr marL="228600" indent="-228600">
              <a:buAutoNum type="arabicPeriod"/>
            </a:pPr>
            <a:r>
              <a:rPr lang="en-US" sz="1200" b="0" i="0" u="none" strike="noStrike" kern="1200" baseline="0" dirty="0">
                <a:solidFill>
                  <a:schemeClr val="tx1"/>
                </a:solidFill>
                <a:latin typeface="+mn-lt"/>
                <a:ea typeface="+mn-ea"/>
                <a:cs typeface="+mn-cs"/>
              </a:rPr>
              <a:t>In the 1970s and 1980s, many organizations tried to create specialized subunits where their mandate was to make the organization more innovative. This structural approach to innovation largely failed, either immediately or in the long term. For example, General Motors created the Saturn division as a built-from-scratch innovative new way to produce and sell cars. At first, Saturn had spectacular success. However, the lessons learned from Saturn never translated to the rest of the organization and recently the Saturn division was eliminated. Similarly, too many large organizations try to rely solely on their research and development units for innovation, which greatly constrains the idea production and development process. </a:t>
            </a:r>
          </a:p>
          <a:p>
            <a:pPr marL="685800" lvl="1" indent="-228600">
              <a:buAutoNum type="arabicPeriod"/>
            </a:pPr>
            <a:r>
              <a:rPr lang="en-US" sz="1200" b="0" i="0" u="none" strike="noStrike" kern="1200" baseline="0" dirty="0">
                <a:solidFill>
                  <a:schemeClr val="tx1"/>
                </a:solidFill>
                <a:latin typeface="+mn-lt"/>
                <a:ea typeface="+mn-ea"/>
                <a:cs typeface="+mn-cs"/>
              </a:rPr>
              <a:t>Hanna, D. (2010, March 8). How GM destroyed its Saturn success. Forbes, 28.</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173</a:t>
            </a:fld>
            <a:endParaRPr lang="en-US" dirty="0"/>
          </a:p>
        </p:txBody>
      </p:sp>
    </p:spTree>
    <p:extLst>
      <p:ext uri="{BB962C8B-B14F-4D97-AF65-F5344CB8AC3E}">
        <p14:creationId xmlns:p14="http://schemas.microsoft.com/office/powerpoint/2010/main" val="8794183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the </a:t>
            </a:r>
            <a:r>
              <a:rPr lang="en-US" dirty="0" err="1"/>
              <a:t>Prosci</a:t>
            </a:r>
            <a:r>
              <a:rPr lang="en-US" dirty="0"/>
              <a:t> ADKAR</a:t>
            </a:r>
            <a:r>
              <a:rPr lang="en-US" baseline="30000" dirty="0"/>
              <a:t>® </a:t>
            </a:r>
            <a:r>
              <a:rPr lang="en-US" dirty="0"/>
              <a:t>Model to analyze a change at your workplace will give you insight as to where you are in the change process and what steps you can take to survive change and advance professionally in a changing business environment. Complete the worksheet to the best of your ability, rating each element on a scale of one (e.g. no awareness) to five (e.g. complete awareness).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174</a:t>
            </a:fld>
            <a:endParaRPr lang="en-US" dirty="0"/>
          </a:p>
        </p:txBody>
      </p:sp>
    </p:spTree>
    <p:extLst>
      <p:ext uri="{BB962C8B-B14F-4D97-AF65-F5344CB8AC3E}">
        <p14:creationId xmlns:p14="http://schemas.microsoft.com/office/powerpoint/2010/main" val="2310152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Tree>
    <p:extLst>
      <p:ext uri="{BB962C8B-B14F-4D97-AF65-F5344CB8AC3E}">
        <p14:creationId xmlns:p14="http://schemas.microsoft.com/office/powerpoint/2010/main" val="1720346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680031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378173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Slide Number Placeholder 9"/>
          <p:cNvSpPr>
            <a:spLocks noGrp="1"/>
          </p:cNvSpPr>
          <p:nvPr>
            <p:ph type="sldNum" sz="quarter" idx="12"/>
          </p:nvPr>
        </p:nvSpPr>
        <p:spPr>
          <a:xfrm>
            <a:off x="8305800" y="6490280"/>
            <a:ext cx="838200" cy="365125"/>
          </a:xfrm>
        </p:spPr>
        <p:txBody>
          <a:bodyPr/>
          <a:lstStyle/>
          <a:p>
            <a:fld id="{4BE819A1-3DD8-4179-BFD0-BF7D359F8DBD}" type="slidenum">
              <a:rPr lang="en-US" smtClean="0"/>
              <a:pPr/>
              <a:t>‹Nº›</a:t>
            </a:fld>
            <a:endParaRPr lang="en-US" dirty="0"/>
          </a:p>
        </p:txBody>
      </p:sp>
      <p:sp>
        <p:nvSpPr>
          <p:cNvPr id="11" name="Title 10"/>
          <p:cNvSpPr>
            <a:spLocks noGrp="1"/>
          </p:cNvSpPr>
          <p:nvPr>
            <p:ph type="title"/>
          </p:nvPr>
        </p:nvSpPr>
        <p:spPr>
          <a:xfrm>
            <a:off x="152400" y="363140"/>
            <a:ext cx="6400800" cy="838200"/>
          </a:xfrm>
        </p:spPr>
        <p:txBody>
          <a:bodyPr/>
          <a:lstStyle/>
          <a:p>
            <a:r>
              <a:rPr lang="en-US"/>
              <a:t>Click to edit Master title style</a:t>
            </a:r>
          </a:p>
        </p:txBody>
      </p:sp>
      <p:pic>
        <p:nvPicPr>
          <p:cNvPr id="13" name="Picture 12"/>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4"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2083748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7769" y="1"/>
            <a:ext cx="7215554" cy="1108075"/>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sz="half" idx="1"/>
          </p:nvPr>
        </p:nvSpPr>
        <p:spPr>
          <a:xfrm>
            <a:off x="1796562" y="1600200"/>
            <a:ext cx="3527181"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64420" y="1600200"/>
            <a:ext cx="3527180" cy="4495800"/>
          </a:xfrm>
        </p:spPr>
        <p:txBody>
          <a:bodyPr/>
          <a:lstStyle/>
          <a:p>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a:t>©Copyright GPM 2009-2014</a:t>
            </a:r>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859465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sp>
        <p:nvSpPr>
          <p:cNvPr id="8"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grpSp>
        <p:nvGrpSpPr>
          <p:cNvPr id="13" name="Group 12"/>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43012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57458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945937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365125"/>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AFC8685-D7AD-AA46-B3B5-335FB992E59A}" type="slidenum">
              <a:rPr lang="en-US" smtClean="0"/>
              <a:pPr/>
              <a:t>‹Nº›</a:t>
            </a:fld>
            <a:endParaRPr lang="en-US"/>
          </a:p>
        </p:txBody>
      </p:sp>
      <p:pic>
        <p:nvPicPr>
          <p:cNvPr id="13" name="Picture 12"/>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4" name="Footer Placeholder 4"/>
          <p:cNvSpPr>
            <a:spLocks noGrp="1"/>
          </p:cNvSpPr>
          <p:nvPr>
            <p:ph type="ftr" sz="quarter" idx="1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33678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AFC8685-D7AD-AA46-B3B5-335FB992E59A}" type="slidenum">
              <a:rPr lang="en-US" smtClean="0"/>
              <a:pPr/>
              <a:t>‹Nº›</a:t>
            </a:fld>
            <a:endParaRPr lang="en-US"/>
          </a:p>
        </p:txBody>
      </p:sp>
      <p:pic>
        <p:nvPicPr>
          <p:cNvPr id="9" name="Picture 8"/>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0"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1" name="Group 10"/>
          <p:cNvGrpSpPr/>
          <p:nvPr userDrawn="1"/>
        </p:nvGrpSpPr>
        <p:grpSpPr>
          <a:xfrm>
            <a:off x="152400" y="6490747"/>
            <a:ext cx="863600" cy="356457"/>
            <a:chOff x="3048000" y="2133600"/>
            <a:chExt cx="4814577" cy="1925549"/>
          </a:xfrm>
        </p:grpSpPr>
        <p:pic>
          <p:nvPicPr>
            <p:cNvPr id="12" name="Picture 11"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3" name="Picture 12"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33636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1AFC8685-D7AD-AA46-B3B5-335FB992E59A}" type="slidenum">
              <a:rPr lang="en-US" smtClean="0"/>
              <a:pPr/>
              <a:t>‹Nº›</a:t>
            </a:fld>
            <a:endParaRPr lang="en-US"/>
          </a:p>
        </p:txBody>
      </p:sp>
      <p:pic>
        <p:nvPicPr>
          <p:cNvPr id="8" name="Picture 7"/>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9"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0" name="Group 9"/>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183899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36867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val="0"/>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val="1570372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5486400" cy="8540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447800"/>
            <a:ext cx="7886700" cy="4729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Copyright GPM Global 2009-2016</a:t>
            </a:r>
          </a:p>
        </p:txBody>
      </p:sp>
      <p:sp>
        <p:nvSpPr>
          <p:cNvPr id="6" name="Slide Number Placeholder 5"/>
          <p:cNvSpPr>
            <a:spLocks noGrp="1"/>
          </p:cNvSpPr>
          <p:nvPr>
            <p:ph type="sldNum" sz="quarter" idx="4"/>
          </p:nvPr>
        </p:nvSpPr>
        <p:spPr>
          <a:xfrm>
            <a:off x="8305800" y="6492875"/>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C8685-D7AD-AA46-B3B5-335FB992E59A}" type="slidenum">
              <a:rPr lang="en-US" smtClean="0"/>
              <a:pPr/>
              <a:t>‹Nº›</a:t>
            </a:fld>
            <a:endParaRPr lang="en-US"/>
          </a:p>
        </p:txBody>
      </p:sp>
    </p:spTree>
    <p:extLst>
      <p:ext uri="{BB962C8B-B14F-4D97-AF65-F5344CB8AC3E}">
        <p14:creationId xmlns:p14="http://schemas.microsoft.com/office/powerpoint/2010/main" val="1485747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73" r:id="rId12"/>
    <p:sldLayoutId id="2147483696" r:id="rId13"/>
  </p:sldLayoutIdLst>
  <p:txStyles>
    <p:title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tiff"/><Relationship Id="rId5" Type="http://schemas.openxmlformats.org/officeDocument/2006/relationships/image" Target="../media/image28.png"/><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youtube.com/watch?v=uamzirLswjk&amp;feature=player_embedded"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19.wmf"/></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21.jpeg"/></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www.edf.com/the-edf-group-42667.html" TargetMode="External"/><Relationship Id="rId13" Type="http://schemas.openxmlformats.org/officeDocument/2006/relationships/hyperlink" Target="http://www.iso.org/iso/iso_technical_committee?commid=541073"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ustainability.vc.pmi.org/" TargetMode="External"/><Relationship Id="rId2" Type="http://schemas.openxmlformats.org/officeDocument/2006/relationships/notesSlide" Target="../notesSlides/notesSlide1.xml"/><Relationship Id="rId16" Type="http://schemas.openxmlformats.org/officeDocument/2006/relationships/hyperlink" Target="mailto:monica.gonzalez@greenprojectmanagement.org"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www.pminuevocuyo.org/index.php" TargetMode="External"/><Relationship Id="rId5" Type="http://schemas.openxmlformats.org/officeDocument/2006/relationships/diagramQuickStyle" Target="../diagrams/quickStyle1.xml"/><Relationship Id="rId15" Type="http://schemas.openxmlformats.org/officeDocument/2006/relationships/hyperlink" Target="http://www.greenprojectmanagement.org/news-category/256-monica-gonzalez-joins-the-gpm-leadership-team" TargetMode="External"/><Relationship Id="rId10" Type="http://schemas.openxmlformats.org/officeDocument/2006/relationships/hyperlink" Target="http://www.uci.ac.cr/" TargetMode="External"/><Relationship Id="rId4" Type="http://schemas.openxmlformats.org/officeDocument/2006/relationships/diagramLayout" Target="../diagrams/layout1.xml"/><Relationship Id="rId9" Type="http://schemas.openxmlformats.org/officeDocument/2006/relationships/hyperlink" Target="http://www.baresi.com.ar/" TargetMode="External"/><Relationship Id="rId14" Type="http://schemas.openxmlformats.org/officeDocument/2006/relationships/hyperlink" Target="http://www.iso.org/iso/iso_technical_committee?commid=624837"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32.tiff"/></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35.tiff"/><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36.jpeg"/><Relationship Id="rId7" Type="http://schemas.openxmlformats.org/officeDocument/2006/relationships/diagramColors" Target="../diagrams/colors12.xml"/><Relationship Id="rId2" Type="http://schemas.openxmlformats.org/officeDocument/2006/relationships/notesSlide" Target="../notesSlides/notesSlide126.xml"/><Relationship Id="rId1" Type="http://schemas.openxmlformats.org/officeDocument/2006/relationships/slideLayout" Target="../slideLayouts/slideLayout6.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2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3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emf"/><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2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oleObject" Target="file:///\\localhost\Users\joelcarboni\Dropbox\AUB\Macintosh%20HD:Users:joelcarboni:Dropbox:5.%20Training%20Partners:Templates%20and%20teaching%20aides:Sustainability%20Management%20Plan.docx!OLE_LINK2"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0.png"/><Relationship Id="rId4" Type="http://schemas.openxmlformats.org/officeDocument/2006/relationships/image" Target="../media/image151.emf"/></Relationships>
</file>

<file path=ppt/slides/_rels/slide2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52.png"/><Relationship Id="rId4" Type="http://schemas.openxmlformats.org/officeDocument/2006/relationships/package" Target="../embeddings/Documento_de_Microsoft_Word5.docx"/></Relationships>
</file>

<file path=ppt/slides/_rels/slide25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package" Target="../embeddings/Documento_de_Microsoft_Word6.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53.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2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2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7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8.png"/><Relationship Id="rId5" Type="http://schemas.openxmlformats.org/officeDocument/2006/relationships/diagramQuickStyle" Target="../diagrams/quickStyle3.xml"/><Relationship Id="rId10" Type="http://schemas.openxmlformats.org/officeDocument/2006/relationships/image" Target="../media/image57.png"/><Relationship Id="rId4" Type="http://schemas.openxmlformats.org/officeDocument/2006/relationships/diagramLayout" Target="../diagrams/layout3.xml"/><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lobalreporting.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www.globalreporting.org/" TargetMode="Externa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greenprojectmanagement.org/human-rights-policy" TargetMode="External"/><Relationship Id="rId7" Type="http://schemas.openxmlformats.org/officeDocument/2006/relationships/hyperlink" Target="http://www.greenprojectmanagement.org/the-gpm-reference-guide-to-sustainability-in-project-managemen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greenprojectmanagement.org/the-p5-standard" TargetMode="External"/><Relationship Id="rId5" Type="http://schemas.openxmlformats.org/officeDocument/2006/relationships/hyperlink" Target="http://www.greenprojectmanagement.org/code-of-ethics/supplier-and-partner-code-of-conduct" TargetMode="External"/><Relationship Id="rId4" Type="http://schemas.openxmlformats.org/officeDocument/2006/relationships/hyperlink" Target="http://www.greenprojectmanagement.org/principles-for-sustainable-change-delivery"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2.emf"/></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tiff"/></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lstStyle/>
          <a:p>
            <a:r>
              <a:rPr lang="en-US" dirty="0" err="1">
                <a:solidFill>
                  <a:schemeClr val="bg1">
                    <a:lumMod val="65000"/>
                  </a:schemeClr>
                </a:solidFill>
              </a:rPr>
              <a:t>Introducción</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400800" cy="854075"/>
          </a:xfrm>
        </p:spPr>
        <p:txBody>
          <a:bodyPr>
            <a:normAutofit/>
          </a:bodyPr>
          <a:lstStyle/>
          <a:p>
            <a:r>
              <a:rPr lang="en-US" dirty="0" err="1"/>
              <a:t>Estamos</a:t>
            </a:r>
            <a:r>
              <a:rPr lang="en-US" dirty="0"/>
              <a:t> </a:t>
            </a:r>
            <a:r>
              <a:rPr lang="en-US" dirty="0" err="1"/>
              <a:t>haciendo</a:t>
            </a:r>
            <a:r>
              <a:rPr lang="en-US" dirty="0"/>
              <a:t> la </a:t>
            </a:r>
            <a:r>
              <a:rPr lang="en-US" dirty="0" err="1"/>
              <a:t>diferencia</a:t>
            </a:r>
            <a:endParaRPr lang="en-US" dirty="0"/>
          </a:p>
        </p:txBody>
      </p:sp>
      <p:pic>
        <p:nvPicPr>
          <p:cNvPr id="3" name="Picture 2"/>
          <p:cNvPicPr>
            <a:picLocks noChangeAspect="1"/>
          </p:cNvPicPr>
          <p:nvPr/>
        </p:nvPicPr>
        <p:blipFill>
          <a:blip r:embed="rId3" cstate="print"/>
          <a:stretch>
            <a:fillRect/>
          </a:stretch>
        </p:blipFill>
        <p:spPr>
          <a:xfrm>
            <a:off x="152400" y="1524000"/>
            <a:ext cx="5294738" cy="262255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4513" y="1524000"/>
            <a:ext cx="3511364" cy="2622550"/>
          </a:xfrm>
          <a:prstGeom prst="rect">
            <a:avLst/>
          </a:prstGeom>
        </p:spPr>
      </p:pic>
      <p:sp>
        <p:nvSpPr>
          <p:cNvPr id="7" name="TextBox 6"/>
          <p:cNvSpPr txBox="1"/>
          <p:nvPr/>
        </p:nvSpPr>
        <p:spPr>
          <a:xfrm>
            <a:off x="329775" y="4146550"/>
            <a:ext cx="3631507" cy="369332"/>
          </a:xfrm>
          <a:prstGeom prst="rect">
            <a:avLst/>
          </a:prstGeom>
          <a:noFill/>
        </p:spPr>
        <p:txBody>
          <a:bodyPr wrap="none" rtlCol="0">
            <a:spAutoFit/>
          </a:bodyPr>
          <a:lstStyle/>
          <a:p>
            <a:r>
              <a:rPr lang="en-US" dirty="0"/>
              <a:t>Mbabane. Barrio Marginal Swaziland</a:t>
            </a:r>
          </a:p>
        </p:txBody>
      </p:sp>
      <p:sp>
        <p:nvSpPr>
          <p:cNvPr id="9" name="Rounded Rectangular Callout 8"/>
          <p:cNvSpPr/>
          <p:nvPr/>
        </p:nvSpPr>
        <p:spPr>
          <a:xfrm>
            <a:off x="609600" y="4800600"/>
            <a:ext cx="7543800" cy="1200329"/>
          </a:xfrm>
          <a:prstGeom prst="wedgeRoundRectCallout">
            <a:avLst>
              <a:gd name="adj1" fmla="val 45832"/>
              <a:gd name="adj2" fmla="val -230578"/>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“La </a:t>
            </a:r>
            <a:r>
              <a:rPr lang="en-US" dirty="0" err="1"/>
              <a:t>atención</a:t>
            </a:r>
            <a:r>
              <a:rPr lang="en-US" dirty="0"/>
              <a:t> de </a:t>
            </a:r>
            <a:r>
              <a:rPr lang="es-ES" dirty="0" err="1"/>
              <a:t>LEDtek</a:t>
            </a:r>
            <a:r>
              <a:rPr lang="es-ES" dirty="0"/>
              <a:t> a la gestión de los aspectos de la fase de diseño, con especial énfasis en la incorporación de metodologías de sostenibilidad como </a:t>
            </a:r>
            <a:r>
              <a:rPr lang="es-ES" dirty="0" err="1"/>
              <a:t>PRiSM</a:t>
            </a:r>
            <a:r>
              <a:rPr lang="es-ES" dirty="0"/>
              <a:t>, combinados para producir un resultado efectivo del proyecto, cumpliendo con todos los criterios “ </a:t>
            </a:r>
            <a:endParaRPr lang="en-US" dirty="0"/>
          </a:p>
        </p:txBody>
      </p:sp>
    </p:spTree>
    <p:extLst>
      <p:ext uri="{BB962C8B-B14F-4D97-AF65-F5344CB8AC3E}">
        <p14:creationId xmlns:p14="http://schemas.microsoft.com/office/powerpoint/2010/main" val="14587345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3733800"/>
          </a:xfrm>
        </p:spPr>
        <p:txBody>
          <a:bodyPr>
            <a:noAutofit/>
          </a:bodyPr>
          <a:lstStyle/>
          <a:p>
            <a:pPr marL="0" indent="0">
              <a:buNone/>
            </a:pPr>
            <a:r>
              <a:rPr lang="es-ES" sz="2200" b="1" dirty="0"/>
              <a:t>Los Activos existen para proporcionar valor a la organización y a sus partes interesadas</a:t>
            </a:r>
            <a:endParaRPr lang="es-ES" sz="2000" b="1" dirty="0"/>
          </a:p>
          <a:p>
            <a:pPr marL="0" indent="0"/>
            <a:r>
              <a:rPr lang="es-ES" sz="2000" dirty="0"/>
              <a:t>    </a:t>
            </a:r>
            <a:r>
              <a:rPr lang="es-ES" sz="2200" dirty="0"/>
              <a:t>La Gestión de Activos no se centra en el propio activo, sino en el valor que el activo puede proporcionar a la organización. El valor (que puede ser tangible o intangible, financiera o no financiera) será determinado por la organización y sus grupos de interés, de acuerdo con los objetivos de la organización.</a:t>
            </a:r>
          </a:p>
          <a:p>
            <a:pPr marL="0" indent="0">
              <a:buNone/>
            </a:pPr>
            <a:r>
              <a:rPr lang="es-ES" sz="2200" b="1" dirty="0"/>
              <a:t>Esto incluye:</a:t>
            </a:r>
          </a:p>
          <a:p>
            <a:pPr marL="400050" lvl="1" indent="0"/>
            <a:r>
              <a:rPr lang="es-ES" sz="2200" dirty="0"/>
              <a:t>    la declaración clara de cómo los objetivos de la gestión de activos se alinean con los objetivos de la organización;</a:t>
            </a:r>
          </a:p>
          <a:p>
            <a:pPr marL="400050" lvl="1" indent="0"/>
            <a:r>
              <a:rPr lang="es-ES" sz="2200" dirty="0"/>
              <a:t>   el uso de un enfoque de gestión de ciclo de vida para obtener el valor de los activos;</a:t>
            </a:r>
          </a:p>
          <a:p>
            <a:pPr marL="400050" lvl="1" indent="0"/>
            <a:r>
              <a:rPr lang="es-ES" sz="2200" dirty="0"/>
              <a:t>   el establecimiento de procesos para la toma de decisiones que reflejan la necesidad de los interesados y definan el valor.</a:t>
            </a:r>
            <a:endParaRPr lang="en-US" sz="22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100</a:t>
            </a:fld>
            <a:endParaRPr lang="en-US" dirty="0"/>
          </a:p>
        </p:txBody>
      </p:sp>
      <p:sp>
        <p:nvSpPr>
          <p:cNvPr id="4" name="Title 3"/>
          <p:cNvSpPr>
            <a:spLocks noGrp="1"/>
          </p:cNvSpPr>
          <p:nvPr>
            <p:ph type="title"/>
          </p:nvPr>
        </p:nvSpPr>
        <p:spPr/>
        <p:txBody>
          <a:bodyPr/>
          <a:lstStyle/>
          <a:p>
            <a:r>
              <a:rPr lang="en-US" dirty="0" err="1"/>
              <a:t>Fundamentos</a:t>
            </a:r>
            <a:r>
              <a:rPr lang="en-US" dirty="0"/>
              <a:t>: Valor</a:t>
            </a:r>
          </a:p>
        </p:txBody>
      </p:sp>
    </p:spTree>
    <p:extLst>
      <p:ext uri="{BB962C8B-B14F-4D97-AF65-F5344CB8AC3E}">
        <p14:creationId xmlns:p14="http://schemas.microsoft.com/office/powerpoint/2010/main" val="42182454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143000"/>
            <a:ext cx="8229600" cy="5181600"/>
          </a:xfrm>
        </p:spPr>
        <p:txBody>
          <a:bodyPr>
            <a:noAutofit/>
          </a:bodyPr>
          <a:lstStyle/>
          <a:p>
            <a:pPr marL="0" indent="0">
              <a:lnSpc>
                <a:spcPct val="80000"/>
              </a:lnSpc>
              <a:buNone/>
            </a:pPr>
            <a:r>
              <a:rPr lang="es-ES" sz="2200" b="1" dirty="0"/>
              <a:t>La gestión de activos traduce los objetivos de la organización en decisiones técnicas y financieras, planes y actividades.</a:t>
            </a:r>
          </a:p>
          <a:p>
            <a:pPr>
              <a:lnSpc>
                <a:spcPct val="80000"/>
              </a:lnSpc>
            </a:pPr>
            <a:r>
              <a:rPr lang="es-ES" sz="2200" dirty="0"/>
              <a:t>Las decisiones de gestión de activos (técnicos, financieros y operativos) permiten en su conjunto el logro de los objetivos organizacionales.</a:t>
            </a:r>
          </a:p>
          <a:p>
            <a:pPr marL="0" indent="0">
              <a:lnSpc>
                <a:spcPct val="80000"/>
              </a:lnSpc>
              <a:buNone/>
            </a:pPr>
            <a:r>
              <a:rPr lang="en-US" sz="2200" b="1" dirty="0" err="1"/>
              <a:t>Esto</a:t>
            </a:r>
            <a:r>
              <a:rPr lang="en-US" sz="2200" b="1" dirty="0"/>
              <a:t> </a:t>
            </a:r>
            <a:r>
              <a:rPr lang="en-US" sz="2200" b="1" dirty="0" err="1"/>
              <a:t>incluye</a:t>
            </a:r>
            <a:r>
              <a:rPr lang="en-US" sz="2200" b="1" dirty="0"/>
              <a:t>:</a:t>
            </a:r>
          </a:p>
          <a:p>
            <a:pPr>
              <a:lnSpc>
                <a:spcPct val="80000"/>
              </a:lnSpc>
            </a:pPr>
            <a:r>
              <a:rPr lang="es-ES" sz="2200" dirty="0"/>
              <a:t>la implementación de procesos y actividades planificadas, y la toma de decisiones en base al riesgo e impulsadas por la información, transforman los objetivos organizacionales en  planes de gestión de activos</a:t>
            </a:r>
          </a:p>
          <a:p>
            <a:pPr>
              <a:lnSpc>
                <a:spcPct val="80000"/>
              </a:lnSpc>
            </a:pPr>
            <a:r>
              <a:rPr lang="es-ES" sz="2200" dirty="0"/>
              <a:t>la integración de los procesos de gestión de activos con los procesos de gestión funcionales de la organización, tales como finanzas, recursos humanos, sistemas de información,  logística y operaciones;</a:t>
            </a:r>
          </a:p>
          <a:p>
            <a:pPr>
              <a:lnSpc>
                <a:spcPct val="80000"/>
              </a:lnSpc>
            </a:pPr>
            <a:r>
              <a:rPr lang="es-ES" sz="2200" dirty="0"/>
              <a:t>la especificación, diseño e implementación de un sistema de soporte de gestión de activos.</a:t>
            </a:r>
            <a:endParaRPr lang="en-US" sz="22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101</a:t>
            </a:fld>
            <a:endParaRPr lang="en-US" dirty="0"/>
          </a:p>
        </p:txBody>
      </p:sp>
      <p:sp>
        <p:nvSpPr>
          <p:cNvPr id="4" name="Title 3"/>
          <p:cNvSpPr>
            <a:spLocks noGrp="1"/>
          </p:cNvSpPr>
          <p:nvPr>
            <p:ph type="title"/>
          </p:nvPr>
        </p:nvSpPr>
        <p:spPr/>
        <p:txBody>
          <a:bodyPr/>
          <a:lstStyle/>
          <a:p>
            <a:r>
              <a:rPr lang="en-US" dirty="0" err="1"/>
              <a:t>Fundamentos</a:t>
            </a:r>
            <a:r>
              <a:rPr lang="en-US" dirty="0"/>
              <a:t>: </a:t>
            </a:r>
            <a:r>
              <a:rPr lang="en-US" dirty="0" err="1"/>
              <a:t>Alineamiento</a:t>
            </a:r>
            <a:endParaRPr lang="en-US" dirty="0"/>
          </a:p>
        </p:txBody>
      </p:sp>
    </p:spTree>
    <p:extLst>
      <p:ext uri="{BB962C8B-B14F-4D97-AF65-F5344CB8AC3E}">
        <p14:creationId xmlns:p14="http://schemas.microsoft.com/office/powerpoint/2010/main" val="38152619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3657600"/>
          </a:xfrm>
        </p:spPr>
        <p:txBody>
          <a:bodyPr>
            <a:normAutofit fontScale="25000" lnSpcReduction="20000"/>
          </a:bodyPr>
          <a:lstStyle/>
          <a:p>
            <a:pPr marL="0" indent="0">
              <a:buNone/>
            </a:pPr>
            <a:r>
              <a:rPr lang="es-ES" sz="9600" b="1" dirty="0"/>
              <a:t>El liderazgo y la cultura en el lugar del trabajo son factores determinantes de la realización del valor.</a:t>
            </a:r>
            <a:endParaRPr lang="en-US" sz="9600" b="1" dirty="0"/>
          </a:p>
          <a:p>
            <a:pPr marL="0" indent="0">
              <a:buNone/>
            </a:pPr>
            <a:endParaRPr lang="en-US" sz="9600" dirty="0"/>
          </a:p>
          <a:p>
            <a:pPr marL="0" indent="0">
              <a:buNone/>
            </a:pPr>
            <a:r>
              <a:rPr lang="es-ES" sz="9600" dirty="0"/>
              <a:t>El liderazgo y el compromiso de parte de todos los niveles de gestión es esencial para establecer, operar y mejorar en forma exitosa la gestión de activos dentro de la organización.</a:t>
            </a:r>
            <a:endParaRPr lang="en-US" sz="9600" dirty="0"/>
          </a:p>
          <a:p>
            <a:pPr marL="0" indent="0">
              <a:buNone/>
            </a:pPr>
            <a:endParaRPr lang="en-US" sz="9600" dirty="0"/>
          </a:p>
          <a:p>
            <a:pPr marL="0" indent="0">
              <a:buNone/>
            </a:pPr>
            <a:r>
              <a:rPr lang="en-US" sz="9600" b="1" dirty="0" err="1"/>
              <a:t>Esto</a:t>
            </a:r>
            <a:r>
              <a:rPr lang="en-US" sz="9600" b="1" dirty="0"/>
              <a:t> </a:t>
            </a:r>
            <a:r>
              <a:rPr lang="en-US" sz="9600" b="1" dirty="0" err="1"/>
              <a:t>incluye</a:t>
            </a:r>
            <a:r>
              <a:rPr lang="en-US" sz="9600" b="1" dirty="0"/>
              <a:t>:</a:t>
            </a:r>
          </a:p>
          <a:p>
            <a:r>
              <a:rPr lang="es-ES" sz="9600" dirty="0"/>
              <a:t>Funciones, responsabilidades y autoridades claramente definidas;</a:t>
            </a:r>
          </a:p>
          <a:p>
            <a:r>
              <a:rPr lang="es-ES" sz="9600" dirty="0"/>
              <a:t>Asegurar que los empleados tomen conciencia, sean competentes y estén capacitados;</a:t>
            </a:r>
          </a:p>
          <a:p>
            <a:r>
              <a:rPr lang="es-ES" sz="9600" dirty="0"/>
              <a:t>Consultar con los empleados y las partes interesadas en relación con la gestión de activos.</a:t>
            </a:r>
          </a:p>
          <a:p>
            <a:endParaRPr lang="es-E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102</a:t>
            </a:fld>
            <a:endParaRPr lang="en-US" dirty="0"/>
          </a:p>
        </p:txBody>
      </p:sp>
      <p:sp>
        <p:nvSpPr>
          <p:cNvPr id="4" name="Title 3"/>
          <p:cNvSpPr>
            <a:spLocks noGrp="1"/>
          </p:cNvSpPr>
          <p:nvPr>
            <p:ph type="title"/>
          </p:nvPr>
        </p:nvSpPr>
        <p:spPr/>
        <p:txBody>
          <a:bodyPr/>
          <a:lstStyle/>
          <a:p>
            <a:r>
              <a:rPr lang="en-US" dirty="0" err="1"/>
              <a:t>Fundamentos</a:t>
            </a:r>
            <a:r>
              <a:rPr lang="en-US" dirty="0"/>
              <a:t>: </a:t>
            </a:r>
            <a:r>
              <a:rPr lang="en-US" dirty="0" err="1"/>
              <a:t>Liderazgo</a:t>
            </a:r>
            <a:endParaRPr lang="en-US" dirty="0"/>
          </a:p>
        </p:txBody>
      </p:sp>
    </p:spTree>
    <p:extLst>
      <p:ext uri="{BB962C8B-B14F-4D97-AF65-F5344CB8AC3E}">
        <p14:creationId xmlns:p14="http://schemas.microsoft.com/office/powerpoint/2010/main" val="14780132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71600"/>
            <a:ext cx="8534400" cy="4191000"/>
          </a:xfrm>
        </p:spPr>
        <p:txBody>
          <a:bodyPr>
            <a:noAutofit/>
          </a:bodyPr>
          <a:lstStyle/>
          <a:p>
            <a:pPr marL="0" indent="0">
              <a:buNone/>
            </a:pPr>
            <a:r>
              <a:rPr lang="es-ES" sz="2000" b="1" dirty="0"/>
              <a:t>La gestión de activos brinda la seguridad de que los activos cumplirán su propósito requerido.</a:t>
            </a:r>
          </a:p>
          <a:p>
            <a:pPr marL="0" indent="0">
              <a:buNone/>
            </a:pPr>
            <a:r>
              <a:rPr lang="es-ES" sz="2000" dirty="0"/>
              <a:t>La necesidad del aseguramiento surge de la necesidad de gobernar con eficacia una organización. El aseguramiento aplica a los activos, a la gestión de activos y al sistema de gestión de activos.</a:t>
            </a:r>
          </a:p>
          <a:p>
            <a:pPr marL="0" indent="0">
              <a:buNone/>
            </a:pPr>
            <a:r>
              <a:rPr lang="es-ES" sz="2000" b="1" dirty="0"/>
              <a:t>Esto incluye</a:t>
            </a:r>
            <a:r>
              <a:rPr lang="es-ES" sz="2000" dirty="0"/>
              <a:t>:</a:t>
            </a:r>
          </a:p>
          <a:p>
            <a:pPr marL="0" indent="0"/>
            <a:r>
              <a:rPr lang="es-ES" sz="2000" dirty="0"/>
              <a:t>    desarrollar e implementar procesos que conectan los propósitos y el      desempeño de los activos con los objetivos organizacionales requeridos;</a:t>
            </a:r>
          </a:p>
          <a:p>
            <a:pPr marL="0" indent="0"/>
            <a:r>
              <a:rPr lang="es-ES" sz="2000" dirty="0"/>
              <a:t>    implementar procesos para el aseguramiento de la capacidad a lo largo de todas las etapas del ciclo de vida;</a:t>
            </a:r>
          </a:p>
          <a:p>
            <a:pPr marL="0" indent="0"/>
            <a:r>
              <a:rPr lang="es-ES" sz="2000" dirty="0"/>
              <a:t>    implementar los procesos para el seguimiento y mejora continua;</a:t>
            </a:r>
          </a:p>
          <a:p>
            <a:pPr marL="0" indent="0"/>
            <a:r>
              <a:rPr lang="es-ES" sz="2000" dirty="0"/>
              <a:t>    proporcionar los recursos necesarios y personal competente para demostrar el aseguramiento, realizando las actividades de gestión de activos e implementando (haciéndolo operativo) el sistema de gestión de activos.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103</a:t>
            </a:fld>
            <a:endParaRPr lang="en-US" dirty="0"/>
          </a:p>
        </p:txBody>
      </p:sp>
      <p:sp>
        <p:nvSpPr>
          <p:cNvPr id="4" name="Title 3"/>
          <p:cNvSpPr>
            <a:spLocks noGrp="1"/>
          </p:cNvSpPr>
          <p:nvPr>
            <p:ph type="title"/>
          </p:nvPr>
        </p:nvSpPr>
        <p:spPr>
          <a:xfrm>
            <a:off x="628650" y="365125"/>
            <a:ext cx="7753350" cy="854075"/>
          </a:xfrm>
        </p:spPr>
        <p:txBody>
          <a:bodyPr/>
          <a:lstStyle/>
          <a:p>
            <a:r>
              <a:rPr lang="en-US" dirty="0" err="1"/>
              <a:t>Fundamentos</a:t>
            </a:r>
            <a:r>
              <a:rPr lang="en-US" dirty="0"/>
              <a:t>: </a:t>
            </a:r>
            <a:r>
              <a:rPr lang="en-US" dirty="0" err="1"/>
              <a:t>Aseguramiento</a:t>
            </a:r>
            <a:endParaRPr lang="en-US" dirty="0"/>
          </a:p>
        </p:txBody>
      </p:sp>
    </p:spTree>
    <p:extLst>
      <p:ext uri="{BB962C8B-B14F-4D97-AF65-F5344CB8AC3E}">
        <p14:creationId xmlns:p14="http://schemas.microsoft.com/office/powerpoint/2010/main" val="26504996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447800"/>
            <a:ext cx="4419600" cy="4495800"/>
          </a:xfrm>
        </p:spPr>
        <p:txBody>
          <a:bodyPr>
            <a:noAutofit/>
          </a:bodyPr>
          <a:lstStyle/>
          <a:p>
            <a:r>
              <a:rPr lang="en-US" sz="1600" dirty="0" err="1"/>
              <a:t>gestión</a:t>
            </a:r>
            <a:r>
              <a:rPr lang="en-US" sz="1600" dirty="0"/>
              <a:t> de </a:t>
            </a:r>
            <a:r>
              <a:rPr lang="en-US" sz="1600" dirty="0" err="1"/>
              <a:t>datos</a:t>
            </a:r>
            <a:r>
              <a:rPr lang="en-US" sz="1600" dirty="0"/>
              <a:t>;</a:t>
            </a:r>
          </a:p>
          <a:p>
            <a:r>
              <a:rPr lang="en-US" sz="1600" dirty="0" err="1"/>
              <a:t>monitoreo</a:t>
            </a:r>
            <a:r>
              <a:rPr lang="en-US" sz="1600" dirty="0"/>
              <a:t> de </a:t>
            </a:r>
            <a:r>
              <a:rPr lang="en-US" sz="1600" dirty="0" err="1"/>
              <a:t>condición</a:t>
            </a:r>
            <a:r>
              <a:rPr lang="en-US" sz="1600" dirty="0"/>
              <a:t>;</a:t>
            </a:r>
          </a:p>
          <a:p>
            <a:r>
              <a:rPr lang="en-US" sz="1600" dirty="0" err="1"/>
              <a:t>gestión</a:t>
            </a:r>
            <a:r>
              <a:rPr lang="en-US" sz="1600" dirty="0"/>
              <a:t> de </a:t>
            </a:r>
            <a:r>
              <a:rPr lang="en-US" sz="1600" dirty="0" err="1"/>
              <a:t>riesgos</a:t>
            </a:r>
            <a:r>
              <a:rPr lang="en-US" sz="1600" dirty="0"/>
              <a:t>;</a:t>
            </a:r>
          </a:p>
          <a:p>
            <a:r>
              <a:rPr lang="en-US" sz="1600" dirty="0" err="1"/>
              <a:t>gestión</a:t>
            </a:r>
            <a:r>
              <a:rPr lang="en-US" sz="1600" dirty="0"/>
              <a:t> de </a:t>
            </a:r>
            <a:r>
              <a:rPr lang="en-US" sz="1600" dirty="0" err="1"/>
              <a:t>calidad</a:t>
            </a:r>
            <a:r>
              <a:rPr lang="en-US" sz="1600" dirty="0"/>
              <a:t>;</a:t>
            </a:r>
          </a:p>
          <a:p>
            <a:r>
              <a:rPr lang="en-US" sz="1600" dirty="0" err="1"/>
              <a:t>gestión</a:t>
            </a:r>
            <a:r>
              <a:rPr lang="en-US" sz="1600" dirty="0"/>
              <a:t> de </a:t>
            </a:r>
            <a:r>
              <a:rPr lang="en-US" sz="1600" dirty="0" err="1"/>
              <a:t>medio</a:t>
            </a:r>
            <a:r>
              <a:rPr lang="en-US" sz="1600" dirty="0"/>
              <a:t> </a:t>
            </a:r>
            <a:r>
              <a:rPr lang="en-US" sz="1600" dirty="0" err="1"/>
              <a:t>ambiente</a:t>
            </a:r>
            <a:r>
              <a:rPr lang="en-US" sz="1600" dirty="0"/>
              <a:t>;</a:t>
            </a:r>
          </a:p>
          <a:p>
            <a:r>
              <a:rPr lang="en-US" sz="1600" dirty="0" err="1"/>
              <a:t>sistemas</a:t>
            </a:r>
            <a:r>
              <a:rPr lang="en-US" sz="1600" dirty="0"/>
              <a:t> e </a:t>
            </a:r>
            <a:r>
              <a:rPr lang="en-US" sz="1600" dirty="0" err="1"/>
              <a:t>ingeniería</a:t>
            </a:r>
            <a:r>
              <a:rPr lang="en-US" sz="1600" dirty="0"/>
              <a:t> de software;</a:t>
            </a:r>
          </a:p>
          <a:p>
            <a:r>
              <a:rPr lang="en-US" sz="1600" dirty="0" err="1"/>
              <a:t>costo</a:t>
            </a:r>
            <a:r>
              <a:rPr lang="en-US" sz="1600" dirty="0"/>
              <a:t> del </a:t>
            </a:r>
            <a:r>
              <a:rPr lang="en-US" sz="1600" dirty="0" err="1"/>
              <a:t>ciclo</a:t>
            </a:r>
            <a:r>
              <a:rPr lang="en-US" sz="1600" dirty="0"/>
              <a:t> de </a:t>
            </a:r>
            <a:r>
              <a:rPr lang="en-US" sz="1600" dirty="0" err="1"/>
              <a:t>vida</a:t>
            </a:r>
            <a:r>
              <a:rPr lang="en-US" sz="1600" dirty="0"/>
              <a:t>;</a:t>
            </a:r>
          </a:p>
          <a:p>
            <a:r>
              <a:rPr lang="es-ES" sz="1600" dirty="0"/>
              <a:t>fiabilidad (disponibilidad, confiabilidad, facilidad de mantenimiento, soporte de mantenimiento)</a:t>
            </a:r>
            <a:endParaRPr lang="en-US" sz="1600" dirty="0"/>
          </a:p>
          <a:p>
            <a:r>
              <a:rPr lang="en-US" sz="1600" dirty="0" err="1"/>
              <a:t>gestión</a:t>
            </a:r>
            <a:r>
              <a:rPr lang="en-US" sz="1600" dirty="0"/>
              <a:t> de la </a:t>
            </a:r>
            <a:r>
              <a:rPr lang="en-US" sz="1600" dirty="0" err="1"/>
              <a:t>configuación</a:t>
            </a:r>
            <a:r>
              <a:rPr lang="en-US" sz="1600" dirty="0"/>
              <a:t>;</a:t>
            </a:r>
          </a:p>
          <a:p>
            <a:r>
              <a:rPr lang="en-US" sz="1600" dirty="0" err="1"/>
              <a:t>tero-tecnología</a:t>
            </a:r>
            <a:r>
              <a:rPr lang="en-US" sz="1600" dirty="0"/>
              <a:t>;</a:t>
            </a:r>
          </a:p>
          <a:p>
            <a:r>
              <a:rPr lang="en-US" sz="1600" dirty="0" err="1"/>
              <a:t>desarrollo</a:t>
            </a:r>
            <a:r>
              <a:rPr lang="en-US" sz="1600" dirty="0"/>
              <a:t> </a:t>
            </a:r>
            <a:r>
              <a:rPr lang="en-US" sz="1600" dirty="0" err="1"/>
              <a:t>sostenible</a:t>
            </a:r>
            <a:r>
              <a:rPr lang="en-US" sz="1600" dirty="0"/>
              <a:t>;</a:t>
            </a:r>
          </a:p>
          <a:p>
            <a:r>
              <a:rPr lang="en-US" sz="1600" dirty="0" err="1"/>
              <a:t>inspección</a:t>
            </a:r>
            <a:r>
              <a:rPr lang="en-US" sz="1600" dirty="0"/>
              <a: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104</a:t>
            </a:fld>
            <a:endParaRPr lang="en-US" dirty="0"/>
          </a:p>
        </p:txBody>
      </p:sp>
      <p:sp>
        <p:nvSpPr>
          <p:cNvPr id="4" name="Title 3"/>
          <p:cNvSpPr>
            <a:spLocks noGrp="1"/>
          </p:cNvSpPr>
          <p:nvPr>
            <p:ph type="title"/>
          </p:nvPr>
        </p:nvSpPr>
        <p:spPr>
          <a:xfrm>
            <a:off x="228600" y="152400"/>
            <a:ext cx="6400800" cy="838200"/>
          </a:xfrm>
        </p:spPr>
        <p:txBody>
          <a:bodyPr/>
          <a:lstStyle/>
          <a:p>
            <a:r>
              <a:rPr lang="en-US" dirty="0" err="1"/>
              <a:t>Correlación</a:t>
            </a:r>
            <a:endParaRPr lang="en-US" dirty="0"/>
          </a:p>
        </p:txBody>
      </p:sp>
      <p:sp>
        <p:nvSpPr>
          <p:cNvPr id="5" name="TextBox 4"/>
          <p:cNvSpPr txBox="1"/>
          <p:nvPr/>
        </p:nvSpPr>
        <p:spPr>
          <a:xfrm>
            <a:off x="4343400" y="1447800"/>
            <a:ext cx="3975768" cy="4130361"/>
          </a:xfrm>
          <a:prstGeom prst="rect">
            <a:avLst/>
          </a:prstGeom>
          <a:noFill/>
        </p:spPr>
        <p:txBody>
          <a:bodyPr wrap="none" rtlCol="0">
            <a:spAutoFit/>
          </a:bodyPr>
          <a:lstStyle/>
          <a:p>
            <a:pPr marL="285750" indent="-285750">
              <a:buFont typeface="Courier New"/>
              <a:buChar char="o"/>
            </a:pPr>
            <a:r>
              <a:rPr lang="en-US" sz="1600" dirty="0" err="1"/>
              <a:t>ensayos</a:t>
            </a:r>
            <a:r>
              <a:rPr lang="en-US" sz="1600" dirty="0"/>
              <a:t> no-</a:t>
            </a:r>
            <a:r>
              <a:rPr lang="en-US" sz="1600" dirty="0" err="1"/>
              <a:t>destructivos</a:t>
            </a:r>
            <a:r>
              <a:rPr lang="en-US" sz="1600" dirty="0"/>
              <a:t>;</a:t>
            </a:r>
          </a:p>
          <a:p>
            <a:pPr marL="285750" indent="-285750">
              <a:buFont typeface="Courier New"/>
              <a:buChar char="o"/>
            </a:pPr>
            <a:r>
              <a:rPr lang="en-US" sz="1600" dirty="0" err="1"/>
              <a:t>equipos</a:t>
            </a:r>
            <a:r>
              <a:rPr lang="en-US" sz="1600" dirty="0"/>
              <a:t> de </a:t>
            </a:r>
            <a:r>
              <a:rPr lang="en-US" sz="1600" dirty="0" err="1"/>
              <a:t>presión</a:t>
            </a:r>
            <a:r>
              <a:rPr lang="en-US" sz="1600" dirty="0"/>
              <a:t>;</a:t>
            </a:r>
            <a:endParaRPr lang="en-US" sz="1600" dirty="0">
              <a:latin typeface="Helvetica"/>
              <a:cs typeface="Helvetica"/>
            </a:endParaRP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a:t>
            </a:r>
            <a:r>
              <a:rPr lang="en-US" sz="1600" dirty="0" err="1">
                <a:latin typeface="Helvetica"/>
                <a:cs typeface="Helvetica"/>
              </a:rPr>
              <a:t>financiera</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del valor;</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golpes</a:t>
            </a:r>
            <a:r>
              <a:rPr lang="en-US" sz="1600" dirty="0">
                <a:latin typeface="Helvetica"/>
                <a:cs typeface="Helvetica"/>
              </a:rPr>
              <a:t> (</a:t>
            </a:r>
            <a:r>
              <a:rPr lang="en-US" sz="1600" dirty="0" err="1">
                <a:latin typeface="Helvetica"/>
                <a:cs typeface="Helvetica"/>
              </a:rPr>
              <a:t>choques</a:t>
            </a:r>
            <a:r>
              <a:rPr lang="en-US" sz="1600" dirty="0">
                <a:latin typeface="Helvetica"/>
                <a:cs typeface="Helvetica"/>
              </a:rPr>
              <a:t>) y </a:t>
            </a:r>
            <a:r>
              <a:rPr lang="en-US" sz="1600" dirty="0" err="1">
                <a:latin typeface="Helvetica"/>
                <a:cs typeface="Helvetica"/>
              </a:rPr>
              <a:t>vibraciones</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aústica</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evaluación</a:t>
            </a:r>
            <a:r>
              <a:rPr lang="en-US" sz="1600" dirty="0">
                <a:latin typeface="Helvetica"/>
                <a:cs typeface="Helvetica"/>
              </a:rPr>
              <a:t> y </a:t>
            </a:r>
            <a:r>
              <a:rPr lang="en-US" sz="1600" dirty="0" err="1">
                <a:latin typeface="Helvetica"/>
                <a:cs typeface="Helvetica"/>
              </a:rPr>
              <a:t>calificación</a:t>
            </a:r>
            <a:r>
              <a:rPr lang="en-US" sz="1600" dirty="0">
                <a:latin typeface="Helvetica"/>
                <a:cs typeface="Helvetica"/>
              </a:rPr>
              <a:t> del personal;</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de </a:t>
            </a:r>
            <a:r>
              <a:rPr lang="en-US" sz="1600" dirty="0" err="1">
                <a:latin typeface="Helvetica"/>
                <a:cs typeface="Helvetica"/>
              </a:rPr>
              <a:t>proyectos</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propiedad</a:t>
            </a:r>
            <a:r>
              <a:rPr lang="en-US" sz="1600" dirty="0">
                <a:latin typeface="Helvetica"/>
                <a:cs typeface="Helvetica"/>
              </a:rPr>
              <a:t> y </a:t>
            </a:r>
            <a:r>
              <a:rPr lang="en-US" sz="1600" dirty="0" err="1">
                <a:latin typeface="Helvetica"/>
                <a:cs typeface="Helvetica"/>
              </a:rPr>
              <a:t>gestión</a:t>
            </a:r>
            <a:r>
              <a:rPr lang="en-US" sz="1600" dirty="0">
                <a:latin typeface="Helvetica"/>
                <a:cs typeface="Helvetica"/>
              </a:rPr>
              <a:t> de la </a:t>
            </a:r>
            <a:r>
              <a:rPr lang="en-US" sz="1600" dirty="0" err="1">
                <a:latin typeface="Helvetica"/>
                <a:cs typeface="Helvetica"/>
              </a:rPr>
              <a:t>propiedad</a:t>
            </a:r>
            <a:endParaRPr lang="en-US" sz="1600" dirty="0">
              <a:latin typeface="Helvetica"/>
              <a:cs typeface="Helvetica"/>
            </a:endParaRP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de </a:t>
            </a:r>
            <a:r>
              <a:rPr lang="en-US" sz="1600" dirty="0" err="1">
                <a:latin typeface="Helvetica"/>
                <a:cs typeface="Helvetica"/>
              </a:rPr>
              <a:t>las</a:t>
            </a:r>
            <a:r>
              <a:rPr lang="en-US" sz="1600" dirty="0">
                <a:latin typeface="Helvetica"/>
                <a:cs typeface="Helvetica"/>
              </a:rPr>
              <a:t> </a:t>
            </a:r>
            <a:r>
              <a:rPr lang="en-US" sz="1600" dirty="0" err="1">
                <a:latin typeface="Helvetica"/>
                <a:cs typeface="Helvetica"/>
              </a:rPr>
              <a:t>instalaciones</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del </a:t>
            </a:r>
            <a:r>
              <a:rPr lang="en-US" sz="1600" dirty="0" err="1">
                <a:latin typeface="Helvetica"/>
                <a:cs typeface="Helvetica"/>
              </a:rPr>
              <a:t>equipamiento</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proceso</a:t>
            </a:r>
            <a:r>
              <a:rPr lang="en-US" sz="1600" dirty="0">
                <a:latin typeface="Helvetica"/>
                <a:cs typeface="Helvetica"/>
              </a:rPr>
              <a:t> de </a:t>
            </a:r>
            <a:r>
              <a:rPr lang="en-US" sz="1600" dirty="0" err="1">
                <a:latin typeface="Helvetica"/>
                <a:cs typeface="Helvetica"/>
              </a:rPr>
              <a:t>puesta</a:t>
            </a:r>
            <a:r>
              <a:rPr lang="en-US" sz="1600" dirty="0">
                <a:latin typeface="Helvetica"/>
                <a:cs typeface="Helvetica"/>
              </a:rPr>
              <a:t> en </a:t>
            </a:r>
            <a:r>
              <a:rPr lang="en-US" sz="1600" dirty="0" err="1">
                <a:latin typeface="Helvetica"/>
                <a:cs typeface="Helvetica"/>
              </a:rPr>
              <a:t>marcha</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r>
              <a:rPr lang="en-US" sz="1600" dirty="0" err="1">
                <a:latin typeface="Helvetica"/>
                <a:cs typeface="Helvetica"/>
              </a:rPr>
              <a:t>gestión</a:t>
            </a:r>
            <a:r>
              <a:rPr lang="en-US" sz="1600" dirty="0">
                <a:latin typeface="Helvetica"/>
                <a:cs typeface="Helvetica"/>
              </a:rPr>
              <a:t> de la </a:t>
            </a:r>
            <a:r>
              <a:rPr lang="en-US" sz="1600" dirty="0" err="1">
                <a:latin typeface="Helvetica"/>
                <a:cs typeface="Helvetica"/>
              </a:rPr>
              <a:t>energía</a:t>
            </a:r>
            <a:r>
              <a:rPr lang="en-US" sz="1600" dirty="0">
                <a:latin typeface="Helvetica"/>
                <a:cs typeface="Helvetica"/>
              </a:rPr>
              <a:t>.</a:t>
            </a:r>
          </a:p>
          <a:p>
            <a:pPr marL="342900" indent="-342900">
              <a:spcBef>
                <a:spcPct val="20000"/>
              </a:spcBef>
              <a:buClr>
                <a:schemeClr val="accent1">
                  <a:lumMod val="50000"/>
                </a:schemeClr>
              </a:buClr>
              <a:buFont typeface="Courier New" pitchFamily="49" charset="0"/>
              <a:buChar char="o"/>
            </a:pPr>
            <a:endParaRPr lang="en-US" sz="1600" dirty="0">
              <a:latin typeface="Helvetica"/>
              <a:cs typeface="Helvetica"/>
            </a:endParaRPr>
          </a:p>
        </p:txBody>
      </p:sp>
      <p:sp>
        <p:nvSpPr>
          <p:cNvPr id="6" name="TextBox 5"/>
          <p:cNvSpPr txBox="1"/>
          <p:nvPr/>
        </p:nvSpPr>
        <p:spPr>
          <a:xfrm>
            <a:off x="228600" y="877669"/>
            <a:ext cx="7096686" cy="646331"/>
          </a:xfrm>
          <a:prstGeom prst="rect">
            <a:avLst/>
          </a:prstGeom>
          <a:noFill/>
        </p:spPr>
        <p:txBody>
          <a:bodyPr wrap="none" rtlCol="0">
            <a:spAutoFit/>
          </a:bodyPr>
          <a:lstStyle/>
          <a:p>
            <a:r>
              <a:rPr lang="en-US" dirty="0"/>
              <a:t>De </a:t>
            </a:r>
            <a:r>
              <a:rPr lang="en-US" dirty="0" err="1"/>
              <a:t>acuerdo</a:t>
            </a:r>
            <a:r>
              <a:rPr lang="en-US" dirty="0"/>
              <a:t> a ISO, </a:t>
            </a:r>
            <a:r>
              <a:rPr lang="en-US" dirty="0" err="1"/>
              <a:t>las</a:t>
            </a:r>
            <a:r>
              <a:rPr lang="en-US" dirty="0"/>
              <a:t> </a:t>
            </a:r>
            <a:r>
              <a:rPr lang="en-US" dirty="0" err="1"/>
              <a:t>principales</a:t>
            </a:r>
            <a:r>
              <a:rPr lang="en-US" dirty="0"/>
              <a:t> </a:t>
            </a:r>
            <a:r>
              <a:rPr lang="en-US" dirty="0" err="1"/>
              <a:t>áreas</a:t>
            </a:r>
            <a:r>
              <a:rPr lang="en-US" dirty="0"/>
              <a:t> de la </a:t>
            </a:r>
            <a:r>
              <a:rPr lang="en-US" dirty="0" err="1"/>
              <a:t>gestión</a:t>
            </a:r>
            <a:r>
              <a:rPr lang="en-US" dirty="0"/>
              <a:t> de </a:t>
            </a:r>
            <a:r>
              <a:rPr lang="en-US" dirty="0" err="1"/>
              <a:t>activos</a:t>
            </a:r>
            <a:r>
              <a:rPr lang="en-US" dirty="0"/>
              <a:t> </a:t>
            </a:r>
            <a:r>
              <a:rPr lang="en-US" dirty="0" err="1"/>
              <a:t>incluyen</a:t>
            </a:r>
            <a:r>
              <a:rPr lang="en-US" dirty="0"/>
              <a:t>:</a:t>
            </a:r>
          </a:p>
          <a:p>
            <a:endParaRPr lang="en-US" dirty="0"/>
          </a:p>
        </p:txBody>
      </p:sp>
    </p:spTree>
    <p:extLst>
      <p:ext uri="{BB962C8B-B14F-4D97-AF65-F5344CB8AC3E}">
        <p14:creationId xmlns:p14="http://schemas.microsoft.com/office/powerpoint/2010/main" val="12396759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Elbow Connector 42"/>
          <p:cNvCxnSpPr>
            <a:stCxn id="18" idx="1"/>
            <a:endCxn id="17" idx="1"/>
          </p:cNvCxnSpPr>
          <p:nvPr/>
        </p:nvCxnSpPr>
        <p:spPr>
          <a:xfrm rot="10800000" flipV="1">
            <a:off x="1219200" y="3314700"/>
            <a:ext cx="12700" cy="647700"/>
          </a:xfrm>
          <a:prstGeom prst="bentConnector3">
            <a:avLst>
              <a:gd name="adj1" fmla="val 4270591"/>
            </a:avLst>
          </a:prstGeom>
          <a:ln>
            <a:prstDash val="sysDash"/>
            <a:tailEnd type="triangle" w="lg"/>
          </a:ln>
        </p:spPr>
        <p:style>
          <a:lnRef idx="2">
            <a:schemeClr val="dk1"/>
          </a:lnRef>
          <a:fillRef idx="0">
            <a:schemeClr val="dk1"/>
          </a:fillRef>
          <a:effectRef idx="1">
            <a:schemeClr val="dk1"/>
          </a:effectRef>
          <a:fontRef idx="minor">
            <a:schemeClr val="tx1"/>
          </a:fontRef>
        </p:style>
      </p:cxnSp>
      <p:sp>
        <p:nvSpPr>
          <p:cNvPr id="3" name="Slide Number Placeholder 2"/>
          <p:cNvSpPr>
            <a:spLocks noGrp="1"/>
          </p:cNvSpPr>
          <p:nvPr>
            <p:ph type="sldNum" sz="quarter" idx="12"/>
          </p:nvPr>
        </p:nvSpPr>
        <p:spPr/>
        <p:txBody>
          <a:bodyPr/>
          <a:lstStyle/>
          <a:p>
            <a:fld id="{4BE819A1-3DD8-4179-BFD0-BF7D359F8DBD}" type="slidenum">
              <a:rPr lang="en-US" smtClean="0"/>
              <a:pPr/>
              <a:t>105</a:t>
            </a:fld>
            <a:endParaRPr lang="en-US" dirty="0"/>
          </a:p>
        </p:txBody>
      </p:sp>
      <p:sp>
        <p:nvSpPr>
          <p:cNvPr id="4" name="Title 3"/>
          <p:cNvSpPr>
            <a:spLocks noGrp="1"/>
          </p:cNvSpPr>
          <p:nvPr>
            <p:ph type="title"/>
          </p:nvPr>
        </p:nvSpPr>
        <p:spPr/>
        <p:txBody>
          <a:bodyPr/>
          <a:lstStyle/>
          <a:p>
            <a:r>
              <a:rPr lang="en-US" dirty="0" err="1"/>
              <a:t>Relación</a:t>
            </a:r>
            <a:r>
              <a:rPr lang="en-US" dirty="0"/>
              <a:t> con </a:t>
            </a:r>
            <a:r>
              <a:rPr lang="en-US" dirty="0" err="1"/>
              <a:t>Proyectos</a:t>
            </a:r>
            <a:endParaRPr lang="en-US" dirty="0"/>
          </a:p>
        </p:txBody>
      </p:sp>
      <p:sp>
        <p:nvSpPr>
          <p:cNvPr id="6" name="Rectangle 5"/>
          <p:cNvSpPr/>
          <p:nvPr/>
        </p:nvSpPr>
        <p:spPr>
          <a:xfrm>
            <a:off x="1219200" y="16002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a:t>Planes y </a:t>
            </a:r>
            <a:r>
              <a:rPr lang="en-US" sz="1400" dirty="0" err="1"/>
              <a:t>objetivos</a:t>
            </a:r>
            <a:r>
              <a:rPr lang="en-US" sz="1400" dirty="0"/>
              <a:t> </a:t>
            </a:r>
            <a:r>
              <a:rPr lang="en-US" sz="1400" dirty="0" err="1"/>
              <a:t>organizacionales</a:t>
            </a:r>
            <a:endParaRPr lang="en-US" sz="1400" dirty="0"/>
          </a:p>
        </p:txBody>
      </p:sp>
      <p:sp>
        <p:nvSpPr>
          <p:cNvPr id="8" name="Up-Down Arrow 7"/>
          <p:cNvSpPr/>
          <p:nvPr/>
        </p:nvSpPr>
        <p:spPr>
          <a:xfrm>
            <a:off x="13716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0" name="Rectangle 9"/>
          <p:cNvSpPr/>
          <p:nvPr/>
        </p:nvSpPr>
        <p:spPr>
          <a:xfrm>
            <a:off x="1219200" y="2286000"/>
            <a:ext cx="3657600" cy="5334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s-ES" sz="1400" dirty="0"/>
              <a:t>Plan Estratégico de Gestión de Activos (SAMP) - Objetivos de la Gestión de Activos</a:t>
            </a:r>
            <a:endParaRPr lang="en-US" sz="1400" dirty="0"/>
          </a:p>
        </p:txBody>
      </p:sp>
      <p:sp>
        <p:nvSpPr>
          <p:cNvPr id="11" name="Rectangle 10"/>
          <p:cNvSpPr/>
          <p:nvPr/>
        </p:nvSpPr>
        <p:spPr>
          <a:xfrm>
            <a:off x="1219200" y="762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r>
              <a:rPr lang="en-US" sz="1400" dirty="0" err="1"/>
              <a:t>Partes</a:t>
            </a:r>
            <a:r>
              <a:rPr lang="en-US" sz="1400" dirty="0"/>
              <a:t> </a:t>
            </a:r>
            <a:r>
              <a:rPr lang="en-US" sz="1400" dirty="0" err="1"/>
              <a:t>interesadas</a:t>
            </a:r>
            <a:r>
              <a:rPr lang="en-US" sz="1400" dirty="0"/>
              <a:t> y </a:t>
            </a:r>
            <a:r>
              <a:rPr lang="en-US" sz="1400" dirty="0" err="1"/>
              <a:t>contexto</a:t>
            </a:r>
            <a:r>
              <a:rPr lang="en-US" sz="1400" dirty="0"/>
              <a:t> </a:t>
            </a:r>
            <a:r>
              <a:rPr lang="en-US" sz="1400" dirty="0" err="1"/>
              <a:t>organizacional</a:t>
            </a:r>
            <a:endParaRPr lang="en-US" sz="1400" dirty="0"/>
          </a:p>
        </p:txBody>
      </p:sp>
      <p:sp>
        <p:nvSpPr>
          <p:cNvPr id="12" name="Down Arrow 11"/>
          <p:cNvSpPr/>
          <p:nvPr/>
        </p:nvSpPr>
        <p:spPr>
          <a:xfrm>
            <a:off x="1828800" y="1905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4" name="TextBox 13"/>
          <p:cNvSpPr txBox="1"/>
          <p:nvPr/>
        </p:nvSpPr>
        <p:spPr>
          <a:xfrm>
            <a:off x="1828800" y="6096000"/>
            <a:ext cx="5780774" cy="276999"/>
          </a:xfrm>
          <a:prstGeom prst="rect">
            <a:avLst/>
          </a:prstGeom>
          <a:noFill/>
        </p:spPr>
        <p:txBody>
          <a:bodyPr wrap="none" rtlCol="0">
            <a:spAutoFit/>
          </a:bodyPr>
          <a:lstStyle/>
          <a:p>
            <a:r>
              <a:rPr lang="en-US" sz="1200" dirty="0"/>
              <a:t>Based on ISO 55000, Relationship between key elements of an asset management system</a:t>
            </a:r>
          </a:p>
        </p:txBody>
      </p:sp>
      <p:sp>
        <p:nvSpPr>
          <p:cNvPr id="15" name="Rectangle 14"/>
          <p:cNvSpPr/>
          <p:nvPr/>
        </p:nvSpPr>
        <p:spPr>
          <a:xfrm>
            <a:off x="5486400" y="1219200"/>
            <a:ext cx="2971800" cy="381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err="1"/>
              <a:t>Gestión</a:t>
            </a:r>
            <a:r>
              <a:rPr lang="en-US" sz="1400" dirty="0"/>
              <a:t> de </a:t>
            </a:r>
            <a:r>
              <a:rPr lang="en-US" sz="1400" dirty="0" err="1"/>
              <a:t>Proyectos</a:t>
            </a:r>
            <a:r>
              <a:rPr lang="en-US" sz="1400" dirty="0"/>
              <a:t>, </a:t>
            </a:r>
            <a:r>
              <a:rPr lang="en-US" sz="1400" dirty="0" err="1"/>
              <a:t>Programas</a:t>
            </a:r>
            <a:r>
              <a:rPr lang="en-US" sz="1400" dirty="0"/>
              <a:t> y </a:t>
            </a:r>
            <a:r>
              <a:rPr lang="en-US" sz="1400" dirty="0" err="1"/>
              <a:t>Portafolios</a:t>
            </a:r>
            <a:endParaRPr lang="en-US" sz="1400" dirty="0"/>
          </a:p>
        </p:txBody>
      </p:sp>
      <p:sp>
        <p:nvSpPr>
          <p:cNvPr id="17" name="Rectangle 16"/>
          <p:cNvSpPr/>
          <p:nvPr/>
        </p:nvSpPr>
        <p:spPr>
          <a:xfrm>
            <a:off x="1219200" y="3810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err="1"/>
              <a:t>Implementación</a:t>
            </a:r>
            <a:r>
              <a:rPr lang="en-US" sz="1400" dirty="0"/>
              <a:t> de los Planes de </a:t>
            </a:r>
            <a:r>
              <a:rPr lang="en-US" sz="1400" dirty="0" err="1"/>
              <a:t>Gestión</a:t>
            </a:r>
            <a:r>
              <a:rPr lang="en-US" sz="1400" dirty="0"/>
              <a:t> de </a:t>
            </a:r>
            <a:r>
              <a:rPr lang="en-US" sz="1400" dirty="0" err="1"/>
              <a:t>Activos</a:t>
            </a:r>
            <a:endParaRPr lang="en-US" sz="1400" dirty="0"/>
          </a:p>
        </p:txBody>
      </p:sp>
      <p:sp>
        <p:nvSpPr>
          <p:cNvPr id="18" name="Rectangle 17"/>
          <p:cNvSpPr/>
          <p:nvPr/>
        </p:nvSpPr>
        <p:spPr>
          <a:xfrm>
            <a:off x="1219200" y="3200400"/>
            <a:ext cx="3657600" cy="2286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a:t>Planes de </a:t>
            </a:r>
            <a:r>
              <a:rPr lang="en-US" sz="1400" dirty="0" err="1"/>
              <a:t>Gestión</a:t>
            </a:r>
            <a:r>
              <a:rPr lang="en-US" sz="1400" dirty="0"/>
              <a:t> de </a:t>
            </a:r>
            <a:r>
              <a:rPr lang="en-US" sz="1400" dirty="0" err="1"/>
              <a:t>Activos</a:t>
            </a:r>
            <a:endParaRPr lang="en-US" sz="1400" dirty="0"/>
          </a:p>
        </p:txBody>
      </p:sp>
      <p:sp>
        <p:nvSpPr>
          <p:cNvPr id="19" name="Up-Down Arrow 18"/>
          <p:cNvSpPr/>
          <p:nvPr/>
        </p:nvSpPr>
        <p:spPr>
          <a:xfrm>
            <a:off x="43434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0" name="Down Arrow 19"/>
          <p:cNvSpPr/>
          <p:nvPr/>
        </p:nvSpPr>
        <p:spPr>
          <a:xfrm>
            <a:off x="2209800" y="28194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1" name="Down Arrow 20"/>
          <p:cNvSpPr/>
          <p:nvPr/>
        </p:nvSpPr>
        <p:spPr>
          <a:xfrm>
            <a:off x="2667000" y="3429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2" name="Rectangle 21"/>
          <p:cNvSpPr/>
          <p:nvPr/>
        </p:nvSpPr>
        <p:spPr>
          <a:xfrm>
            <a:off x="3124200" y="4495800"/>
            <a:ext cx="14478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err="1"/>
              <a:t>Poratafolio</a:t>
            </a:r>
            <a:r>
              <a:rPr lang="en-US" sz="1400" dirty="0"/>
              <a:t> de </a:t>
            </a:r>
            <a:r>
              <a:rPr lang="en-US" sz="1400" dirty="0" err="1"/>
              <a:t>Activos</a:t>
            </a:r>
            <a:endParaRPr lang="en-US" sz="1400" dirty="0"/>
          </a:p>
        </p:txBody>
      </p:sp>
      <p:sp>
        <p:nvSpPr>
          <p:cNvPr id="23" name="Rectangle 22"/>
          <p:cNvSpPr/>
          <p:nvPr/>
        </p:nvSpPr>
        <p:spPr>
          <a:xfrm>
            <a:off x="1219200" y="5334000"/>
            <a:ext cx="36576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err="1"/>
              <a:t>Evaluación</a:t>
            </a:r>
            <a:r>
              <a:rPr lang="en-US" sz="1400" dirty="0"/>
              <a:t> de </a:t>
            </a:r>
            <a:r>
              <a:rPr lang="en-US" sz="1400" dirty="0" err="1"/>
              <a:t>Ddesempeño</a:t>
            </a:r>
            <a:r>
              <a:rPr lang="en-US" sz="1400" dirty="0"/>
              <a:t> y </a:t>
            </a:r>
            <a:r>
              <a:rPr lang="en-US" sz="1400" dirty="0" err="1"/>
              <a:t>mejoras</a:t>
            </a:r>
            <a:endParaRPr lang="en-US" sz="1400" dirty="0"/>
          </a:p>
        </p:txBody>
      </p:sp>
      <p:sp>
        <p:nvSpPr>
          <p:cNvPr id="24" name="Down Arrow 23"/>
          <p:cNvSpPr/>
          <p:nvPr/>
        </p:nvSpPr>
        <p:spPr>
          <a:xfrm>
            <a:off x="3733800" y="4114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5" name="Down Arrow 24"/>
          <p:cNvSpPr/>
          <p:nvPr/>
        </p:nvSpPr>
        <p:spPr>
          <a:xfrm>
            <a:off x="1752600" y="4114800"/>
            <a:ext cx="381000" cy="12192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6" name="Down Arrow 25"/>
          <p:cNvSpPr/>
          <p:nvPr/>
        </p:nvSpPr>
        <p:spPr>
          <a:xfrm>
            <a:off x="3733800" y="4953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7" name="Rectangle 26"/>
          <p:cNvSpPr/>
          <p:nvPr/>
        </p:nvSpPr>
        <p:spPr>
          <a:xfrm>
            <a:off x="5562600" y="3810000"/>
            <a:ext cx="27432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err="1"/>
              <a:t>Sistema</a:t>
            </a:r>
            <a:r>
              <a:rPr lang="en-US" sz="1400" dirty="0"/>
              <a:t> de </a:t>
            </a:r>
            <a:r>
              <a:rPr lang="en-US" sz="1400" dirty="0" err="1"/>
              <a:t>Gestión</a:t>
            </a:r>
            <a:r>
              <a:rPr lang="en-US" sz="1400" dirty="0"/>
              <a:t> de </a:t>
            </a:r>
            <a:r>
              <a:rPr lang="en-US" sz="1400" dirty="0" err="1"/>
              <a:t>Activos</a:t>
            </a:r>
            <a:r>
              <a:rPr lang="en-US" sz="1400" dirty="0"/>
              <a:t> +  </a:t>
            </a:r>
            <a:r>
              <a:rPr lang="en-US" sz="1400" dirty="0" err="1"/>
              <a:t>apoyo</a:t>
            </a:r>
            <a:r>
              <a:rPr lang="en-US" sz="1400" dirty="0"/>
              <a:t> </a:t>
            </a:r>
            <a:r>
              <a:rPr lang="en-US" sz="1400" dirty="0" err="1"/>
              <a:t>pertinente</a:t>
            </a:r>
            <a:endParaRPr lang="en-US" sz="1400" dirty="0"/>
          </a:p>
        </p:txBody>
      </p:sp>
      <p:sp>
        <p:nvSpPr>
          <p:cNvPr id="28" name="Rectangle 27"/>
          <p:cNvSpPr/>
          <p:nvPr/>
        </p:nvSpPr>
        <p:spPr>
          <a:xfrm>
            <a:off x="5562600" y="2743200"/>
            <a:ext cx="2743200" cy="685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a:t>Planes </a:t>
            </a:r>
            <a:r>
              <a:rPr lang="en-US" sz="1400" dirty="0" err="1"/>
              <a:t>para</a:t>
            </a:r>
            <a:r>
              <a:rPr lang="en-US" sz="1400" dirty="0"/>
              <a:t> el </a:t>
            </a:r>
            <a:r>
              <a:rPr lang="en-US" sz="1400" dirty="0" err="1"/>
              <a:t>desarrollo</a:t>
            </a:r>
            <a:r>
              <a:rPr lang="en-US" sz="1400" dirty="0"/>
              <a:t> </a:t>
            </a:r>
            <a:r>
              <a:rPr lang="en-US" sz="1400" dirty="0" err="1"/>
              <a:t>sistemas</a:t>
            </a:r>
            <a:r>
              <a:rPr lang="en-US" sz="1400" dirty="0"/>
              <a:t> de </a:t>
            </a:r>
            <a:r>
              <a:rPr lang="en-US" sz="1400" dirty="0" err="1"/>
              <a:t>gestión</a:t>
            </a:r>
            <a:r>
              <a:rPr lang="en-US" sz="1400" dirty="0"/>
              <a:t> de </a:t>
            </a:r>
            <a:r>
              <a:rPr lang="en-US" sz="1400" dirty="0" err="1"/>
              <a:t>activos</a:t>
            </a:r>
            <a:r>
              <a:rPr lang="en-US" sz="1400" dirty="0"/>
              <a:t>  y el </a:t>
            </a:r>
            <a:r>
              <a:rPr lang="en-US" sz="1400" dirty="0" err="1"/>
              <a:t>apoyo</a:t>
            </a:r>
            <a:r>
              <a:rPr lang="en-US" sz="1400" dirty="0"/>
              <a:t> </a:t>
            </a:r>
            <a:r>
              <a:rPr lang="en-US" sz="1400" dirty="0" err="1"/>
              <a:t>pertinente</a:t>
            </a:r>
            <a:endParaRPr lang="en-US" sz="1400" dirty="0"/>
          </a:p>
        </p:txBody>
      </p:sp>
      <p:sp>
        <p:nvSpPr>
          <p:cNvPr id="29" name="Rectangle 28"/>
          <p:cNvSpPr/>
          <p:nvPr/>
        </p:nvSpPr>
        <p:spPr>
          <a:xfrm>
            <a:off x="5562600" y="1905000"/>
            <a:ext cx="27432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err="1"/>
              <a:t>Política</a:t>
            </a:r>
            <a:r>
              <a:rPr lang="en-US" sz="1400" dirty="0"/>
              <a:t> de </a:t>
            </a:r>
            <a:r>
              <a:rPr lang="en-US" sz="1400" dirty="0" err="1"/>
              <a:t>gestión</a:t>
            </a:r>
            <a:r>
              <a:rPr lang="en-US" sz="1400" dirty="0"/>
              <a:t> de </a:t>
            </a:r>
            <a:r>
              <a:rPr lang="en-US" sz="1400" dirty="0" err="1"/>
              <a:t>activos</a:t>
            </a:r>
            <a:endParaRPr lang="en-US" sz="1400" dirty="0"/>
          </a:p>
        </p:txBody>
      </p:sp>
      <p:cxnSp>
        <p:nvCxnSpPr>
          <p:cNvPr id="34" name="Elbow Connector 33"/>
          <p:cNvCxnSpPr/>
          <p:nvPr/>
        </p:nvCxnSpPr>
        <p:spPr>
          <a:xfrm rot="10800000" flipV="1">
            <a:off x="1206500" y="1752600"/>
            <a:ext cx="12700" cy="838200"/>
          </a:xfrm>
          <a:prstGeom prst="bentConnector3">
            <a:avLst>
              <a:gd name="adj1" fmla="val 4152945"/>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8" name="Elbow Connector 37"/>
          <p:cNvCxnSpPr>
            <a:endCxn id="18" idx="1"/>
          </p:cNvCxnSpPr>
          <p:nvPr/>
        </p:nvCxnSpPr>
        <p:spPr>
          <a:xfrm rot="16200000" flipH="1">
            <a:off x="590550" y="2686050"/>
            <a:ext cx="723900" cy="533400"/>
          </a:xfrm>
          <a:prstGeom prst="bentConnector2">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0" name="Elbow Connector 29"/>
          <p:cNvCxnSpPr>
            <a:stCxn id="11" idx="1"/>
            <a:endCxn id="6" idx="1"/>
          </p:cNvCxnSpPr>
          <p:nvPr/>
        </p:nvCxnSpPr>
        <p:spPr>
          <a:xfrm rot="10800000" flipV="1">
            <a:off x="1219200" y="914400"/>
            <a:ext cx="12700" cy="838200"/>
          </a:xfrm>
          <a:prstGeom prst="bentConnector3">
            <a:avLst>
              <a:gd name="adj1" fmla="val 4200000"/>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47" name="Elbow Connector 46"/>
          <p:cNvCxnSpPr>
            <a:stCxn id="23" idx="1"/>
            <a:endCxn id="17" idx="1"/>
          </p:cNvCxnSpPr>
          <p:nvPr/>
        </p:nvCxnSpPr>
        <p:spPr>
          <a:xfrm rot="10800000">
            <a:off x="1219200" y="3962400"/>
            <a:ext cx="12700" cy="1600200"/>
          </a:xfrm>
          <a:prstGeom prst="bentConnector3">
            <a:avLst>
              <a:gd name="adj1" fmla="val 4211764"/>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51" name="Elbow Connector 50"/>
          <p:cNvCxnSpPr>
            <a:stCxn id="6" idx="3"/>
            <a:endCxn id="29" idx="0"/>
          </p:cNvCxnSpPr>
          <p:nvPr/>
        </p:nvCxnSpPr>
        <p:spPr>
          <a:xfrm>
            <a:off x="4876800" y="1752600"/>
            <a:ext cx="2057400" cy="152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6" name="Elbow Connector 55"/>
          <p:cNvCxnSpPr>
            <a:stCxn id="29" idx="2"/>
            <a:endCxn id="10" idx="3"/>
          </p:cNvCxnSpPr>
          <p:nvPr/>
        </p:nvCxnSpPr>
        <p:spPr>
          <a:xfrm rot="5400000">
            <a:off x="5734050" y="1352550"/>
            <a:ext cx="342900" cy="2057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9" name="Elbow Connector 58"/>
          <p:cNvCxnSpPr>
            <a:endCxn id="28" idx="1"/>
          </p:cNvCxnSpPr>
          <p:nvPr/>
        </p:nvCxnSpPr>
        <p:spPr>
          <a:xfrm>
            <a:off x="4343400" y="2819400"/>
            <a:ext cx="1219200" cy="266700"/>
          </a:xfrm>
          <a:prstGeom prst="bentConnector3">
            <a:avLst>
              <a:gd name="adj1" fmla="val 980"/>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101" name="Straight Connector 100"/>
          <p:cNvCxnSpPr>
            <a:stCxn id="18" idx="3"/>
          </p:cNvCxnSpPr>
          <p:nvPr/>
        </p:nvCxnSpPr>
        <p:spPr>
          <a:xfrm>
            <a:off x="4876800" y="3314700"/>
            <a:ext cx="685800" cy="381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08" name="Straight Connector 107"/>
          <p:cNvCxnSpPr>
            <a:stCxn id="27" idx="1"/>
          </p:cNvCxnSpPr>
          <p:nvPr/>
        </p:nvCxnSpPr>
        <p:spPr>
          <a:xfrm flipH="1" flipV="1">
            <a:off x="4800600" y="3505200"/>
            <a:ext cx="762000" cy="5334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2" name="Straight Connector 111"/>
          <p:cNvCxnSpPr>
            <a:stCxn id="27" idx="1"/>
            <a:endCxn id="17" idx="3"/>
          </p:cNvCxnSpPr>
          <p:nvPr/>
        </p:nvCxnSpPr>
        <p:spPr>
          <a:xfrm flipH="1" flipV="1">
            <a:off x="4876800" y="3962400"/>
            <a:ext cx="685800" cy="762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6" name="Straight Connector 115"/>
          <p:cNvCxnSpPr>
            <a:stCxn id="28" idx="2"/>
          </p:cNvCxnSpPr>
          <p:nvPr/>
        </p:nvCxnSpPr>
        <p:spPr>
          <a:xfrm>
            <a:off x="6934200" y="3429000"/>
            <a:ext cx="0" cy="3810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9" name="Elbow Connector 118"/>
          <p:cNvCxnSpPr>
            <a:stCxn id="23" idx="3"/>
            <a:endCxn id="28" idx="3"/>
          </p:cNvCxnSpPr>
          <p:nvPr/>
        </p:nvCxnSpPr>
        <p:spPr>
          <a:xfrm flipV="1">
            <a:off x="4876800" y="3086100"/>
            <a:ext cx="3429000" cy="2476500"/>
          </a:xfrm>
          <a:prstGeom prst="bentConnector3">
            <a:avLst>
              <a:gd name="adj1" fmla="val 106667"/>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135" name="Straight Connector 134"/>
          <p:cNvCxnSpPr>
            <a:stCxn id="15" idx="1"/>
            <a:endCxn id="17" idx="3"/>
          </p:cNvCxnSpPr>
          <p:nvPr/>
        </p:nvCxnSpPr>
        <p:spPr>
          <a:xfrm flipH="1">
            <a:off x="4876800" y="1409700"/>
            <a:ext cx="609600" cy="25527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41" name="Straight Connector 140"/>
          <p:cNvCxnSpPr>
            <a:endCxn id="22" idx="3"/>
          </p:cNvCxnSpPr>
          <p:nvPr/>
        </p:nvCxnSpPr>
        <p:spPr>
          <a:xfrm flipH="1">
            <a:off x="4572000" y="1409700"/>
            <a:ext cx="914400" cy="3314700"/>
          </a:xfrm>
          <a:prstGeom prst="line">
            <a:avLst/>
          </a:prstGeom>
          <a:ln>
            <a:tailEnd type="triangle" w="lg"/>
          </a:ln>
        </p:spPr>
        <p:style>
          <a:lnRef idx="2">
            <a:schemeClr val="dk1"/>
          </a:lnRef>
          <a:fillRef idx="0">
            <a:schemeClr val="dk1"/>
          </a:fillRef>
          <a:effectRef idx="1">
            <a:schemeClr val="dk1"/>
          </a:effectRef>
          <a:fontRef idx="minor">
            <a:schemeClr val="tx1"/>
          </a:fontRef>
        </p:style>
      </p:cxnSp>
      <p:grpSp>
        <p:nvGrpSpPr>
          <p:cNvPr id="2" name="Group 144"/>
          <p:cNvGrpSpPr/>
          <p:nvPr/>
        </p:nvGrpSpPr>
        <p:grpSpPr>
          <a:xfrm>
            <a:off x="4876800" y="914400"/>
            <a:ext cx="2095500" cy="4648200"/>
            <a:chOff x="4876800" y="914400"/>
            <a:chExt cx="2095500" cy="4648200"/>
          </a:xfrm>
        </p:grpSpPr>
        <p:cxnSp>
          <p:nvCxnSpPr>
            <p:cNvPr id="126" name="Straight Connector 125"/>
            <p:cNvCxnSpPr>
              <a:stCxn id="15" idx="1"/>
              <a:endCxn id="11" idx="3"/>
            </p:cNvCxnSpPr>
            <p:nvPr/>
          </p:nvCxnSpPr>
          <p:spPr>
            <a:xfrm flipH="1" flipV="1">
              <a:off x="4876800" y="914400"/>
              <a:ext cx="609600" cy="4953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5" idx="1"/>
              <a:endCxn id="6" idx="3"/>
            </p:cNvCxnSpPr>
            <p:nvPr/>
          </p:nvCxnSpPr>
          <p:spPr>
            <a:xfrm flipH="1">
              <a:off x="4876800" y="1409700"/>
              <a:ext cx="609600" cy="34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5" idx="1"/>
              <a:endCxn id="10" idx="3"/>
            </p:cNvCxnSpPr>
            <p:nvPr/>
          </p:nvCxnSpPr>
          <p:spPr>
            <a:xfrm flipH="1">
              <a:off x="4876800" y="1409700"/>
              <a:ext cx="609600" cy="11430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5" idx="2"/>
              <a:endCxn id="29" idx="0"/>
            </p:cNvCxnSpPr>
            <p:nvPr/>
          </p:nvCxnSpPr>
          <p:spPr>
            <a:xfrm flipH="1">
              <a:off x="6934200" y="1600200"/>
              <a:ext cx="38100" cy="3048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23" idx="3"/>
            </p:cNvCxnSpPr>
            <p:nvPr/>
          </p:nvCxnSpPr>
          <p:spPr>
            <a:xfrm flipH="1">
              <a:off x="4876800" y="1409700"/>
              <a:ext cx="609600" cy="415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6145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106</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err="1">
                <a:ea typeface="Calibri"/>
              </a:rPr>
              <a:t>Pensamiento</a:t>
            </a:r>
            <a:r>
              <a:rPr lang="en-GB" dirty="0">
                <a:ea typeface="Calibri"/>
              </a:rPr>
              <a:t> </a:t>
            </a:r>
            <a:r>
              <a:rPr lang="en-GB" dirty="0" err="1">
                <a:ea typeface="Calibri"/>
              </a:rPr>
              <a:t>Sistémico</a:t>
            </a:r>
            <a:endParaRPr lang="en-GB" dirty="0">
              <a:ea typeface="Calibri"/>
            </a:endParaRPr>
          </a:p>
          <a:p>
            <a:pPr>
              <a:lnSpc>
                <a:spcPct val="115000"/>
              </a:lnSpc>
              <a:spcAft>
                <a:spcPts val="0"/>
              </a:spcAft>
              <a:buFont typeface="Arial" pitchFamily="34" charset="0"/>
              <a:buNone/>
            </a:pPr>
            <a:r>
              <a:rPr lang="en-GB" dirty="0">
                <a:ea typeface="Calibri"/>
              </a:rPr>
              <a:t>ISO 26000</a:t>
            </a:r>
          </a:p>
          <a:p>
            <a:pPr>
              <a:lnSpc>
                <a:spcPct val="115000"/>
              </a:lnSpc>
              <a:spcAft>
                <a:spcPts val="0"/>
              </a:spcAft>
              <a:buFont typeface="Arial" pitchFamily="34" charset="0"/>
              <a:buNone/>
            </a:pPr>
            <a:r>
              <a:rPr lang="en-GB" dirty="0">
                <a:ea typeface="Calibri"/>
              </a:rPr>
              <a:t>La </a:t>
            </a:r>
            <a:r>
              <a:rPr lang="en-GB" dirty="0" err="1">
                <a:ea typeface="Calibri"/>
              </a:rPr>
              <a:t>Serie</a:t>
            </a:r>
            <a:r>
              <a:rPr lang="en-GB" dirty="0">
                <a:ea typeface="Calibri"/>
              </a:rPr>
              <a:t> ISO 14000</a:t>
            </a:r>
          </a:p>
          <a:p>
            <a:pPr>
              <a:lnSpc>
                <a:spcPct val="115000"/>
              </a:lnSpc>
              <a:spcAft>
                <a:spcPts val="0"/>
              </a:spcAft>
              <a:buFont typeface="Arial" pitchFamily="34" charset="0"/>
              <a:buNone/>
            </a:pPr>
            <a:r>
              <a:rPr lang="en-GB" dirty="0">
                <a:ea typeface="Calibri"/>
              </a:rPr>
              <a:t>ISO 9000</a:t>
            </a:r>
          </a:p>
          <a:p>
            <a:pPr>
              <a:lnSpc>
                <a:spcPct val="115000"/>
              </a:lnSpc>
              <a:spcAft>
                <a:spcPts val="0"/>
              </a:spcAft>
              <a:buFont typeface="Arial" pitchFamily="34" charset="0"/>
              <a:buNone/>
            </a:pPr>
            <a:r>
              <a:rPr lang="en-GB" dirty="0">
                <a:ea typeface="Calibri"/>
              </a:rPr>
              <a:t>ISO 50001</a:t>
            </a:r>
          </a:p>
          <a:p>
            <a:pPr>
              <a:lnSpc>
                <a:spcPct val="115000"/>
              </a:lnSpc>
              <a:spcAft>
                <a:spcPts val="0"/>
              </a:spcAft>
              <a:buFont typeface="Arial" pitchFamily="34" charset="0"/>
              <a:buNone/>
            </a:pPr>
            <a:r>
              <a:rPr lang="en-GB" dirty="0">
                <a:ea typeface="Calibri"/>
              </a:rPr>
              <a:t>ISO 55000 </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911167206"/>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a:solidFill>
                  <a:schemeClr val="bg1">
                    <a:lumMod val="65000"/>
                  </a:schemeClr>
                </a:solidFill>
              </a:rPr>
              <a:t>Principios</a:t>
            </a:r>
            <a:r>
              <a:rPr lang="en-US" dirty="0">
                <a:solidFill>
                  <a:schemeClr val="bg1">
                    <a:lumMod val="65000"/>
                  </a:schemeClr>
                </a:solidFill>
              </a:rPr>
              <a:t>, </a:t>
            </a:r>
            <a:r>
              <a:rPr lang="en-US" dirty="0" err="1">
                <a:solidFill>
                  <a:schemeClr val="bg1">
                    <a:lumMod val="65000"/>
                  </a:schemeClr>
                </a:solidFill>
              </a:rPr>
              <a:t>Valores</a:t>
            </a:r>
            <a:r>
              <a:rPr lang="en-US" dirty="0">
                <a:solidFill>
                  <a:schemeClr val="bg1">
                    <a:lumMod val="65000"/>
                  </a:schemeClr>
                </a:solidFill>
              </a:rPr>
              <a:t> &amp; </a:t>
            </a:r>
            <a:r>
              <a:rPr lang="en-US" dirty="0" err="1">
                <a:solidFill>
                  <a:schemeClr val="bg1">
                    <a:lumMod val="65000"/>
                  </a:schemeClr>
                </a:solidFill>
              </a:rPr>
              <a:t>Ética</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108</a:t>
            </a:fld>
            <a:endParaRPr lang="en-US" dirty="0"/>
          </a:p>
        </p:txBody>
      </p:sp>
      <p:sp>
        <p:nvSpPr>
          <p:cNvPr id="2" name="Title 1"/>
          <p:cNvSpPr>
            <a:spLocks noGrp="1"/>
          </p:cNvSpPr>
          <p:nvPr>
            <p:ph type="title"/>
          </p:nvPr>
        </p:nvSpPr>
        <p:spPr>
          <a:xfrm>
            <a:off x="381000" y="0"/>
            <a:ext cx="6172200" cy="1143000"/>
          </a:xfrm>
        </p:spPr>
        <p:txBody>
          <a:bodyPr>
            <a:normAutofit/>
          </a:bodyPr>
          <a:lstStyle/>
          <a:p>
            <a:r>
              <a:rPr lang="en-US" dirty="0" err="1"/>
              <a:t>Ética</a:t>
            </a:r>
            <a:r>
              <a:rPr lang="en-US" dirty="0"/>
              <a:t>, </a:t>
            </a:r>
            <a:r>
              <a:rPr lang="en-US" dirty="0" err="1"/>
              <a:t>Principios</a:t>
            </a:r>
            <a:r>
              <a:rPr lang="en-US" dirty="0"/>
              <a:t> y </a:t>
            </a:r>
            <a:r>
              <a:rPr lang="en-US" dirty="0" err="1"/>
              <a:t>Valores</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773669930"/>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401888">
                  <a:extLst>
                    <a:ext uri="{9D8B030D-6E8A-4147-A177-3AD203B41FA5}">
                      <a16:colId xmlns:a16="http://schemas.microsoft.com/office/drawing/2014/main" xmlns="" val="20002"/>
                    </a:ext>
                  </a:extLst>
                </a:gridCol>
              </a:tblGrid>
              <a:tr h="311661">
                <a:tc>
                  <a:txBody>
                    <a:bodyPr/>
                    <a:lstStyle/>
                    <a:p>
                      <a:pPr>
                        <a:lnSpc>
                          <a:spcPct val="115000"/>
                        </a:lnSpc>
                        <a:spcAft>
                          <a:spcPts val="0"/>
                        </a:spcAft>
                      </a:pPr>
                      <a:r>
                        <a:rPr lang="en-GB" sz="1600" b="1" dirty="0">
                          <a:solidFill>
                            <a:schemeClr val="bg1"/>
                          </a:solidFill>
                          <a:latin typeface="Helvetica"/>
                          <a:ea typeface="Calibri"/>
                          <a:cs typeface="Helvetica"/>
                        </a:rPr>
                        <a:t>Modulo 4</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a:t>
                      </a:r>
                      <a:r>
                        <a:rPr lang="en-GB" sz="1600" b="1"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a:t>
                      </a:r>
                      <a:r>
                        <a:rPr lang="en-GB" sz="1600" b="1" baseline="0" dirty="0">
                          <a:solidFill>
                            <a:schemeClr val="bg1"/>
                          </a:solidFill>
                          <a:latin typeface="Helvetica"/>
                          <a:ea typeface="Calibri"/>
                          <a:cs typeface="Helvetica"/>
                        </a:rPr>
                        <a:t> del </a:t>
                      </a:r>
                      <a:r>
                        <a:rPr lang="en-GB" sz="1600" b="1" baseline="0"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pPr>
                        <a:lnSpc>
                          <a:spcPct val="100000"/>
                        </a:lnSpc>
                        <a:spcAft>
                          <a:spcPts val="0"/>
                        </a:spcAft>
                      </a:pPr>
                      <a:r>
                        <a:rPr lang="en-GB" sz="1600" dirty="0" err="1">
                          <a:solidFill>
                            <a:schemeClr val="tx1"/>
                          </a:solidFill>
                          <a:latin typeface="Helvetica"/>
                          <a:ea typeface="Calibri"/>
                          <a:cs typeface="Helvetica"/>
                        </a:rPr>
                        <a:t>Ética</a:t>
                      </a:r>
                      <a:r>
                        <a:rPr lang="en-GB" sz="1600" dirty="0">
                          <a:solidFill>
                            <a:schemeClr val="tx1"/>
                          </a:solidFill>
                          <a:latin typeface="Helvetica"/>
                          <a:ea typeface="Calibri"/>
                          <a:cs typeface="Helvetica"/>
                        </a:rPr>
                        <a:t>, </a:t>
                      </a:r>
                      <a:r>
                        <a:rPr lang="en-GB" sz="1600" dirty="0" err="1">
                          <a:solidFill>
                            <a:schemeClr val="tx1"/>
                          </a:solidFill>
                          <a:latin typeface="Helvetica"/>
                          <a:ea typeface="Calibri"/>
                          <a:cs typeface="Helvetica"/>
                        </a:rPr>
                        <a:t>Principios</a:t>
                      </a:r>
                      <a:r>
                        <a:rPr lang="en-GB" sz="1600" dirty="0">
                          <a:solidFill>
                            <a:schemeClr val="tx1"/>
                          </a:solidFill>
                          <a:latin typeface="Helvetica"/>
                          <a:ea typeface="Calibri"/>
                          <a:cs typeface="Helvetica"/>
                        </a:rPr>
                        <a:t> y </a:t>
                      </a:r>
                      <a:r>
                        <a:rPr lang="en-GB" sz="1600" dirty="0" err="1">
                          <a:solidFill>
                            <a:schemeClr val="tx1"/>
                          </a:solidFill>
                          <a:latin typeface="Helvetica"/>
                          <a:ea typeface="Calibri"/>
                          <a:cs typeface="Helvetica"/>
                        </a:rPr>
                        <a:t>Valores</a:t>
                      </a:r>
                      <a:endParaRPr lang="en-GB" sz="1600" baseline="0" dirty="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Ética</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Principios</a:t>
                      </a:r>
                      <a:r>
                        <a:rPr lang="en-GB" sz="1600" b="0" baseline="0" dirty="0">
                          <a:solidFill>
                            <a:schemeClr val="tx1"/>
                          </a:solidFill>
                          <a:latin typeface="Helvetica"/>
                          <a:ea typeface="Calibri"/>
                          <a:cs typeface="Helvetica"/>
                        </a:rPr>
                        <a:t> </a:t>
                      </a: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Valores</a:t>
                      </a:r>
                      <a:endParaRPr lang="en-GB" sz="1600" b="0"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sz="1600" baseline="0" dirty="0">
                          <a:solidFill>
                            <a:schemeClr val="tx2"/>
                          </a:solidFill>
                          <a:latin typeface="Helvetica"/>
                          <a:ea typeface="Calibri"/>
                          <a:cs typeface="Helvetica"/>
                        </a:rPr>
                        <a:t>Comprender los Principios, la Ética y los Valores detrás de la Entrega del Cambio Sostenible.</a:t>
                      </a:r>
                      <a:endParaRPr lang="en-GB" sz="1600" baseline="0" dirty="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baseline="0" dirty="0">
                          <a:solidFill>
                            <a:schemeClr val="tx2"/>
                          </a:solidFill>
                          <a:latin typeface="Helvetica"/>
                          <a:ea typeface="Calibri"/>
                          <a:cs typeface="Helvetica"/>
                        </a:rPr>
                        <a:t> </a:t>
                      </a:r>
                      <a:endParaRPr lang="en-GB" sz="1600" dirty="0">
                        <a:solidFill>
                          <a:schemeClr val="tx2"/>
                        </a:solidFill>
                        <a:latin typeface="Helvetica"/>
                        <a:ea typeface="Calibri"/>
                        <a:cs typeface="Helvetica"/>
                      </a:endParaRPr>
                    </a:p>
                    <a:p>
                      <a:pPr>
                        <a:lnSpc>
                          <a:spcPct val="100000"/>
                        </a:lnSpc>
                        <a:spcAft>
                          <a:spcPts val="0"/>
                        </a:spcAft>
                      </a:pPr>
                      <a:r>
                        <a:rPr lang="en-GB" sz="1600" baseline="0" dirty="0">
                          <a:solidFill>
                            <a:schemeClr val="tx2"/>
                          </a:solidFill>
                          <a:latin typeface="Helvetica"/>
                          <a:ea typeface="Calibri"/>
                          <a:cs typeface="Helvetica"/>
                        </a:rPr>
                        <a:t>.</a:t>
                      </a: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GB" sz="3600" dirty="0" err="1"/>
              <a:t>Ética</a:t>
            </a:r>
            <a:r>
              <a:rPr lang="en-GB" sz="3600" dirty="0"/>
              <a:t> </a:t>
            </a:r>
            <a:r>
              <a:rPr lang="en-GB" sz="3600" dirty="0" err="1"/>
              <a:t>Empresarial</a:t>
            </a:r>
            <a:endParaRPr lang="en-US" sz="3600" dirty="0"/>
          </a:p>
        </p:txBody>
      </p:sp>
      <p:sp>
        <p:nvSpPr>
          <p:cNvPr id="105475" name="Rectangle 3"/>
          <p:cNvSpPr>
            <a:spLocks noGrp="1" noChangeArrowheads="1"/>
          </p:cNvSpPr>
          <p:nvPr>
            <p:ph type="body" sz="half" idx="1"/>
          </p:nvPr>
        </p:nvSpPr>
        <p:spPr>
          <a:xfrm>
            <a:off x="533400" y="1219200"/>
            <a:ext cx="4419600" cy="5029200"/>
          </a:xfrm>
        </p:spPr>
        <p:txBody>
          <a:bodyPr>
            <a:normAutofit/>
          </a:bodyPr>
          <a:lstStyle/>
          <a:p>
            <a:pPr marL="0" indent="0">
              <a:buNone/>
            </a:pPr>
            <a:r>
              <a:rPr lang="es-GT" sz="2600" dirty="0"/>
              <a:t>La ética empresarial es:</a:t>
            </a:r>
          </a:p>
          <a:p>
            <a:r>
              <a:rPr lang="es-GT" sz="2200" dirty="0"/>
              <a:t>Reglas de conducta</a:t>
            </a:r>
          </a:p>
          <a:p>
            <a:r>
              <a:rPr lang="es-GT" sz="2200" dirty="0"/>
              <a:t>Patrones de conducta en los negocios</a:t>
            </a:r>
          </a:p>
          <a:p>
            <a:r>
              <a:rPr lang="es-GT" sz="2200" dirty="0"/>
              <a:t>'Hacer lo correcto'</a:t>
            </a:r>
          </a:p>
          <a:p>
            <a:pPr marL="0" indent="0">
              <a:buNone/>
            </a:pPr>
            <a:r>
              <a:rPr lang="es-GT" sz="2600" dirty="0"/>
              <a:t>Implica responsabilidad con:</a:t>
            </a:r>
          </a:p>
          <a:p>
            <a:r>
              <a:rPr lang="es-GT" sz="2200" dirty="0"/>
              <a:t>Proveedores</a:t>
            </a:r>
          </a:p>
          <a:p>
            <a:r>
              <a:rPr lang="es-GT" sz="2200" dirty="0"/>
              <a:t>Empleados</a:t>
            </a:r>
          </a:p>
          <a:p>
            <a:r>
              <a:rPr lang="es-GT" sz="2200" dirty="0"/>
              <a:t>Comunidad en general</a:t>
            </a:r>
          </a:p>
          <a:p>
            <a:r>
              <a:rPr lang="es-GT" sz="2200" dirty="0"/>
              <a:t>Incluso con los competidores ...</a:t>
            </a:r>
            <a:endParaRPr lang="en-GB" sz="2200" dirty="0"/>
          </a:p>
        </p:txBody>
      </p:sp>
      <p:pic>
        <p:nvPicPr>
          <p:cNvPr id="2" name="Picture 1"/>
          <p:cNvPicPr>
            <a:picLocks noChangeAspect="1"/>
          </p:cNvPicPr>
          <p:nvPr/>
        </p:nvPicPr>
        <p:blipFill>
          <a:blip r:embed="rId2" cstate="print"/>
          <a:stretch>
            <a:fillRect/>
          </a:stretch>
        </p:blipFill>
        <p:spPr>
          <a:xfrm>
            <a:off x="5257800" y="1752600"/>
            <a:ext cx="3043271" cy="2019300"/>
          </a:xfrm>
          <a:prstGeom prst="rect">
            <a:avLst/>
          </a:prstGeom>
        </p:spPr>
      </p:pic>
    </p:spTree>
    <p:extLst>
      <p:ext uri="{BB962C8B-B14F-4D97-AF65-F5344CB8AC3E}">
        <p14:creationId xmlns:p14="http://schemas.microsoft.com/office/powerpoint/2010/main" val="4769926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Borneo - Sarawak</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1912"/>
            <a:ext cx="9144000" cy="1460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400" y="1547812"/>
            <a:ext cx="4639098" cy="12827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99" y="2855912"/>
            <a:ext cx="3267155" cy="3544888"/>
          </a:xfrm>
          <a:prstGeom prst="rect">
            <a:avLst/>
          </a:prstGeom>
        </p:spPr>
      </p:pic>
      <p:sp>
        <p:nvSpPr>
          <p:cNvPr id="7" name="Rounded Rectangular Callout 6"/>
          <p:cNvSpPr/>
          <p:nvPr/>
        </p:nvSpPr>
        <p:spPr>
          <a:xfrm>
            <a:off x="4419600" y="1905000"/>
            <a:ext cx="4648200" cy="4279900"/>
          </a:xfrm>
          <a:prstGeom prst="wedgeRoundRectCallout">
            <a:avLst>
              <a:gd name="adj1" fmla="val -99082"/>
              <a:gd name="adj2" fmla="val 4024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“El sector </a:t>
            </a:r>
            <a:r>
              <a:rPr lang="en-US" sz="1600" dirty="0" err="1"/>
              <a:t>privado</a:t>
            </a:r>
            <a:r>
              <a:rPr lang="en-US" sz="1600" dirty="0"/>
              <a:t> </a:t>
            </a:r>
            <a:r>
              <a:rPr lang="en-US" sz="1600" dirty="0" err="1"/>
              <a:t>debe</a:t>
            </a:r>
            <a:r>
              <a:rPr lang="en-US" sz="1600" dirty="0"/>
              <a:t> </a:t>
            </a:r>
            <a:r>
              <a:rPr lang="en-US" sz="1600" dirty="0" err="1"/>
              <a:t>desempeñar</a:t>
            </a:r>
            <a:r>
              <a:rPr lang="en-US" sz="1600" dirty="0"/>
              <a:t> </a:t>
            </a:r>
            <a:r>
              <a:rPr lang="en-US" sz="1600" dirty="0" err="1"/>
              <a:t>su</a:t>
            </a:r>
            <a:r>
              <a:rPr lang="en-US" sz="1600" dirty="0"/>
              <a:t> </a:t>
            </a:r>
            <a:r>
              <a:rPr lang="en-US" sz="1600" dirty="0" err="1"/>
              <a:t>papel</a:t>
            </a:r>
            <a:r>
              <a:rPr lang="en-US" sz="1600" dirty="0"/>
              <a:t> in </a:t>
            </a:r>
            <a:r>
              <a:rPr lang="en-US" sz="1600" dirty="0" err="1"/>
              <a:t>observancia</a:t>
            </a:r>
            <a:r>
              <a:rPr lang="en-US" sz="1600" dirty="0"/>
              <a:t> de </a:t>
            </a:r>
            <a:r>
              <a:rPr lang="en-US" sz="1600" dirty="0" err="1"/>
              <a:t>las</a:t>
            </a:r>
            <a:r>
              <a:rPr lang="en-US" sz="1600" dirty="0"/>
              <a:t> </a:t>
            </a:r>
            <a:r>
              <a:rPr lang="en-US" sz="1600" dirty="0" err="1"/>
              <a:t>leyes</a:t>
            </a:r>
            <a:r>
              <a:rPr lang="en-US" sz="1600" dirty="0"/>
              <a:t>. </a:t>
            </a:r>
            <a:r>
              <a:rPr lang="en-US" sz="1600" dirty="0" err="1"/>
              <a:t>Insto</a:t>
            </a:r>
            <a:r>
              <a:rPr lang="en-US" sz="1600" dirty="0"/>
              <a:t> a los </a:t>
            </a:r>
            <a:r>
              <a:rPr lang="en-US" sz="1600" dirty="0" err="1"/>
              <a:t>líderes</a:t>
            </a:r>
            <a:r>
              <a:rPr lang="en-US" sz="1600" dirty="0"/>
              <a:t> de </a:t>
            </a:r>
            <a:r>
              <a:rPr lang="en-US" sz="1600" dirty="0" err="1"/>
              <a:t>negocios</a:t>
            </a:r>
            <a:r>
              <a:rPr lang="en-US" sz="1600" dirty="0"/>
              <a:t> y </a:t>
            </a:r>
            <a:r>
              <a:rPr lang="en-US" sz="1600" dirty="0" err="1"/>
              <a:t>directores</a:t>
            </a:r>
            <a:r>
              <a:rPr lang="en-US" sz="1600" dirty="0"/>
              <a:t> de </a:t>
            </a:r>
            <a:r>
              <a:rPr lang="en-US" sz="1600" dirty="0" err="1"/>
              <a:t>proyecto</a:t>
            </a:r>
            <a:r>
              <a:rPr lang="en-US" sz="1600" dirty="0"/>
              <a:t> a </a:t>
            </a:r>
            <a:r>
              <a:rPr lang="en-US" sz="1600" dirty="0" err="1"/>
              <a:t>asumir</a:t>
            </a:r>
            <a:r>
              <a:rPr lang="en-US" sz="1600" dirty="0"/>
              <a:t> la </a:t>
            </a:r>
            <a:r>
              <a:rPr lang="en-US" sz="1600" dirty="0" err="1"/>
              <a:t>responsabilidad</a:t>
            </a:r>
            <a:r>
              <a:rPr lang="en-US" sz="1600" dirty="0"/>
              <a:t>, </a:t>
            </a:r>
            <a:r>
              <a:rPr lang="en-US" sz="1600" dirty="0" err="1"/>
              <a:t>asegurando</a:t>
            </a:r>
            <a:r>
              <a:rPr lang="en-US" sz="1600" dirty="0"/>
              <a:t> </a:t>
            </a:r>
            <a:r>
              <a:rPr lang="en-US" sz="1600" dirty="0" err="1"/>
              <a:t>que</a:t>
            </a:r>
            <a:r>
              <a:rPr lang="en-US" sz="1600" dirty="0"/>
              <a:t> los </a:t>
            </a:r>
            <a:r>
              <a:rPr lang="en-US" sz="1600" dirty="0" err="1"/>
              <a:t>recursos</a:t>
            </a:r>
            <a:r>
              <a:rPr lang="en-US" sz="1600" dirty="0"/>
              <a:t> </a:t>
            </a:r>
            <a:r>
              <a:rPr lang="en-US" sz="1600" dirty="0" err="1"/>
              <a:t>sean</a:t>
            </a:r>
            <a:r>
              <a:rPr lang="en-US" sz="1600" dirty="0"/>
              <a:t> </a:t>
            </a:r>
            <a:r>
              <a:rPr lang="en-US" sz="1600" dirty="0" err="1"/>
              <a:t>usados</a:t>
            </a:r>
            <a:r>
              <a:rPr lang="en-US" sz="1600" dirty="0"/>
              <a:t>  de un </a:t>
            </a:r>
            <a:r>
              <a:rPr lang="en-US" sz="1600" dirty="0" err="1"/>
              <a:t>modo</a:t>
            </a:r>
            <a:r>
              <a:rPr lang="en-US" sz="1600" dirty="0"/>
              <a:t> </a:t>
            </a:r>
            <a:r>
              <a:rPr lang="en-US" sz="1600" dirty="0" err="1"/>
              <a:t>que</a:t>
            </a:r>
            <a:r>
              <a:rPr lang="en-US" sz="1600" dirty="0"/>
              <a:t> no </a:t>
            </a:r>
            <a:r>
              <a:rPr lang="en-US" sz="1600" dirty="0" err="1"/>
              <a:t>comprometan</a:t>
            </a:r>
            <a:r>
              <a:rPr lang="en-US" sz="1600" dirty="0"/>
              <a:t> </a:t>
            </a:r>
            <a:r>
              <a:rPr lang="en-US" sz="1600" dirty="0" err="1"/>
              <a:t>las</a:t>
            </a:r>
            <a:r>
              <a:rPr lang="en-US" sz="1600" dirty="0"/>
              <a:t> </a:t>
            </a:r>
            <a:r>
              <a:rPr lang="en-US" sz="1600" dirty="0" err="1"/>
              <a:t>necesidades</a:t>
            </a:r>
            <a:r>
              <a:rPr lang="en-US" sz="1600" dirty="0"/>
              <a:t> de </a:t>
            </a:r>
            <a:r>
              <a:rPr lang="en-US" sz="1600" dirty="0" err="1"/>
              <a:t>las</a:t>
            </a:r>
            <a:r>
              <a:rPr lang="en-US" sz="1600" dirty="0"/>
              <a:t> </a:t>
            </a:r>
            <a:r>
              <a:rPr lang="en-US" sz="1600" dirty="0" err="1"/>
              <a:t>futuras</a:t>
            </a:r>
            <a:r>
              <a:rPr lang="en-US" sz="1600" dirty="0"/>
              <a:t> </a:t>
            </a:r>
            <a:r>
              <a:rPr lang="en-US" sz="1600" dirty="0" err="1"/>
              <a:t>generaciones</a:t>
            </a:r>
            <a:r>
              <a:rPr lang="en-US" sz="1600" dirty="0"/>
              <a:t>” </a:t>
            </a:r>
            <a:r>
              <a:rPr lang="en-US" sz="1600" dirty="0" err="1"/>
              <a:t>Talif</a:t>
            </a:r>
            <a:r>
              <a:rPr lang="en-US" sz="1600" dirty="0"/>
              <a:t> </a:t>
            </a:r>
            <a:r>
              <a:rPr lang="en-US" sz="1600" dirty="0" err="1"/>
              <a:t>dijo</a:t>
            </a:r>
            <a:r>
              <a:rPr lang="en-US" sz="1600" dirty="0"/>
              <a:t> en el </a:t>
            </a:r>
            <a:r>
              <a:rPr lang="en-US" sz="1600" dirty="0" err="1"/>
              <a:t>lanzamiento</a:t>
            </a:r>
            <a:r>
              <a:rPr lang="en-US" sz="1600" dirty="0"/>
              <a:t> de los </a:t>
            </a:r>
            <a:r>
              <a:rPr lang="en-US" sz="1600" dirty="0" err="1"/>
              <a:t>programas</a:t>
            </a:r>
            <a:r>
              <a:rPr lang="en-US" sz="1600" dirty="0"/>
              <a:t>  de Green Project Management, </a:t>
            </a:r>
            <a:r>
              <a:rPr lang="en-US" sz="1600" dirty="0" err="1"/>
              <a:t>aquí</a:t>
            </a:r>
            <a:r>
              <a:rPr lang="en-US" sz="1600" dirty="0"/>
              <a:t> </a:t>
            </a:r>
            <a:r>
              <a:rPr lang="en-US" sz="1600" dirty="0" err="1"/>
              <a:t>recientemente</a:t>
            </a:r>
            <a:r>
              <a:rPr lang="en-US" sz="1600" dirty="0"/>
              <a:t>.</a:t>
            </a:r>
          </a:p>
          <a:p>
            <a:endParaRPr lang="en-US" sz="1600" dirty="0"/>
          </a:p>
          <a:p>
            <a:r>
              <a:rPr lang="es-ES" sz="1600" dirty="0"/>
              <a:t>El  dijo que la comunidad empresarial tendió a concentrarse en "una P"  (</a:t>
            </a:r>
            <a:r>
              <a:rPr lang="es-ES" sz="1600" dirty="0" err="1"/>
              <a:t>Profit</a:t>
            </a:r>
            <a:r>
              <a:rPr lang="es-ES" sz="1600" dirty="0"/>
              <a:t>) al considerar la salud de la compañía. "Ellos sólo miran la P que representa ganancias a expensas del planeta y de las personas que viven en él."</a:t>
            </a:r>
          </a:p>
          <a:p>
            <a:r>
              <a:rPr lang="es-ES" sz="1600" dirty="0"/>
              <a:t>“Una encuesta reciente mostró que el 64% de los líderes empresariales no entendía cómo mejorar la sostenibilidad del proyecto”, dijo </a:t>
            </a:r>
            <a:r>
              <a:rPr lang="es-ES" sz="1600" dirty="0" err="1"/>
              <a:t>Talif</a:t>
            </a:r>
            <a:r>
              <a:rPr lang="es-ES" sz="1600" dirty="0"/>
              <a:t>.</a:t>
            </a:r>
            <a:r>
              <a:rPr lang="en-US" sz="1600" dirty="0"/>
              <a:t> improve project sustainability, he said.</a:t>
            </a:r>
          </a:p>
        </p:txBody>
      </p:sp>
      <p:sp>
        <p:nvSpPr>
          <p:cNvPr id="8" name="Rectangle 7"/>
          <p:cNvSpPr/>
          <p:nvPr/>
        </p:nvSpPr>
        <p:spPr>
          <a:xfrm>
            <a:off x="2057400" y="61912"/>
            <a:ext cx="6934200" cy="10048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Tackling Deforestation and </a:t>
            </a:r>
            <a:r>
              <a:rPr lang="en-US" b="1"/>
              <a:t>Air Pollution </a:t>
            </a:r>
            <a:r>
              <a:rPr lang="en-US" b="1" dirty="0"/>
              <a:t>in Malaysia </a:t>
            </a:r>
            <a:r>
              <a:rPr lang="en-US" b="1"/>
              <a:t>and Borneo </a:t>
            </a:r>
          </a:p>
        </p:txBody>
      </p:sp>
    </p:spTree>
    <p:extLst>
      <p:ext uri="{BB962C8B-B14F-4D97-AF65-F5344CB8AC3E}">
        <p14:creationId xmlns:p14="http://schemas.microsoft.com/office/powerpoint/2010/main" val="240021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z="3600" dirty="0" err="1"/>
              <a:t>Principios</a:t>
            </a:r>
            <a:r>
              <a:rPr lang="en-US" sz="3600" dirty="0"/>
              <a:t> </a:t>
            </a:r>
            <a:r>
              <a:rPr lang="en-US" sz="3600" dirty="0" err="1"/>
              <a:t>Empresariales</a:t>
            </a:r>
            <a:endParaRPr lang="en-US" sz="3600" dirty="0"/>
          </a:p>
        </p:txBody>
      </p:sp>
      <p:sp>
        <p:nvSpPr>
          <p:cNvPr id="107523" name="Rectangle 3"/>
          <p:cNvSpPr>
            <a:spLocks noGrp="1" noChangeArrowheads="1"/>
          </p:cNvSpPr>
          <p:nvPr>
            <p:ph type="body" idx="1"/>
          </p:nvPr>
        </p:nvSpPr>
        <p:spPr>
          <a:xfrm>
            <a:off x="457200" y="1557338"/>
            <a:ext cx="8229600" cy="4573587"/>
          </a:xfrm>
        </p:spPr>
        <p:txBody>
          <a:bodyPr>
            <a:normAutofit/>
          </a:bodyPr>
          <a:lstStyle/>
          <a:p>
            <a:r>
              <a:rPr lang="es-GT" dirty="0"/>
              <a:t>Valores compartidos horizontal y verticalmente</a:t>
            </a:r>
          </a:p>
          <a:p>
            <a:pPr lvl="1"/>
            <a:r>
              <a:rPr lang="es-GT" dirty="0"/>
              <a:t>Da forma a las relaciones con todos los interesados</a:t>
            </a:r>
          </a:p>
          <a:p>
            <a:pPr lvl="1"/>
            <a:r>
              <a:rPr lang="es-GT" dirty="0"/>
              <a:t>Afectan las relaciones a través de la </a:t>
            </a:r>
            <a:r>
              <a:rPr lang="es-GT" b="1" dirty="0"/>
              <a:t>cadena de suministro</a:t>
            </a:r>
          </a:p>
          <a:p>
            <a:r>
              <a:rPr lang="es-GT" b="1" dirty="0"/>
              <a:t>Principios claves</a:t>
            </a:r>
          </a:p>
          <a:p>
            <a:pPr lvl="1"/>
            <a:r>
              <a:rPr lang="es-GT" dirty="0"/>
              <a:t>El respeto de los derechos humanos</a:t>
            </a:r>
          </a:p>
          <a:p>
            <a:pPr lvl="1"/>
            <a:r>
              <a:rPr lang="es-GT" dirty="0"/>
              <a:t>El establecimiento de condiciones adecuadas de trabajo en las fábricas de los proveedores</a:t>
            </a:r>
            <a:endParaRPr lang="en-GB" dirty="0"/>
          </a:p>
        </p:txBody>
      </p:sp>
    </p:spTree>
    <p:extLst>
      <p:ext uri="{BB962C8B-B14F-4D97-AF65-F5344CB8AC3E}">
        <p14:creationId xmlns:p14="http://schemas.microsoft.com/office/powerpoint/2010/main" val="171836163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28650" y="365125"/>
            <a:ext cx="7677150" cy="854075"/>
          </a:xfrm>
        </p:spPr>
        <p:txBody>
          <a:bodyPr/>
          <a:lstStyle/>
          <a:p>
            <a:r>
              <a:rPr lang="es-GT" dirty="0"/>
              <a:t>Los costos del comportamiento ético</a:t>
            </a:r>
            <a:endParaRPr lang="en-US" dirty="0"/>
          </a:p>
        </p:txBody>
      </p:sp>
      <p:sp>
        <p:nvSpPr>
          <p:cNvPr id="158723" name="Rectangle 3"/>
          <p:cNvSpPr>
            <a:spLocks noGrp="1" noChangeArrowheads="1"/>
          </p:cNvSpPr>
          <p:nvPr>
            <p:ph type="body" idx="1"/>
          </p:nvPr>
        </p:nvSpPr>
        <p:spPr>
          <a:xfrm>
            <a:off x="228600" y="1447800"/>
            <a:ext cx="6324600" cy="4724400"/>
          </a:xfrm>
        </p:spPr>
        <p:txBody>
          <a:bodyPr>
            <a:normAutofit/>
          </a:bodyPr>
          <a:lstStyle/>
          <a:p>
            <a:r>
              <a:rPr lang="es-GT" sz="2600" dirty="0"/>
              <a:t>Aumento de los costos debido a:</a:t>
            </a:r>
            <a:endParaRPr lang="en-GB" sz="2600" dirty="0"/>
          </a:p>
          <a:p>
            <a:pPr lvl="1"/>
            <a:r>
              <a:rPr lang="es-GT" sz="2200" dirty="0"/>
              <a:t>Auditorías y capacitación</a:t>
            </a:r>
          </a:p>
          <a:p>
            <a:pPr lvl="1"/>
            <a:r>
              <a:rPr lang="es-GT" sz="2200" dirty="0"/>
              <a:t>Acciones correctivas</a:t>
            </a:r>
          </a:p>
          <a:p>
            <a:pPr lvl="1"/>
            <a:r>
              <a:rPr lang="es-GT" sz="2200" dirty="0"/>
              <a:t>Empleo de equipos de comercio ético</a:t>
            </a:r>
            <a:endParaRPr lang="en-GB" sz="2200" dirty="0"/>
          </a:p>
          <a:p>
            <a:r>
              <a:rPr lang="en-GB" sz="2600" dirty="0"/>
              <a:t>Sin embargo ... .. </a:t>
            </a:r>
            <a:r>
              <a:rPr lang="es-GT" sz="2600" dirty="0"/>
              <a:t>Estos</a:t>
            </a:r>
            <a:r>
              <a:rPr lang="en-GB" sz="2600" dirty="0"/>
              <a:t> </a:t>
            </a:r>
            <a:r>
              <a:rPr lang="en-GB" sz="2600" dirty="0" err="1"/>
              <a:t>producen</a:t>
            </a:r>
            <a:endParaRPr lang="en-GB" sz="2600" dirty="0"/>
          </a:p>
          <a:p>
            <a:pPr lvl="1"/>
            <a:r>
              <a:rPr lang="es-GT" sz="2200" dirty="0"/>
              <a:t>Mejoras hacia el proveedor, significa que los estándares mejoran</a:t>
            </a:r>
          </a:p>
          <a:p>
            <a:pPr lvl="1"/>
            <a:r>
              <a:rPr lang="es-GT" sz="2200" dirty="0"/>
              <a:t>La transparencia en los negocios da confianza en la marca a todas las partes interesadas, incluidos los clientes, </a:t>
            </a:r>
          </a:p>
        </p:txBody>
      </p:sp>
      <p:pic>
        <p:nvPicPr>
          <p:cNvPr id="2" name="Picture 1"/>
          <p:cNvPicPr>
            <a:picLocks noChangeAspect="1"/>
          </p:cNvPicPr>
          <p:nvPr/>
        </p:nvPicPr>
        <p:blipFill rotWithShape="1">
          <a:blip r:embed="rId2" cstate="print"/>
          <a:srcRect b="5055"/>
          <a:stretch/>
        </p:blipFill>
        <p:spPr>
          <a:xfrm>
            <a:off x="6105951" y="1981200"/>
            <a:ext cx="3038049" cy="1981200"/>
          </a:xfrm>
          <a:prstGeom prst="rect">
            <a:avLst/>
          </a:prstGeom>
        </p:spPr>
      </p:pic>
    </p:spTree>
    <p:extLst>
      <p:ext uri="{BB962C8B-B14F-4D97-AF65-F5344CB8AC3E}">
        <p14:creationId xmlns:p14="http://schemas.microsoft.com/office/powerpoint/2010/main" val="34495721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00200"/>
            <a:ext cx="7886700" cy="3886200"/>
          </a:xfrm>
        </p:spPr>
        <p:txBody>
          <a:bodyPr>
            <a:noAutofit/>
          </a:bodyPr>
          <a:lstStyle/>
          <a:p>
            <a:r>
              <a:rPr lang="es-GT" sz="2400" dirty="0"/>
              <a:t>Las corporaciones causan problemas socio-ambientales y, por lo tanto, deben desempeñar un papel en la solución de ellos (por ejemplo: la contaminación)</a:t>
            </a:r>
          </a:p>
          <a:p>
            <a:r>
              <a:rPr lang="es-GT" sz="2400" dirty="0"/>
              <a:t>Como actores poderosos en la sociedad, ellos deben utilizar ese poder de forma responsable</a:t>
            </a:r>
          </a:p>
          <a:p>
            <a:r>
              <a:rPr lang="es-GT" sz="2400" dirty="0"/>
              <a:t>Las empresas se basan en las aportaciones de los accionistas, empleados, proveedores, comunidades y consumidores, por lo que tienen el deber de tomar en cuenta sus necesidades colectivas.</a:t>
            </a:r>
            <a:r>
              <a:rPr lang="en-US" sz="2400" dirty="0"/>
              <a:t>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112</a:t>
            </a:fld>
            <a:endParaRPr lang="en-US" dirty="0"/>
          </a:p>
        </p:txBody>
      </p:sp>
      <p:sp>
        <p:nvSpPr>
          <p:cNvPr id="4" name="Title 3"/>
          <p:cNvSpPr>
            <a:spLocks noGrp="1"/>
          </p:cNvSpPr>
          <p:nvPr>
            <p:ph type="title"/>
          </p:nvPr>
        </p:nvSpPr>
        <p:spPr>
          <a:xfrm>
            <a:off x="381000" y="228600"/>
            <a:ext cx="8534400" cy="1295400"/>
          </a:xfrm>
        </p:spPr>
        <p:txBody>
          <a:bodyPr>
            <a:normAutofit/>
          </a:bodyPr>
          <a:lstStyle/>
          <a:p>
            <a:r>
              <a:rPr lang="es-GT" dirty="0"/>
              <a:t>Responsabilidad Social Corporativa (¿Por qué desde el punto de vista moral?)</a:t>
            </a:r>
            <a:endParaRPr lang="en-US" dirty="0"/>
          </a:p>
        </p:txBody>
      </p:sp>
    </p:spTree>
    <p:extLst>
      <p:ext uri="{BB962C8B-B14F-4D97-AF65-F5344CB8AC3E}">
        <p14:creationId xmlns:p14="http://schemas.microsoft.com/office/powerpoint/2010/main" val="1371670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447801"/>
            <a:ext cx="7886700" cy="3429000"/>
          </a:xfrm>
        </p:spPr>
        <p:txBody>
          <a:bodyPr>
            <a:normAutofit/>
          </a:bodyPr>
          <a:lstStyle/>
          <a:p>
            <a:r>
              <a:rPr lang="es-GT" dirty="0"/>
              <a:t>Las expectativas de la sociedad van más allá de cumplir con las responsabilidades legales</a:t>
            </a:r>
            <a:endParaRPr lang="en-US" dirty="0"/>
          </a:p>
          <a:p>
            <a:pPr lvl="1"/>
            <a:r>
              <a:rPr lang="en-US" dirty="0" err="1"/>
              <a:t>Por</a:t>
            </a:r>
            <a:r>
              <a:rPr lang="en-US" dirty="0"/>
              <a:t> </a:t>
            </a:r>
            <a:r>
              <a:rPr lang="en-US" dirty="0" err="1"/>
              <a:t>ejemplo</a:t>
            </a:r>
            <a:r>
              <a:rPr lang="en-US" dirty="0"/>
              <a:t>: </a:t>
            </a:r>
          </a:p>
          <a:p>
            <a:pPr lvl="2"/>
            <a:r>
              <a:rPr lang="es-GT" dirty="0"/>
              <a:t>Asegurándose que los contratistas y subcontratistas pagan a sus empleados </a:t>
            </a:r>
          </a:p>
          <a:p>
            <a:pPr lvl="2"/>
            <a:r>
              <a:rPr lang="es-GT" dirty="0"/>
              <a:t>Comprando de proveedores que tienen buenas prácticas ambientales</a:t>
            </a:r>
          </a:p>
          <a:p>
            <a:pPr lvl="2"/>
            <a:r>
              <a:rPr lang="es-GT" dirty="0"/>
              <a:t>No trabajando con organizaciones que violan los derechos humanos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113</a:t>
            </a:fld>
            <a:endParaRPr lang="en-US" dirty="0"/>
          </a:p>
        </p:txBody>
      </p:sp>
      <p:sp>
        <p:nvSpPr>
          <p:cNvPr id="4" name="Title 3"/>
          <p:cNvSpPr>
            <a:spLocks noGrp="1"/>
          </p:cNvSpPr>
          <p:nvPr>
            <p:ph type="title"/>
          </p:nvPr>
        </p:nvSpPr>
        <p:spPr>
          <a:xfrm>
            <a:off x="457200" y="152400"/>
            <a:ext cx="7924800" cy="1371600"/>
          </a:xfrm>
        </p:spPr>
        <p:txBody>
          <a:bodyPr>
            <a:normAutofit/>
          </a:bodyPr>
          <a:lstStyle/>
          <a:p>
            <a:r>
              <a:rPr lang="es-GT" dirty="0"/>
              <a:t>Responsabilidad Social Corporativa (¿Por qué desde el punto de vista ético)</a:t>
            </a:r>
            <a:endParaRPr lang="en-US" dirty="0"/>
          </a:p>
        </p:txBody>
      </p:sp>
    </p:spTree>
    <p:extLst>
      <p:ext uri="{BB962C8B-B14F-4D97-AF65-F5344CB8AC3E}">
        <p14:creationId xmlns:p14="http://schemas.microsoft.com/office/powerpoint/2010/main" val="1549607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114</a:t>
            </a:fld>
            <a:endParaRPr lang="en-US" dirty="0"/>
          </a:p>
        </p:txBody>
      </p:sp>
      <p:sp>
        <p:nvSpPr>
          <p:cNvPr id="4" name="Title 3"/>
          <p:cNvSpPr>
            <a:spLocks noGrp="1"/>
          </p:cNvSpPr>
          <p:nvPr>
            <p:ph type="title"/>
          </p:nvPr>
        </p:nvSpPr>
        <p:spPr>
          <a:xfrm>
            <a:off x="628650" y="365125"/>
            <a:ext cx="6457950" cy="854075"/>
          </a:xfrm>
        </p:spPr>
        <p:txBody>
          <a:bodyPr>
            <a:normAutofit fontScale="90000"/>
          </a:bodyPr>
          <a:lstStyle/>
          <a:p>
            <a:r>
              <a:rPr lang="en-US" dirty="0"/>
              <a:t>Los 9 </a:t>
            </a:r>
            <a:r>
              <a:rPr lang="en-US" dirty="0" err="1"/>
              <a:t>componentes</a:t>
            </a:r>
            <a:r>
              <a:rPr lang="en-US" dirty="0"/>
              <a:t> de la </a:t>
            </a:r>
            <a:r>
              <a:rPr lang="en-US" dirty="0" err="1"/>
              <a:t>Gestión</a:t>
            </a:r>
            <a:r>
              <a:rPr lang="en-US" dirty="0"/>
              <a:t> </a:t>
            </a:r>
            <a:r>
              <a:rPr lang="en-US" dirty="0" err="1"/>
              <a:t>Ética</a:t>
            </a:r>
            <a:r>
              <a:rPr lang="en-US" dirty="0"/>
              <a:t>  </a:t>
            </a:r>
            <a:r>
              <a:rPr lang="en-US" dirty="0" err="1"/>
              <a:t>Empresarial</a:t>
            </a:r>
            <a:endParaRPr lang="en-US" dirty="0"/>
          </a:p>
        </p:txBody>
      </p:sp>
      <p:graphicFrame>
        <p:nvGraphicFramePr>
          <p:cNvPr id="5" name="Diagram 4"/>
          <p:cNvGraphicFramePr/>
          <p:nvPr>
            <p:extLst>
              <p:ext uri="{D42A27DB-BD31-4B8C-83A1-F6EECF244321}">
                <p14:modId xmlns:p14="http://schemas.microsoft.com/office/powerpoint/2010/main" val="1200944798"/>
              </p:ext>
            </p:extLst>
          </p:nvPr>
        </p:nvGraphicFramePr>
        <p:xfrm>
          <a:off x="914400" y="1219200"/>
          <a:ext cx="769620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16398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s-GT" dirty="0"/>
              <a:t>Temprano en el curso tratamos sobre los Diez Principios del Pacto Global  y los Seis Principios PRME, ambos de la ONU.</a:t>
            </a:r>
          </a:p>
          <a:p>
            <a:r>
              <a:rPr lang="es-GT" dirty="0"/>
              <a:t>GPM ha adoptado estos principios, así como los principios de la Carta de la Tierra y ha desarrollado Seis Principios para la Entrega del Cambio Sostenible que deben emplearse en todos los proyectos.</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115</a:t>
            </a:fld>
            <a:endParaRPr lang="en-US" dirty="0"/>
          </a:p>
        </p:txBody>
      </p:sp>
      <p:sp>
        <p:nvSpPr>
          <p:cNvPr id="4" name="Title 3"/>
          <p:cNvSpPr>
            <a:spLocks noGrp="1"/>
          </p:cNvSpPr>
          <p:nvPr>
            <p:ph type="title"/>
          </p:nvPr>
        </p:nvSpPr>
        <p:spPr/>
        <p:txBody>
          <a:bodyPr/>
          <a:lstStyle/>
          <a:p>
            <a:r>
              <a:rPr lang="en-US" dirty="0" err="1"/>
              <a:t>Enfoque</a:t>
            </a:r>
            <a:r>
              <a:rPr lang="en-US" dirty="0"/>
              <a:t> </a:t>
            </a:r>
            <a:r>
              <a:rPr lang="en-US" dirty="0" err="1"/>
              <a:t>mejorado</a:t>
            </a:r>
            <a:endParaRPr lang="en-US" dirty="0"/>
          </a:p>
        </p:txBody>
      </p:sp>
    </p:spTree>
    <p:extLst>
      <p:ext uri="{BB962C8B-B14F-4D97-AF65-F5344CB8AC3E}">
        <p14:creationId xmlns:p14="http://schemas.microsoft.com/office/powerpoint/2010/main" val="1989594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458200" cy="4724399"/>
          </a:xfrm>
        </p:spPr>
        <p:txBody>
          <a:bodyPr>
            <a:normAutofit/>
          </a:bodyPr>
          <a:lstStyle/>
          <a:p>
            <a:r>
              <a:rPr lang="en-US" sz="1900" b="1" dirty="0" err="1">
                <a:latin typeface="+mn-lt"/>
                <a:cs typeface="+mn-cs"/>
              </a:rPr>
              <a:t>Principios</a:t>
            </a:r>
            <a:r>
              <a:rPr lang="en-US" sz="1900" b="1" dirty="0">
                <a:latin typeface="+mn-lt"/>
                <a:cs typeface="+mn-cs"/>
              </a:rPr>
              <a:t>: </a:t>
            </a:r>
            <a:r>
              <a:rPr lang="es-GT" sz="1900" dirty="0">
                <a:latin typeface="+mn-lt"/>
                <a:cs typeface="+mn-cs"/>
              </a:rPr>
              <a:t>Normas , reglas o valores fundamentales que representan lo que es deseable y positivo para una persona, grupo, organización o comunidad, y ayuda en la determinación de la legalidad o la ilegalidad de sus actuaciones. Los principios son más básicos que la política y los objetivos, y tienen el propósito de gobernar a ambos.</a:t>
            </a:r>
          </a:p>
          <a:p>
            <a:endParaRPr lang="en-US" sz="1900" dirty="0">
              <a:latin typeface="+mn-lt"/>
              <a:cs typeface="+mn-cs"/>
            </a:endParaRPr>
          </a:p>
          <a:p>
            <a:r>
              <a:rPr lang="en-US" sz="1900" b="1" dirty="0" err="1">
                <a:latin typeface="+mn-lt"/>
                <a:cs typeface="+mn-cs"/>
              </a:rPr>
              <a:t>Valores</a:t>
            </a:r>
            <a:r>
              <a:rPr lang="en-US" sz="1900" b="1" dirty="0">
                <a:latin typeface="+mn-lt"/>
                <a:cs typeface="+mn-cs"/>
              </a:rPr>
              <a:t>: </a:t>
            </a:r>
            <a:r>
              <a:rPr lang="es-GT" sz="1900" dirty="0">
                <a:latin typeface="+mn-lt"/>
                <a:cs typeface="+mn-cs"/>
              </a:rPr>
              <a:t>Creencias importantes y duraderas o ideales compartidos por los miembros de una cultura sobre lo que es bueno o malo y deseable o indeseable. Los valores tienen gran influencia en el comportamiento y la actitud de una persona y sirven como directrices generales en todas las situaciones. Algunos valores empresariales comunes son la equidad, la innovación y la participación de la comunidad.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116</a:t>
            </a:fld>
            <a:endParaRPr lang="en-US" dirty="0"/>
          </a:p>
        </p:txBody>
      </p:sp>
      <p:sp>
        <p:nvSpPr>
          <p:cNvPr id="4" name="Title 3"/>
          <p:cNvSpPr>
            <a:spLocks noGrp="1"/>
          </p:cNvSpPr>
          <p:nvPr>
            <p:ph type="title"/>
          </p:nvPr>
        </p:nvSpPr>
        <p:spPr/>
        <p:txBody>
          <a:bodyPr>
            <a:normAutofit/>
          </a:bodyPr>
          <a:lstStyle/>
          <a:p>
            <a:r>
              <a:rPr lang="es-GT" dirty="0"/>
              <a:t>Qué son principios y valores</a:t>
            </a:r>
            <a:endParaRPr lang="en-US" dirty="0"/>
          </a:p>
        </p:txBody>
      </p:sp>
    </p:spTree>
    <p:extLst>
      <p:ext uri="{BB962C8B-B14F-4D97-AF65-F5344CB8AC3E}">
        <p14:creationId xmlns:p14="http://schemas.microsoft.com/office/powerpoint/2010/main" val="19803387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117</a:t>
            </a:fld>
            <a:endParaRPr lang="en-US" dirty="0"/>
          </a:p>
        </p:txBody>
      </p:sp>
      <p:sp>
        <p:nvSpPr>
          <p:cNvPr id="4" name="3 Título"/>
          <p:cNvSpPr>
            <a:spLocks noGrp="1"/>
          </p:cNvSpPr>
          <p:nvPr>
            <p:ph type="title"/>
          </p:nvPr>
        </p:nvSpPr>
        <p:spPr>
          <a:xfrm>
            <a:off x="628650" y="365125"/>
            <a:ext cx="7829550" cy="854075"/>
          </a:xfrm>
        </p:spPr>
        <p:txBody>
          <a:bodyPr/>
          <a:lstStyle/>
          <a:p>
            <a:r>
              <a:rPr lang="es-GT" dirty="0"/>
              <a:t>Comunicando políticas y valores</a:t>
            </a:r>
            <a:endParaRPr lang="es-E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6629400" y="3505200"/>
            <a:ext cx="1745467" cy="2286000"/>
          </a:xfrm>
          <a:prstGeom prst="rect">
            <a:avLst/>
          </a:prstGeom>
          <a:noFill/>
          <a:ln w="9525">
            <a:noFill/>
            <a:miter lim="800000"/>
            <a:headEnd/>
            <a:tailEnd/>
          </a:ln>
        </p:spPr>
      </p:pic>
      <p:sp>
        <p:nvSpPr>
          <p:cNvPr id="6" name="5 CuadroTexto"/>
          <p:cNvSpPr txBox="1"/>
          <p:nvPr/>
        </p:nvSpPr>
        <p:spPr>
          <a:xfrm>
            <a:off x="609600" y="2438400"/>
            <a:ext cx="5029200" cy="3693319"/>
          </a:xfrm>
          <a:prstGeom prst="rect">
            <a:avLst/>
          </a:prstGeom>
          <a:noFill/>
        </p:spPr>
        <p:txBody>
          <a:bodyPr wrap="square" rtlCol="0">
            <a:spAutoFit/>
          </a:bodyPr>
          <a:lstStyle/>
          <a:p>
            <a:pPr>
              <a:buFont typeface="Arial" pitchFamily="34" charset="0"/>
              <a:buChar char="•"/>
            </a:pPr>
            <a:r>
              <a:rPr lang="es-GT" dirty="0"/>
              <a:t>Por medio de la </a:t>
            </a:r>
            <a:r>
              <a:rPr lang="es-GT" b="1" dirty="0"/>
              <a:t>transparenci</a:t>
            </a:r>
            <a:r>
              <a:rPr lang="es-GT" dirty="0"/>
              <a:t>a, las organizaciones </a:t>
            </a:r>
            <a:r>
              <a:rPr lang="es-GT" b="1" dirty="0"/>
              <a:t>pueden comunicar </a:t>
            </a:r>
            <a:r>
              <a:rPr lang="es-GT" dirty="0"/>
              <a:t>a las partes interesadas y al público </a:t>
            </a:r>
            <a:r>
              <a:rPr lang="es-GT" b="1" dirty="0"/>
              <a:t>sus valores y políticas </a:t>
            </a:r>
            <a:r>
              <a:rPr lang="es-GT" dirty="0"/>
              <a:t>y la forma en que </a:t>
            </a:r>
            <a:r>
              <a:rPr lang="es-GT" b="1" dirty="0"/>
              <a:t>se están traduciendo en acción</a:t>
            </a:r>
            <a:r>
              <a:rPr lang="es-GT" dirty="0"/>
              <a:t>.</a:t>
            </a:r>
            <a:endParaRPr lang="es-ES" dirty="0"/>
          </a:p>
          <a:p>
            <a:pPr>
              <a:buFont typeface="Arial" pitchFamily="34" charset="0"/>
              <a:buChar char="•"/>
            </a:pPr>
            <a:endParaRPr lang="es-AR" dirty="0"/>
          </a:p>
          <a:p>
            <a:pPr>
              <a:buFont typeface="Arial" pitchFamily="34" charset="0"/>
              <a:buChar char="•"/>
            </a:pPr>
            <a:r>
              <a:rPr lang="es-GT" b="1" dirty="0"/>
              <a:t>La transparencia del compromiso </a:t>
            </a:r>
            <a:r>
              <a:rPr lang="es-GT" dirty="0"/>
              <a:t>con los valores y la apertura </a:t>
            </a:r>
            <a:r>
              <a:rPr lang="es-GT" b="1" dirty="0"/>
              <a:t>de las políticas y los procesos </a:t>
            </a:r>
            <a:r>
              <a:rPr lang="es-GT" dirty="0"/>
              <a:t>no sólo </a:t>
            </a:r>
            <a:r>
              <a:rPr lang="es-GT" b="1" dirty="0"/>
              <a:t>mejorarán la reputación de una empresa</a:t>
            </a:r>
            <a:r>
              <a:rPr lang="es-GT" dirty="0"/>
              <a:t>, sino que tendrán un efecto disuasorio importante para aquellos que deseen actuar de manera corrupta.</a:t>
            </a:r>
          </a:p>
          <a:p>
            <a:pPr>
              <a:buFont typeface="Arial" pitchFamily="34" charset="0"/>
              <a:buChar char="•"/>
            </a:pPr>
            <a:endParaRPr lang="en-US" dirty="0"/>
          </a:p>
          <a:p>
            <a:pPr>
              <a:buFont typeface="Arial" pitchFamily="34" charset="0"/>
              <a:buChar char="•"/>
            </a:pPr>
            <a:r>
              <a:rPr lang="en-US" b="1" dirty="0"/>
              <a:t>La </a:t>
            </a:r>
            <a:r>
              <a:rPr lang="en-US" b="1" dirty="0" err="1"/>
              <a:t>Transparencia</a:t>
            </a:r>
            <a:r>
              <a:rPr lang="en-US" b="1" dirty="0"/>
              <a:t> </a:t>
            </a:r>
            <a:r>
              <a:rPr lang="en-US" dirty="0" err="1"/>
              <a:t>es</a:t>
            </a:r>
            <a:r>
              <a:rPr lang="en-US" dirty="0"/>
              <a:t> </a:t>
            </a:r>
            <a:r>
              <a:rPr lang="en-US" dirty="0" err="1"/>
              <a:t>una</a:t>
            </a:r>
            <a:r>
              <a:rPr lang="en-US" dirty="0"/>
              <a:t> </a:t>
            </a:r>
            <a:r>
              <a:rPr lang="en-US" dirty="0" err="1"/>
              <a:t>primera</a:t>
            </a:r>
            <a:r>
              <a:rPr lang="en-US" dirty="0"/>
              <a:t> </a:t>
            </a:r>
            <a:r>
              <a:rPr lang="en-US" dirty="0" err="1"/>
              <a:t>línea</a:t>
            </a:r>
            <a:r>
              <a:rPr lang="en-US" dirty="0"/>
              <a:t> de </a:t>
            </a:r>
            <a:r>
              <a:rPr lang="en-US" dirty="0" err="1"/>
              <a:t>defensa</a:t>
            </a:r>
            <a:r>
              <a:rPr lang="en-US" dirty="0"/>
              <a:t>  </a:t>
            </a:r>
            <a:r>
              <a:rPr lang="en-US" b="1" dirty="0"/>
              <a:t>en contra de la </a:t>
            </a:r>
            <a:r>
              <a:rPr lang="en-US" b="1" dirty="0" err="1"/>
              <a:t>corrupción</a:t>
            </a:r>
            <a:r>
              <a:rPr lang="en-US" b="1" dirty="0"/>
              <a:t>.</a:t>
            </a:r>
            <a:endParaRPr lang="es-ES" sz="1600" b="1" dirty="0"/>
          </a:p>
        </p:txBody>
      </p:sp>
      <p:sp>
        <p:nvSpPr>
          <p:cNvPr id="7" name="6 CuadroTexto"/>
          <p:cNvSpPr txBox="1"/>
          <p:nvPr/>
        </p:nvSpPr>
        <p:spPr>
          <a:xfrm>
            <a:off x="457200" y="1219200"/>
            <a:ext cx="5715000" cy="1015663"/>
          </a:xfrm>
          <a:prstGeom prst="rect">
            <a:avLst/>
          </a:prstGeom>
          <a:noFill/>
        </p:spPr>
        <p:txBody>
          <a:bodyPr wrap="square" rtlCol="0">
            <a:spAutoFit/>
          </a:bodyPr>
          <a:lstStyle/>
          <a:p>
            <a:r>
              <a:rPr lang="es-ES" sz="2000" dirty="0"/>
              <a:t>De acuerdo con  </a:t>
            </a:r>
            <a:r>
              <a:rPr lang="es-ES" sz="2000" dirty="0" err="1"/>
              <a:t>Huguette</a:t>
            </a:r>
            <a:r>
              <a:rPr lang="es-ES" sz="2000" dirty="0"/>
              <a:t> </a:t>
            </a:r>
            <a:r>
              <a:rPr lang="es-ES" sz="2000" dirty="0" err="1"/>
              <a:t>Labelle</a:t>
            </a:r>
            <a:r>
              <a:rPr lang="es-ES" sz="2000" dirty="0"/>
              <a:t> – Presidente de </a:t>
            </a:r>
            <a:r>
              <a:rPr lang="es-ES" sz="2000" dirty="0" err="1"/>
              <a:t>Transparency</a:t>
            </a:r>
            <a:r>
              <a:rPr lang="es-ES" sz="2000" dirty="0"/>
              <a:t> International , </a:t>
            </a:r>
            <a:r>
              <a:rPr lang="en-US" sz="2000" dirty="0" err="1"/>
              <a:t>Miembro</a:t>
            </a:r>
            <a:r>
              <a:rPr lang="en-US" sz="2000" dirty="0"/>
              <a:t> de la </a:t>
            </a:r>
            <a:r>
              <a:rPr lang="es-GT" sz="2000" dirty="0"/>
              <a:t>Junta Directiva del Pacto Mundial de Naciones Unidas</a:t>
            </a:r>
            <a:endParaRPr lang="es-ES" sz="2000" dirty="0"/>
          </a:p>
        </p:txBody>
      </p:sp>
      <p:sp>
        <p:nvSpPr>
          <p:cNvPr id="9" name="8 CuadroTexto"/>
          <p:cNvSpPr txBox="1"/>
          <p:nvPr/>
        </p:nvSpPr>
        <p:spPr>
          <a:xfrm>
            <a:off x="5943600" y="1828800"/>
            <a:ext cx="3200400" cy="1569660"/>
          </a:xfrm>
          <a:prstGeom prst="rect">
            <a:avLst/>
          </a:prstGeom>
          <a:noFill/>
        </p:spPr>
        <p:txBody>
          <a:bodyPr wrap="square" rtlCol="0">
            <a:spAutoFit/>
          </a:bodyPr>
          <a:lstStyle/>
          <a:p>
            <a:pPr algn="ctr"/>
            <a:r>
              <a:rPr lang="es-AR" sz="2400" b="1" dirty="0"/>
              <a:t>Una Guía de Reporte sobre el 10° Principio del Pacto </a:t>
            </a:r>
            <a:r>
              <a:rPr lang="es-AR" sz="2400" b="1" dirty="0" err="1"/>
              <a:t>Munidial</a:t>
            </a:r>
            <a:r>
              <a:rPr lang="es-AR" sz="2400" b="1" dirty="0"/>
              <a:t> de la ONU? </a:t>
            </a:r>
            <a:endParaRPr lang="es-ES" sz="2400" b="1"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118</a:t>
            </a:fld>
            <a:endParaRPr lang="en-US" dirty="0"/>
          </a:p>
        </p:txBody>
      </p:sp>
      <p:sp>
        <p:nvSpPr>
          <p:cNvPr id="4" name="Title 3"/>
          <p:cNvSpPr>
            <a:spLocks noGrp="1"/>
          </p:cNvSpPr>
          <p:nvPr>
            <p:ph type="title"/>
          </p:nvPr>
        </p:nvSpPr>
        <p:spPr/>
        <p:txBody>
          <a:bodyPr/>
          <a:lstStyle/>
          <a:p>
            <a:r>
              <a:rPr lang="en-US" dirty="0" err="1"/>
              <a:t>Ejemplo</a:t>
            </a:r>
            <a:r>
              <a:rPr lang="en-US" dirty="0"/>
              <a:t> – Delta Airlines</a:t>
            </a:r>
          </a:p>
        </p:txBody>
      </p:sp>
      <p:pic>
        <p:nvPicPr>
          <p:cNvPr id="5" name="Picture 4"/>
          <p:cNvPicPr>
            <a:picLocks noChangeAspect="1"/>
          </p:cNvPicPr>
          <p:nvPr/>
        </p:nvPicPr>
        <p:blipFill>
          <a:blip r:embed="rId2" cstate="print"/>
          <a:stretch>
            <a:fillRect/>
          </a:stretch>
        </p:blipFill>
        <p:spPr>
          <a:xfrm>
            <a:off x="381000" y="1219200"/>
            <a:ext cx="4152900" cy="1639011"/>
          </a:xfrm>
          <a:prstGeom prst="rect">
            <a:avLst/>
          </a:prstGeom>
        </p:spPr>
      </p:pic>
      <p:pic>
        <p:nvPicPr>
          <p:cNvPr id="6" name="Picture 5"/>
          <p:cNvPicPr>
            <a:picLocks noChangeAspect="1"/>
          </p:cNvPicPr>
          <p:nvPr/>
        </p:nvPicPr>
        <p:blipFill>
          <a:blip r:embed="rId3" cstate="print"/>
          <a:stretch>
            <a:fillRect/>
          </a:stretch>
        </p:blipFill>
        <p:spPr>
          <a:xfrm>
            <a:off x="457200" y="2895600"/>
            <a:ext cx="4356100" cy="3169152"/>
          </a:xfrm>
          <a:prstGeom prst="rect">
            <a:avLst/>
          </a:prstGeom>
        </p:spPr>
      </p:pic>
      <p:pic>
        <p:nvPicPr>
          <p:cNvPr id="7" name="Picture 6"/>
          <p:cNvPicPr>
            <a:picLocks noChangeAspect="1"/>
          </p:cNvPicPr>
          <p:nvPr/>
        </p:nvPicPr>
        <p:blipFill rotWithShape="1">
          <a:blip r:embed="rId4" cstate="print"/>
          <a:srcRect l="1170"/>
          <a:stretch/>
        </p:blipFill>
        <p:spPr>
          <a:xfrm>
            <a:off x="213360" y="914400"/>
            <a:ext cx="5147927" cy="5118100"/>
          </a:xfrm>
          <a:prstGeom prst="rect">
            <a:avLst/>
          </a:prstGeom>
        </p:spPr>
      </p:pic>
      <p:pic>
        <p:nvPicPr>
          <p:cNvPr id="8" name="Picture 7"/>
          <p:cNvPicPr>
            <a:picLocks noChangeAspect="1"/>
          </p:cNvPicPr>
          <p:nvPr/>
        </p:nvPicPr>
        <p:blipFill>
          <a:blip r:embed="rId5" cstate="print"/>
          <a:stretch>
            <a:fillRect/>
          </a:stretch>
        </p:blipFill>
        <p:spPr>
          <a:xfrm>
            <a:off x="5281118" y="2286000"/>
            <a:ext cx="3862882" cy="2265729"/>
          </a:xfrm>
          <a:prstGeom prst="rect">
            <a:avLst/>
          </a:prstGeom>
        </p:spPr>
      </p:pic>
      <p:sp>
        <p:nvSpPr>
          <p:cNvPr id="9" name="TextBox 8"/>
          <p:cNvSpPr txBox="1"/>
          <p:nvPr/>
        </p:nvSpPr>
        <p:spPr>
          <a:xfrm>
            <a:off x="5029200" y="5867400"/>
            <a:ext cx="3890809" cy="215444"/>
          </a:xfrm>
          <a:prstGeom prst="rect">
            <a:avLst/>
          </a:prstGeom>
          <a:noFill/>
        </p:spPr>
        <p:txBody>
          <a:bodyPr wrap="none" rtlCol="0">
            <a:spAutoFit/>
          </a:bodyPr>
          <a:lstStyle/>
          <a:p>
            <a:r>
              <a:rPr lang="en-US" sz="800" dirty="0">
                <a:solidFill>
                  <a:srgbClr val="7F7F7F"/>
                </a:solidFill>
              </a:rPr>
              <a:t>http://</a:t>
            </a:r>
            <a:r>
              <a:rPr lang="en-US" sz="800" dirty="0" err="1">
                <a:solidFill>
                  <a:srgbClr val="7F7F7F"/>
                </a:solidFill>
              </a:rPr>
              <a:t>www.delta.com</a:t>
            </a:r>
            <a:r>
              <a:rPr lang="en-US" sz="800" dirty="0">
                <a:solidFill>
                  <a:srgbClr val="7F7F7F"/>
                </a:solidFill>
              </a:rPr>
              <a:t>/content/dam/delta-www/</a:t>
            </a:r>
            <a:r>
              <a:rPr lang="en-US" sz="800" dirty="0" err="1">
                <a:solidFill>
                  <a:srgbClr val="7F7F7F"/>
                </a:solidFill>
              </a:rPr>
              <a:t>pdfs</a:t>
            </a:r>
            <a:r>
              <a:rPr lang="en-US" sz="800" dirty="0">
                <a:solidFill>
                  <a:srgbClr val="7F7F7F"/>
                </a:solidFill>
              </a:rPr>
              <a:t>/policy/delta-rules-of-the-</a:t>
            </a:r>
            <a:r>
              <a:rPr lang="en-US" sz="800" dirty="0" err="1">
                <a:solidFill>
                  <a:srgbClr val="7F7F7F"/>
                </a:solidFill>
              </a:rPr>
              <a:t>road.pdf</a:t>
            </a:r>
            <a:endParaRPr lang="en-US" sz="800" dirty="0">
              <a:solidFill>
                <a:srgbClr val="7F7F7F"/>
              </a:solidFill>
            </a:endParaRPr>
          </a:p>
        </p:txBody>
      </p:sp>
      <p:pic>
        <p:nvPicPr>
          <p:cNvPr id="10" name="Picture 9"/>
          <p:cNvPicPr>
            <a:picLocks noChangeAspect="1"/>
          </p:cNvPicPr>
          <p:nvPr/>
        </p:nvPicPr>
        <p:blipFill>
          <a:blip r:embed="rId6" cstate="print"/>
          <a:stretch>
            <a:fillRect/>
          </a:stretch>
        </p:blipFill>
        <p:spPr>
          <a:xfrm>
            <a:off x="8001000" y="4800600"/>
            <a:ext cx="939800" cy="939800"/>
          </a:xfrm>
          <a:prstGeom prst="rect">
            <a:avLst/>
          </a:prstGeom>
        </p:spPr>
      </p:pic>
    </p:spTree>
    <p:extLst>
      <p:ext uri="{BB962C8B-B14F-4D97-AF65-F5344CB8AC3E}">
        <p14:creationId xmlns:p14="http://schemas.microsoft.com/office/powerpoint/2010/main" val="237248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324600" cy="1143000"/>
          </a:xfrm>
        </p:spPr>
        <p:txBody>
          <a:bodyPr>
            <a:normAutofit/>
          </a:bodyPr>
          <a:lstStyle/>
          <a:p>
            <a:r>
              <a:rPr lang="es-GT" dirty="0"/>
              <a:t>Principios para la Entrega del Cambio Sostenible de </a:t>
            </a:r>
            <a:r>
              <a:rPr lang="en-US" dirty="0"/>
              <a:t>GPM®</a:t>
            </a:r>
          </a:p>
        </p:txBody>
      </p:sp>
      <p:sp>
        <p:nvSpPr>
          <p:cNvPr id="3" name="Content Placeholder 2"/>
          <p:cNvSpPr>
            <a:spLocks noGrp="1"/>
          </p:cNvSpPr>
          <p:nvPr>
            <p:ph idx="1"/>
          </p:nvPr>
        </p:nvSpPr>
        <p:spPr>
          <a:xfrm>
            <a:off x="228600" y="1143000"/>
            <a:ext cx="8610600" cy="5029200"/>
          </a:xfrm>
        </p:spPr>
        <p:txBody>
          <a:bodyPr>
            <a:noAutofit/>
          </a:bodyPr>
          <a:lstStyle/>
          <a:p>
            <a:pPr marL="514350" indent="-514350">
              <a:buFont typeface="+mj-lt"/>
              <a:buAutoNum type="arabicPeriod"/>
            </a:pPr>
            <a:r>
              <a:rPr lang="es-GT" sz="1600" b="1" dirty="0"/>
              <a:t>Compromiso y Responsabilidad </a:t>
            </a:r>
            <a:r>
              <a:rPr lang="es-GT" sz="1600" dirty="0"/>
              <a:t>– Reconocimiento de los derechos fundamentales de todos a ambientes sanos, limpios y seguros, igualdad de oportunidades, remuneración justa, contratación ética, y adhesión al imperio de la ley.</a:t>
            </a:r>
          </a:p>
          <a:p>
            <a:pPr marL="514350" indent="-514350">
              <a:buFont typeface="+mj-lt"/>
              <a:buAutoNum type="arabicPeriod"/>
            </a:pPr>
            <a:r>
              <a:rPr lang="es-GT" sz="1600" b="1" dirty="0"/>
              <a:t>Ética y toma de Decisiones </a:t>
            </a:r>
            <a:r>
              <a:rPr lang="es-GT" sz="1600" dirty="0"/>
              <a:t>- Apoyo a la ética organizacional, a la toma de decisiones con respeto a los principios universales por medio de  la identificación, mitigación y prevención de los impactos adversos a corto y largo plazo sobre la sociedad y el medio ambiente.</a:t>
            </a:r>
          </a:p>
          <a:p>
            <a:pPr marL="514350" indent="-514350">
              <a:buFont typeface="+mj-lt"/>
              <a:buAutoNum type="arabicPeriod"/>
            </a:pPr>
            <a:r>
              <a:rPr lang="es-GT" sz="1600" b="1" dirty="0"/>
              <a:t>Integración y transparencia</a:t>
            </a:r>
            <a:r>
              <a:rPr lang="es-GT" sz="1600" dirty="0"/>
              <a:t> –Fomento de la interdependencia del desarrollo económico, la integridad social y la protección del medio ambiente en todos los aspectos de la gobernanza, de la práctica y de la presentación de informes.</a:t>
            </a:r>
          </a:p>
          <a:p>
            <a:pPr marL="514350" indent="-514350">
              <a:buFont typeface="+mj-lt"/>
              <a:buAutoNum type="arabicPeriod"/>
            </a:pPr>
            <a:r>
              <a:rPr lang="es-GT" sz="1600" b="1" dirty="0"/>
              <a:t>Principios y Valores </a:t>
            </a:r>
            <a:r>
              <a:rPr lang="es-GT" sz="1600" dirty="0"/>
              <a:t>- Conservación y mejora de nuestra base de recursos naturales mediante la mejora de las formas en que nos desarrollamos y el uso tecnologías y recursos. </a:t>
            </a:r>
          </a:p>
          <a:p>
            <a:pPr marL="514350" indent="-514350">
              <a:buFont typeface="+mj-lt"/>
              <a:buAutoNum type="arabicPeriod"/>
            </a:pPr>
            <a:r>
              <a:rPr lang="es-GT" sz="1600" b="1" dirty="0"/>
              <a:t>Equidad Social y Ecológica </a:t>
            </a:r>
            <a:r>
              <a:rPr lang="es-GT" sz="1600" dirty="0"/>
              <a:t>- Evaluación de la vulnerabilidad humana en áreas  ecológicamente </a:t>
            </a:r>
            <a:r>
              <a:rPr lang="es-GT" sz="1600" b="1" dirty="0"/>
              <a:t>sensibles y núcleos de población  por medio de dinámicas demográficas.</a:t>
            </a:r>
          </a:p>
          <a:p>
            <a:pPr marL="514350" indent="-514350">
              <a:buFont typeface="+mj-lt"/>
              <a:buAutoNum type="arabicPeriod"/>
            </a:pPr>
            <a:r>
              <a:rPr lang="es-GT" sz="1600" b="1" dirty="0"/>
              <a:t>Prosperidad Económica </a:t>
            </a:r>
            <a:r>
              <a:rPr lang="es-GT" sz="1600" dirty="0"/>
              <a:t>- Establecimiento de estrategias, objetivos y metas fiscales que equilibren las necesidades de las partes interesadas, incluidas las necesidades inmediatas y las de las generaciones futuras.</a:t>
            </a:r>
          </a:p>
          <a:p>
            <a:pPr marL="514350" indent="-514350">
              <a:buFont typeface="+mj-lt"/>
              <a:buAutoNum type="arabicPeriod"/>
            </a:pPr>
            <a:endParaRPr lang="en-US" sz="16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119</a:t>
            </a:fld>
            <a:endParaRPr lang="en-US" dirty="0"/>
          </a:p>
        </p:txBody>
      </p:sp>
    </p:spTree>
    <p:extLst>
      <p:ext uri="{BB962C8B-B14F-4D97-AF65-F5344CB8AC3E}">
        <p14:creationId xmlns:p14="http://schemas.microsoft.com/office/powerpoint/2010/main" val="1413581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854075"/>
          </a:xfrm>
        </p:spPr>
        <p:txBody>
          <a:bodyPr>
            <a:normAutofit fontScale="90000"/>
          </a:bodyPr>
          <a:lstStyle/>
          <a:p>
            <a:r>
              <a:rPr lang="en-US" dirty="0"/>
              <a:t>Impacting the future through our University Partner Program and the UN PRME initiative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3364" t="21621" r="3179" b="14865"/>
          <a:stretch/>
        </p:blipFill>
        <p:spPr>
          <a:xfrm>
            <a:off x="4577375" y="2246405"/>
            <a:ext cx="4267200" cy="35814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4701" y="1542262"/>
            <a:ext cx="2168525" cy="260928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300" y="1542262"/>
            <a:ext cx="1945301" cy="4558793"/>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6825" y="1508405"/>
            <a:ext cx="3575050" cy="388470"/>
          </a:xfrm>
          <a:prstGeom prst="rect">
            <a:avLst/>
          </a:prstGeom>
        </p:spPr>
      </p:pic>
      <p:sp>
        <p:nvSpPr>
          <p:cNvPr id="12" name="TextBox 11"/>
          <p:cNvSpPr txBox="1"/>
          <p:nvPr/>
        </p:nvSpPr>
        <p:spPr>
          <a:xfrm>
            <a:off x="4444026" y="1346399"/>
            <a:ext cx="870751" cy="661720"/>
          </a:xfrm>
          <a:prstGeom prst="rect">
            <a:avLst/>
          </a:prstGeom>
          <a:noFill/>
        </p:spPr>
        <p:txBody>
          <a:bodyPr wrap="none" rtlCol="0">
            <a:spAutoFit/>
          </a:bodyPr>
          <a:lstStyle/>
          <a:p>
            <a:r>
              <a:rPr lang="en-US" sz="3700" b="1" dirty="0">
                <a:solidFill>
                  <a:srgbClr val="00607B"/>
                </a:solidFill>
                <a:latin typeface="Arial" charset="0"/>
                <a:ea typeface="Arial" charset="0"/>
                <a:cs typeface="Arial" charset="0"/>
              </a:rPr>
              <a:t>UN</a:t>
            </a:r>
          </a:p>
        </p:txBody>
      </p:sp>
      <p:pic>
        <p:nvPicPr>
          <p:cNvPr id="6" name="Picture 5"/>
          <p:cNvPicPr>
            <a:picLocks noChangeAspect="1"/>
          </p:cNvPicPr>
          <p:nvPr/>
        </p:nvPicPr>
        <p:blipFill>
          <a:blip r:embed="rId7" cstate="print"/>
          <a:stretch>
            <a:fillRect/>
          </a:stretch>
        </p:blipFill>
        <p:spPr>
          <a:xfrm>
            <a:off x="2224701" y="4343400"/>
            <a:ext cx="1936736" cy="602219"/>
          </a:xfrm>
          <a:prstGeom prst="rect">
            <a:avLst/>
          </a:prstGeom>
        </p:spPr>
      </p:pic>
    </p:spTree>
    <p:extLst>
      <p:ext uri="{BB962C8B-B14F-4D97-AF65-F5344CB8AC3E}">
        <p14:creationId xmlns:p14="http://schemas.microsoft.com/office/powerpoint/2010/main" val="14408374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Niveles</a:t>
            </a:r>
            <a:r>
              <a:rPr lang="en-US" dirty="0"/>
              <a:t> de </a:t>
            </a:r>
            <a:r>
              <a:rPr lang="en-US" dirty="0" err="1"/>
              <a:t>Sostenibilidad</a:t>
            </a:r>
            <a:r>
              <a:rPr lang="en-US" dirty="0"/>
              <a:t> de PSM3™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32215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3028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Niveles</a:t>
            </a:r>
            <a:r>
              <a:rPr lang="en-US" dirty="0"/>
              <a:t> de </a:t>
            </a:r>
            <a:r>
              <a:rPr lang="en-US" dirty="0" err="1"/>
              <a:t>Sostenibilidad</a:t>
            </a:r>
            <a:r>
              <a:rPr lang="en-US" dirty="0"/>
              <a:t> de PSM3™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895857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5716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GB" dirty="0" err="1"/>
              <a:t>Conflicto</a:t>
            </a:r>
            <a:r>
              <a:rPr lang="en-GB" dirty="0"/>
              <a:t> de </a:t>
            </a:r>
            <a:r>
              <a:rPr lang="en-GB" dirty="0" err="1"/>
              <a:t>intereses</a:t>
            </a:r>
            <a:endParaRPr lang="en-GB" dirty="0"/>
          </a:p>
        </p:txBody>
      </p:sp>
      <p:sp>
        <p:nvSpPr>
          <p:cNvPr id="122883" name="Rectangle 3"/>
          <p:cNvSpPr>
            <a:spLocks noGrp="1" noChangeArrowheads="1"/>
          </p:cNvSpPr>
          <p:nvPr>
            <p:ph type="body" idx="1"/>
          </p:nvPr>
        </p:nvSpPr>
        <p:spPr>
          <a:xfrm>
            <a:off x="457200" y="1412875"/>
            <a:ext cx="8435975" cy="5256213"/>
          </a:xfrm>
          <a:noFill/>
          <a:ln>
            <a:noFill/>
          </a:ln>
        </p:spPr>
        <p:txBody>
          <a:bodyPr>
            <a:normAutofit/>
          </a:bodyPr>
          <a:lstStyle/>
          <a:p>
            <a:pPr>
              <a:lnSpc>
                <a:spcPct val="80000"/>
              </a:lnSpc>
            </a:pPr>
            <a:r>
              <a:rPr lang="es-GT" sz="2400" dirty="0"/>
              <a:t>Una situación que se presenta cuando un profesional de la gestión de proyectos se enfrenta a tomar una decisión o realizar alguna acción que lo beneficiará a él u otra persona u organización con la que el profesional tiene un deber de lealtad y al mismo tiempo le hará daño a otra persona u organización con la que el profesional tiene un deber similar de lealtad.</a:t>
            </a:r>
            <a:endParaRPr lang="en-GB" sz="2400" dirty="0"/>
          </a:p>
          <a:p>
            <a:pPr>
              <a:lnSpc>
                <a:spcPct val="80000"/>
              </a:lnSpc>
            </a:pPr>
            <a:endParaRPr lang="sk-SK" sz="2400" dirty="0"/>
          </a:p>
          <a:p>
            <a:pPr>
              <a:lnSpc>
                <a:spcPct val="80000"/>
              </a:lnSpc>
            </a:pPr>
            <a:r>
              <a:rPr lang="es-GT" sz="2400" dirty="0"/>
              <a:t>La única forma en que los profesionales pueden resolver tareas o deberes en conflicto es dar a conocer el conflicto a los afectados y permitirles tomar la decisión acerca de cómo el profesional debe proceder.</a:t>
            </a:r>
            <a:endParaRPr lang="en-GB" sz="2400" dirty="0"/>
          </a:p>
          <a:p>
            <a:pPr>
              <a:lnSpc>
                <a:spcPct val="80000"/>
              </a:lnSpc>
            </a:pPr>
            <a:endParaRPr lang="en-GB" sz="1800" dirty="0"/>
          </a:p>
        </p:txBody>
      </p:sp>
    </p:spTree>
    <p:extLst>
      <p:ext uri="{BB962C8B-B14F-4D97-AF65-F5344CB8AC3E}">
        <p14:creationId xmlns:p14="http://schemas.microsoft.com/office/powerpoint/2010/main" val="21862743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Autofit/>
          </a:bodyPr>
          <a:lstStyle/>
          <a:p>
            <a:r>
              <a:rPr lang="es-GT" sz="2900" dirty="0"/>
              <a:t>VALORES, MORAL Y ÉTICA</a:t>
            </a:r>
            <a:endParaRPr lang="en-GB" sz="2900" b="1" dirty="0">
              <a:latin typeface="Verdana" charset="0"/>
            </a:endParaRPr>
          </a:p>
        </p:txBody>
      </p:sp>
      <p:sp>
        <p:nvSpPr>
          <p:cNvPr id="113667" name="Rectangle 3"/>
          <p:cNvSpPr>
            <a:spLocks noGrp="1" noChangeArrowheads="1"/>
          </p:cNvSpPr>
          <p:nvPr>
            <p:ph type="body" idx="1"/>
          </p:nvPr>
        </p:nvSpPr>
        <p:spPr>
          <a:xfrm>
            <a:off x="457200" y="1981200"/>
            <a:ext cx="8435975" cy="2819400"/>
          </a:xfrm>
        </p:spPr>
        <p:txBody>
          <a:bodyPr>
            <a:normAutofit/>
          </a:bodyPr>
          <a:lstStyle/>
          <a:p>
            <a:r>
              <a:rPr lang="en-GB" sz="2000" b="1" dirty="0" err="1"/>
              <a:t>Valores</a:t>
            </a:r>
            <a:r>
              <a:rPr lang="en-GB" sz="2000" dirty="0"/>
              <a:t>  </a:t>
            </a:r>
            <a:r>
              <a:rPr lang="es-GT" sz="2000" dirty="0"/>
              <a:t>son las creencias fundamentales que sostenemos. Son los principios que sostenemos  con respecto a lo que es correcto, bueno y justo.</a:t>
            </a:r>
            <a:endParaRPr lang="sk-SK" sz="2000" dirty="0"/>
          </a:p>
          <a:p>
            <a:pPr>
              <a:buFont typeface="Wingdings" charset="0"/>
              <a:buNone/>
            </a:pPr>
            <a:endParaRPr lang="sk-SK" sz="2000" dirty="0"/>
          </a:p>
          <a:p>
            <a:r>
              <a:rPr lang="en-GB" sz="2000" b="1" dirty="0"/>
              <a:t>Moral </a:t>
            </a:r>
            <a:r>
              <a:rPr lang="en-GB" sz="2000" dirty="0"/>
              <a:t> </a:t>
            </a:r>
            <a:r>
              <a:rPr lang="es-GT" sz="2000" dirty="0"/>
              <a:t>son los valores que son inherentes a un sistema de creencias </a:t>
            </a:r>
            <a:r>
              <a:rPr lang="en-GB" sz="2000" dirty="0"/>
              <a:t>– </a:t>
            </a:r>
            <a:r>
              <a:rPr lang="es-GT" sz="2000" dirty="0"/>
              <a:t>  una autoridad superior tal como en una sociedad empresarial en la que los valores empresariales como la excelencia en el desempeño, calidad, seguridad, servicio y lograr los resultados deseados,  son importantes.</a:t>
            </a:r>
            <a:endParaRPr lang="en-GB" sz="2000" dirty="0"/>
          </a:p>
        </p:txBody>
      </p:sp>
    </p:spTree>
    <p:extLst>
      <p:ext uri="{BB962C8B-B14F-4D97-AF65-F5344CB8AC3E}">
        <p14:creationId xmlns:p14="http://schemas.microsoft.com/office/powerpoint/2010/main" val="15040574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28650" y="365125"/>
            <a:ext cx="6305550" cy="854075"/>
          </a:xfrm>
        </p:spPr>
        <p:txBody>
          <a:bodyPr>
            <a:normAutofit fontScale="90000"/>
          </a:bodyPr>
          <a:lstStyle/>
          <a:p>
            <a:r>
              <a:rPr lang="es-GT" sz="3200" dirty="0"/>
              <a:t>Ética en la Dirección de Proyectos</a:t>
            </a:r>
            <a:endParaRPr lang="en-GB" sz="3200" b="1" dirty="0"/>
          </a:p>
        </p:txBody>
      </p:sp>
      <p:sp>
        <p:nvSpPr>
          <p:cNvPr id="114691" name="Rectangle 3"/>
          <p:cNvSpPr>
            <a:spLocks noGrp="1" noChangeArrowheads="1"/>
          </p:cNvSpPr>
          <p:nvPr>
            <p:ph type="body" idx="1"/>
          </p:nvPr>
        </p:nvSpPr>
        <p:spPr>
          <a:xfrm>
            <a:off x="457200" y="1752600"/>
            <a:ext cx="8229600" cy="4343400"/>
          </a:xfrm>
        </p:spPr>
        <p:txBody>
          <a:bodyPr/>
          <a:lstStyle/>
          <a:p>
            <a:r>
              <a:rPr lang="en-GB" sz="2800" dirty="0"/>
              <a:t>Los </a:t>
            </a:r>
            <a:r>
              <a:rPr lang="en-GB" sz="2800" dirty="0" err="1"/>
              <a:t>miembros</a:t>
            </a:r>
            <a:r>
              <a:rPr lang="en-GB" sz="2800" dirty="0"/>
              <a:t> del </a:t>
            </a:r>
            <a:r>
              <a:rPr lang="en-GB" sz="2800" dirty="0" err="1"/>
              <a:t>equipo</a:t>
            </a:r>
            <a:r>
              <a:rPr lang="en-GB" sz="2800" dirty="0"/>
              <a:t> del </a:t>
            </a:r>
            <a:r>
              <a:rPr lang="en-GB" sz="2800" dirty="0" err="1"/>
              <a:t>proyecto</a:t>
            </a:r>
            <a:r>
              <a:rPr lang="en-GB" sz="2800" dirty="0"/>
              <a:t> </a:t>
            </a:r>
            <a:r>
              <a:rPr lang="en-GB" dirty="0" err="1"/>
              <a:t>deben</a:t>
            </a:r>
            <a:r>
              <a:rPr lang="en-GB" dirty="0"/>
              <a:t> </a:t>
            </a:r>
            <a:r>
              <a:rPr lang="en-GB" dirty="0" err="1"/>
              <a:t>trabajar</a:t>
            </a:r>
            <a:r>
              <a:rPr lang="en-GB" dirty="0"/>
              <a:t> en </a:t>
            </a:r>
            <a:r>
              <a:rPr lang="en-GB" dirty="0" err="1"/>
              <a:t>diferentes</a:t>
            </a:r>
            <a:r>
              <a:rPr lang="en-GB" dirty="0"/>
              <a:t> </a:t>
            </a:r>
            <a:r>
              <a:rPr lang="en-GB" dirty="0" err="1"/>
              <a:t>ambientes</a:t>
            </a:r>
            <a:r>
              <a:rPr lang="en-GB" dirty="0"/>
              <a:t> con </a:t>
            </a:r>
            <a:r>
              <a:rPr lang="en-GB" dirty="0" err="1"/>
              <a:t>sistemas</a:t>
            </a:r>
            <a:r>
              <a:rPr lang="en-GB" dirty="0"/>
              <a:t> de </a:t>
            </a:r>
            <a:r>
              <a:rPr lang="en-GB" dirty="0" err="1"/>
              <a:t>valores</a:t>
            </a:r>
            <a:r>
              <a:rPr lang="en-GB" dirty="0"/>
              <a:t> </a:t>
            </a:r>
            <a:r>
              <a:rPr lang="en-GB" dirty="0" err="1"/>
              <a:t>culturales</a:t>
            </a:r>
            <a:r>
              <a:rPr lang="en-GB" dirty="0"/>
              <a:t>, moral y </a:t>
            </a:r>
            <a:r>
              <a:rPr lang="en-GB" dirty="0" err="1"/>
              <a:t>ética</a:t>
            </a:r>
            <a:r>
              <a:rPr lang="en-GB" dirty="0"/>
              <a:t> </a:t>
            </a:r>
            <a:r>
              <a:rPr lang="en-GB" dirty="0" err="1"/>
              <a:t>únicos</a:t>
            </a:r>
            <a:r>
              <a:rPr lang="en-GB" dirty="0"/>
              <a:t>. </a:t>
            </a:r>
          </a:p>
          <a:p>
            <a:endParaRPr lang="sk-SK" sz="2800" dirty="0"/>
          </a:p>
          <a:p>
            <a:r>
              <a:rPr lang="en-GB" sz="2800" dirty="0"/>
              <a:t>Es de </a:t>
            </a:r>
            <a:r>
              <a:rPr lang="en-GB" sz="2800" dirty="0" err="1"/>
              <a:t>esperarse</a:t>
            </a:r>
            <a:r>
              <a:rPr lang="en-GB" sz="2800" dirty="0"/>
              <a:t> </a:t>
            </a:r>
            <a:r>
              <a:rPr lang="en-GB" sz="2800" dirty="0" err="1"/>
              <a:t>que</a:t>
            </a:r>
            <a:r>
              <a:rPr lang="en-GB" sz="2800" dirty="0"/>
              <a:t> </a:t>
            </a:r>
            <a:r>
              <a:rPr lang="en-GB" sz="2800" dirty="0" err="1"/>
              <a:t>las</a:t>
            </a:r>
            <a:r>
              <a:rPr lang="en-GB" sz="2800" dirty="0"/>
              <a:t> personas en el campo de la </a:t>
            </a:r>
            <a:r>
              <a:rPr lang="en-GB" sz="2800" dirty="0" err="1"/>
              <a:t>dirección</a:t>
            </a:r>
            <a:r>
              <a:rPr lang="en-GB" sz="2800" dirty="0"/>
              <a:t> de </a:t>
            </a:r>
            <a:r>
              <a:rPr lang="en-GB" sz="2800" dirty="0" err="1"/>
              <a:t>proyectos</a:t>
            </a:r>
            <a:r>
              <a:rPr lang="en-GB" sz="2800" dirty="0"/>
              <a:t> </a:t>
            </a:r>
            <a:r>
              <a:rPr lang="en-GB" sz="2800" dirty="0" err="1"/>
              <a:t>posean</a:t>
            </a:r>
            <a:r>
              <a:rPr lang="en-GB" sz="2800" dirty="0"/>
              <a:t> </a:t>
            </a:r>
            <a:r>
              <a:rPr lang="en-GB" sz="2800" dirty="0" err="1"/>
              <a:t>ética</a:t>
            </a:r>
            <a:r>
              <a:rPr lang="en-GB" sz="2800" dirty="0"/>
              <a:t> personal y </a:t>
            </a:r>
            <a:r>
              <a:rPr lang="en-GB" sz="2800" dirty="0" err="1"/>
              <a:t>profesional</a:t>
            </a:r>
            <a:r>
              <a:rPr lang="en-GB" sz="2800" dirty="0"/>
              <a:t>.</a:t>
            </a:r>
          </a:p>
          <a:p>
            <a:pPr>
              <a:buFont typeface="Wingdings" charset="0"/>
              <a:buNone/>
            </a:pPr>
            <a:endParaRPr lang="en-GB" sz="2800" dirty="0">
              <a:latin typeface="Verdana" charset="0"/>
            </a:endParaRPr>
          </a:p>
        </p:txBody>
      </p:sp>
    </p:spTree>
    <p:extLst>
      <p:ext uri="{BB962C8B-B14F-4D97-AF65-F5344CB8AC3E}">
        <p14:creationId xmlns:p14="http://schemas.microsoft.com/office/powerpoint/2010/main" val="1210744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normAutofit fontScale="90000"/>
          </a:bodyPr>
          <a:lstStyle/>
          <a:p>
            <a:r>
              <a:rPr lang="sk-SK" sz="3600" dirty="0">
                <a:solidFill>
                  <a:srgbClr val="000000"/>
                </a:solidFill>
                <a:latin typeface="Verdana" charset="0"/>
              </a:rPr>
              <a:t/>
            </a:r>
            <a:br>
              <a:rPr lang="sk-SK" sz="3600" dirty="0">
                <a:solidFill>
                  <a:srgbClr val="000000"/>
                </a:solidFill>
                <a:latin typeface="Verdana" charset="0"/>
              </a:rPr>
            </a:br>
            <a:r>
              <a:rPr lang="pt-BR" sz="2800" dirty="0" err="1">
                <a:latin typeface="Verdana" charset="0"/>
              </a:rPr>
              <a:t>Ocho</a:t>
            </a:r>
            <a:r>
              <a:rPr lang="pt-BR" sz="2800" dirty="0">
                <a:latin typeface="Verdana" charset="0"/>
              </a:rPr>
              <a:t> pautas éticas básicas para los </a:t>
            </a:r>
            <a:r>
              <a:rPr lang="pt-BR" sz="2800" dirty="0" err="1">
                <a:latin typeface="Verdana" charset="0"/>
              </a:rPr>
              <a:t>proyectos</a:t>
            </a:r>
            <a:r>
              <a:rPr lang="en-GB" sz="2800" dirty="0">
                <a:solidFill>
                  <a:srgbClr val="000000"/>
                </a:solidFill>
                <a:latin typeface="Verdana" charset="0"/>
              </a:rPr>
              <a:t/>
            </a:r>
            <a:br>
              <a:rPr lang="en-GB" sz="2800" dirty="0">
                <a:solidFill>
                  <a:srgbClr val="000000"/>
                </a:solidFill>
                <a:latin typeface="Verdana" charset="0"/>
              </a:rPr>
            </a:br>
            <a:endParaRPr lang="en-GB" sz="2800" dirty="0">
              <a:solidFill>
                <a:srgbClr val="000000"/>
              </a:solidFill>
              <a:latin typeface="Verdana" charset="0"/>
            </a:endParaRPr>
          </a:p>
        </p:txBody>
      </p:sp>
      <p:sp>
        <p:nvSpPr>
          <p:cNvPr id="124931" name="Rectangle 3"/>
          <p:cNvSpPr>
            <a:spLocks noGrp="1" noChangeArrowheads="1"/>
          </p:cNvSpPr>
          <p:nvPr>
            <p:ph type="body" idx="1"/>
          </p:nvPr>
        </p:nvSpPr>
        <p:spPr>
          <a:xfrm>
            <a:off x="457200" y="1447800"/>
            <a:ext cx="8551439" cy="4114800"/>
          </a:xfrm>
        </p:spPr>
        <p:txBody>
          <a:bodyPr>
            <a:noAutofit/>
          </a:bodyPr>
          <a:lstStyle/>
          <a:p>
            <a:pPr marL="609600" indent="-609600">
              <a:lnSpc>
                <a:spcPct val="90000"/>
              </a:lnSpc>
              <a:buFont typeface="+mj-lt"/>
              <a:buAutoNum type="arabicPeriod"/>
            </a:pPr>
            <a:r>
              <a:rPr lang="es-GT" sz="1400" b="1" dirty="0"/>
              <a:t>Reconocer </a:t>
            </a:r>
            <a:r>
              <a:rPr lang="es-GT" sz="1400" dirty="0"/>
              <a:t>que la gestión de la ética es un proceso. La gestión ética es el proceso de reflexión y diálogo que produce entregables como códigos, políticas y procedimientos.</a:t>
            </a:r>
          </a:p>
          <a:p>
            <a:pPr marL="609600" indent="-609600">
              <a:lnSpc>
                <a:spcPct val="90000"/>
              </a:lnSpc>
              <a:buFont typeface="+mj-lt"/>
              <a:buAutoNum type="arabicPeriod"/>
            </a:pPr>
            <a:r>
              <a:rPr lang="es-GT" sz="1400" b="1" dirty="0">
                <a:solidFill>
                  <a:srgbClr val="000000"/>
                </a:solidFill>
              </a:rPr>
              <a:t>El objetivo </a:t>
            </a:r>
            <a:r>
              <a:rPr lang="es-GT" sz="1400" dirty="0">
                <a:solidFill>
                  <a:srgbClr val="000000"/>
                </a:solidFill>
              </a:rPr>
              <a:t>de una iniciativa de gestión de la ética es el comportamiento preferido en el entorno del proyecto.</a:t>
            </a:r>
          </a:p>
          <a:p>
            <a:pPr marL="609600" indent="-609600">
              <a:lnSpc>
                <a:spcPct val="90000"/>
              </a:lnSpc>
              <a:buFont typeface="+mj-lt"/>
              <a:buAutoNum type="arabicPeriod"/>
            </a:pPr>
            <a:r>
              <a:rPr lang="es-GT" sz="1400" b="1" dirty="0">
                <a:solidFill>
                  <a:srgbClr val="000000"/>
                </a:solidFill>
              </a:rPr>
              <a:t>La mejor manera </a:t>
            </a:r>
            <a:r>
              <a:rPr lang="es-GT" sz="1400" dirty="0">
                <a:solidFill>
                  <a:srgbClr val="000000"/>
                </a:solidFill>
              </a:rPr>
              <a:t>de manejar los dilemas éticos, como los riesgos negativos del proyecto, es en primer lugar evitar que se produzcan.</a:t>
            </a:r>
            <a:endParaRPr lang="en-GB" sz="1400" dirty="0">
              <a:solidFill>
                <a:srgbClr val="000000"/>
              </a:solidFill>
            </a:endParaRPr>
          </a:p>
          <a:p>
            <a:pPr marL="609600" indent="-609600">
              <a:buFont typeface="+mj-lt"/>
              <a:buAutoNum type="arabicPeriod"/>
            </a:pPr>
            <a:r>
              <a:rPr lang="es-GT" sz="1400" b="1" dirty="0">
                <a:solidFill>
                  <a:srgbClr val="000000"/>
                </a:solidFill>
              </a:rPr>
              <a:t>Tomar decisiones éticas</a:t>
            </a:r>
            <a:r>
              <a:rPr lang="es-GT" sz="1400" dirty="0">
                <a:solidFill>
                  <a:srgbClr val="000000"/>
                </a:solidFill>
              </a:rPr>
              <a:t> en equipo y hacer </a:t>
            </a:r>
            <a:r>
              <a:rPr lang="es-GT" sz="1400" dirty="0" err="1">
                <a:solidFill>
                  <a:srgbClr val="000000"/>
                </a:solidFill>
              </a:rPr>
              <a:t>públicas,las</a:t>
            </a:r>
            <a:r>
              <a:rPr lang="es-GT" sz="1400" dirty="0">
                <a:solidFill>
                  <a:srgbClr val="000000"/>
                </a:solidFill>
              </a:rPr>
              <a:t> decisiones según corresponda</a:t>
            </a:r>
            <a:endParaRPr lang="en-GB" sz="1400" dirty="0">
              <a:solidFill>
                <a:srgbClr val="000000"/>
              </a:solidFill>
            </a:endParaRPr>
          </a:p>
          <a:p>
            <a:pPr marL="609600" indent="-609600">
              <a:buFont typeface="+mj-lt"/>
              <a:buAutoNum type="arabicPeriod"/>
            </a:pPr>
            <a:r>
              <a:rPr lang="es-GT" sz="1400" b="1" dirty="0">
                <a:solidFill>
                  <a:srgbClr val="000000"/>
                </a:solidFill>
              </a:rPr>
              <a:t>Integrar la gestión de la ética </a:t>
            </a:r>
            <a:r>
              <a:rPr lang="es-GT" sz="1400" dirty="0">
                <a:solidFill>
                  <a:srgbClr val="000000"/>
                </a:solidFill>
              </a:rPr>
              <a:t>con otras prácticas del proyecto. Definir los valores éticos preferidos directamente en el plan del proyecto.</a:t>
            </a:r>
            <a:endParaRPr lang="en-GB" sz="1400" dirty="0">
              <a:solidFill>
                <a:srgbClr val="000000"/>
              </a:solidFill>
            </a:endParaRPr>
          </a:p>
          <a:p>
            <a:pPr marL="609600" indent="-609600">
              <a:buFont typeface="+mj-lt"/>
              <a:buAutoNum type="arabicPeriod"/>
            </a:pPr>
            <a:r>
              <a:rPr lang="es-GT" sz="1400" b="1" dirty="0">
                <a:solidFill>
                  <a:srgbClr val="000000"/>
                </a:solidFill>
              </a:rPr>
              <a:t>Utilizar equipos multidisciplinares </a:t>
            </a:r>
            <a:r>
              <a:rPr lang="es-GT" sz="1400" dirty="0">
                <a:solidFill>
                  <a:srgbClr val="000000"/>
                </a:solidFill>
              </a:rPr>
              <a:t>para desarrollar su plan de gestión ética. Beneficiarse de la  variedad de entradas. </a:t>
            </a:r>
            <a:endParaRPr lang="en-GB" sz="1400" dirty="0">
              <a:solidFill>
                <a:srgbClr val="000000"/>
              </a:solidFill>
            </a:endParaRPr>
          </a:p>
          <a:p>
            <a:pPr marL="609600" indent="-609600">
              <a:buFont typeface="+mj-lt"/>
              <a:buAutoNum type="arabicPeriod"/>
            </a:pPr>
            <a:r>
              <a:rPr lang="es-GT" sz="1400" b="1" dirty="0">
                <a:solidFill>
                  <a:srgbClr val="000000"/>
                </a:solidFill>
              </a:rPr>
              <a:t>Valorar el perdón </a:t>
            </a:r>
            <a:r>
              <a:rPr lang="es-GT" sz="1400" dirty="0">
                <a:solidFill>
                  <a:srgbClr val="000000"/>
                </a:solidFill>
              </a:rPr>
              <a:t>ayuda al personal del proyecto a reconocer y abordar sus errores, y luego apoyarlos para continuar para tratar de operar éticamente</a:t>
            </a:r>
            <a:endParaRPr lang="en-GB" sz="1400" dirty="0">
              <a:solidFill>
                <a:srgbClr val="000000"/>
              </a:solidFill>
            </a:endParaRPr>
          </a:p>
          <a:p>
            <a:pPr marL="609600" indent="-609600">
              <a:buFont typeface="+mj-lt"/>
              <a:buAutoNum type="arabicPeriod"/>
            </a:pPr>
            <a:r>
              <a:rPr lang="es-GT" sz="1400" b="1" dirty="0">
                <a:solidFill>
                  <a:srgbClr val="000000"/>
                </a:solidFill>
              </a:rPr>
              <a:t>Darse uno mismo el crédito por tratar </a:t>
            </a:r>
            <a:r>
              <a:rPr lang="es-GT" sz="1400" dirty="0">
                <a:solidFill>
                  <a:srgbClr val="000000"/>
                </a:solidFill>
              </a:rPr>
              <a:t>Intentar operar éticamente y cometer algunos errores es mejor que no intentarlo en absoluto. Todos los proyectos se componen de gente y la gente no es perfecta.</a:t>
            </a:r>
            <a:endParaRPr lang="en-GB" sz="1400" dirty="0">
              <a:solidFill>
                <a:srgbClr val="000000"/>
              </a:solidFill>
            </a:endParaRPr>
          </a:p>
        </p:txBody>
      </p:sp>
      <p:sp>
        <p:nvSpPr>
          <p:cNvPr id="2" name="TextBox 1"/>
          <p:cNvSpPr txBox="1"/>
          <p:nvPr/>
        </p:nvSpPr>
        <p:spPr>
          <a:xfrm>
            <a:off x="7543800" y="5715000"/>
            <a:ext cx="1464839" cy="369332"/>
          </a:xfrm>
          <a:prstGeom prst="rect">
            <a:avLst/>
          </a:prstGeom>
          <a:noFill/>
        </p:spPr>
        <p:txBody>
          <a:bodyPr wrap="none" rtlCol="0">
            <a:spAutoFit/>
          </a:bodyPr>
          <a:lstStyle/>
          <a:p>
            <a:r>
              <a:rPr lang="en-US" dirty="0" err="1">
                <a:solidFill>
                  <a:srgbClr val="7F7F7F"/>
                </a:solidFill>
              </a:rPr>
              <a:t>APMBoK</a:t>
            </a:r>
            <a:r>
              <a:rPr lang="en-US" dirty="0">
                <a:solidFill>
                  <a:srgbClr val="7F7F7F"/>
                </a:solidFill>
              </a:rPr>
              <a:t>  V. 5</a:t>
            </a:r>
          </a:p>
        </p:txBody>
      </p:sp>
    </p:spTree>
    <p:extLst>
      <p:ext uri="{BB962C8B-B14F-4D97-AF65-F5344CB8AC3E}">
        <p14:creationId xmlns:p14="http://schemas.microsoft.com/office/powerpoint/2010/main" val="15485234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126</a:t>
            </a:fld>
            <a:endParaRPr lang="en-US" dirty="0"/>
          </a:p>
        </p:txBody>
      </p:sp>
      <p:sp>
        <p:nvSpPr>
          <p:cNvPr id="4" name="Title 3"/>
          <p:cNvSpPr>
            <a:spLocks noGrp="1"/>
          </p:cNvSpPr>
          <p:nvPr>
            <p:ph type="title"/>
          </p:nvPr>
        </p:nvSpPr>
        <p:spPr/>
        <p:txBody>
          <a:bodyPr/>
          <a:lstStyle/>
          <a:p>
            <a:r>
              <a:rPr lang="en-US" dirty="0"/>
              <a:t>Lo </a:t>
            </a:r>
            <a:r>
              <a:rPr lang="en-US" dirty="0" err="1"/>
              <a:t>opuesto</a:t>
            </a:r>
            <a:r>
              <a:rPr lang="en-US" dirty="0"/>
              <a:t> a la </a:t>
            </a:r>
            <a:r>
              <a:rPr lang="en-US" dirty="0" err="1"/>
              <a:t>Ética</a:t>
            </a:r>
            <a:endParaRPr lang="en-US" dirty="0"/>
          </a:p>
        </p:txBody>
      </p:sp>
      <p:sp>
        <p:nvSpPr>
          <p:cNvPr id="6" name="Content Placeholder 5"/>
          <p:cNvSpPr>
            <a:spLocks noGrp="1"/>
          </p:cNvSpPr>
          <p:nvPr>
            <p:ph idx="1"/>
          </p:nvPr>
        </p:nvSpPr>
        <p:spPr/>
        <p:txBody>
          <a:bodyPr/>
          <a:lstStyle/>
          <a:p>
            <a:endParaRPr lang="es-GT" dirty="0"/>
          </a:p>
          <a:p>
            <a:endParaRPr lang="es-GT" dirty="0"/>
          </a:p>
          <a:p>
            <a:r>
              <a:rPr lang="es-GT" dirty="0"/>
              <a:t>VIDEO </a:t>
            </a:r>
            <a:r>
              <a:rPr lang="en-US" dirty="0"/>
              <a:t>Zambia: Good Copper Bad Copper: </a:t>
            </a:r>
            <a:r>
              <a:rPr lang="en-US" dirty="0">
                <a:hlinkClick r:id="rId3"/>
              </a:rPr>
              <a:t>https://www.youtube.com/watch?v=uamzirLswjk&amp;feature=player_embedded</a:t>
            </a:r>
            <a:endParaRPr lang="en-US" dirty="0"/>
          </a:p>
          <a:p>
            <a:endParaRPr lang="en-US" dirty="0"/>
          </a:p>
        </p:txBody>
      </p:sp>
    </p:spTree>
    <p:extLst>
      <p:ext uri="{BB962C8B-B14F-4D97-AF65-F5344CB8AC3E}">
        <p14:creationId xmlns:p14="http://schemas.microsoft.com/office/powerpoint/2010/main" val="11009438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127</a:t>
            </a:fld>
            <a:endParaRPr lang="en-US" dirty="0"/>
          </a:p>
        </p:txBody>
      </p:sp>
      <p:sp>
        <p:nvSpPr>
          <p:cNvPr id="6" name="Content Placeholder 5"/>
          <p:cNvSpPr>
            <a:spLocks noGrp="1"/>
          </p:cNvSpPr>
          <p:nvPr>
            <p:ph idx="1"/>
          </p:nvPr>
        </p:nvSpPr>
        <p:spPr>
          <a:xfrm>
            <a:off x="628650" y="1447801"/>
            <a:ext cx="8286750" cy="2133600"/>
          </a:xfrm>
        </p:spPr>
        <p:txBody>
          <a:bodyPr/>
          <a:lstStyle/>
          <a:p>
            <a:pPr>
              <a:lnSpc>
                <a:spcPct val="115000"/>
              </a:lnSpc>
              <a:spcAft>
                <a:spcPts val="0"/>
              </a:spcAft>
              <a:buFont typeface="Arial" pitchFamily="34" charset="0"/>
              <a:buNone/>
            </a:pPr>
            <a:r>
              <a:rPr lang="en-GB" dirty="0" err="1">
                <a:ea typeface="Calibri"/>
              </a:rPr>
              <a:t>Principios</a:t>
            </a:r>
            <a:r>
              <a:rPr lang="en-GB" dirty="0">
                <a:ea typeface="Calibri"/>
              </a:rPr>
              <a:t> </a:t>
            </a:r>
            <a:r>
              <a:rPr lang="en-GB" dirty="0" err="1">
                <a:ea typeface="Calibri"/>
              </a:rPr>
              <a:t>para</a:t>
            </a:r>
            <a:r>
              <a:rPr lang="en-GB" dirty="0">
                <a:ea typeface="Calibri"/>
              </a:rPr>
              <a:t> la </a:t>
            </a:r>
            <a:r>
              <a:rPr lang="en-GB" dirty="0" err="1">
                <a:ea typeface="Calibri"/>
              </a:rPr>
              <a:t>Entrega</a:t>
            </a:r>
            <a:r>
              <a:rPr lang="en-GB" dirty="0">
                <a:ea typeface="Calibri"/>
              </a:rPr>
              <a:t> del </a:t>
            </a:r>
            <a:r>
              <a:rPr lang="en-GB" dirty="0" err="1">
                <a:ea typeface="Calibri"/>
              </a:rPr>
              <a:t>Cambio</a:t>
            </a:r>
            <a:r>
              <a:rPr lang="en-GB" dirty="0">
                <a:ea typeface="Calibri"/>
              </a:rPr>
              <a:t> </a:t>
            </a:r>
            <a:r>
              <a:rPr lang="en-GB" dirty="0" err="1">
                <a:ea typeface="Calibri"/>
              </a:rPr>
              <a:t>Sostenible</a:t>
            </a:r>
            <a:endParaRPr lang="en-GB" dirty="0">
              <a:ea typeface="Calibri"/>
            </a:endParaRPr>
          </a:p>
          <a:p>
            <a:pPr>
              <a:lnSpc>
                <a:spcPct val="115000"/>
              </a:lnSpc>
              <a:spcAft>
                <a:spcPts val="0"/>
              </a:spcAft>
              <a:buFont typeface="Arial" pitchFamily="34" charset="0"/>
              <a:buNone/>
            </a:pPr>
            <a:r>
              <a:rPr lang="en-GB" dirty="0" err="1">
                <a:ea typeface="Calibri"/>
              </a:rPr>
              <a:t>Valores</a:t>
            </a:r>
            <a:endParaRPr lang="en-GB" dirty="0">
              <a:ea typeface="Calibri"/>
            </a:endParaRPr>
          </a:p>
          <a:p>
            <a:pPr>
              <a:lnSpc>
                <a:spcPct val="115000"/>
              </a:lnSpc>
              <a:spcAft>
                <a:spcPts val="0"/>
              </a:spcAft>
              <a:buFont typeface="Arial" pitchFamily="34" charset="0"/>
              <a:buNone/>
            </a:pPr>
            <a:r>
              <a:rPr lang="en-GB" dirty="0" err="1">
                <a:ea typeface="Calibri"/>
              </a:rPr>
              <a:t>Ética</a:t>
            </a:r>
            <a:endParaRPr lang="en-GB" dirty="0">
              <a:ea typeface="Calibri"/>
            </a:endParaRPr>
          </a:p>
          <a:p>
            <a:pPr marL="0" indent="0">
              <a:buNone/>
            </a:pPr>
            <a:endParaRPr lang="en-US" dirty="0"/>
          </a:p>
        </p:txBody>
      </p:sp>
      <p:sp>
        <p:nvSpPr>
          <p:cNvPr id="7" name="Title 6"/>
          <p:cNvSpPr>
            <a:spLocks noGrp="1"/>
          </p:cNvSpPr>
          <p:nvPr>
            <p:ph type="title"/>
          </p:nvPr>
        </p:nvSpPr>
        <p:spPr>
          <a:xfrm>
            <a:off x="381000" y="152400"/>
            <a:ext cx="3505200" cy="1143000"/>
          </a:xfrm>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911167206"/>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fontScale="92500"/>
          </a:bodyPr>
          <a:lstStyle/>
          <a:p>
            <a:r>
              <a:rPr lang="en-US" dirty="0" err="1">
                <a:solidFill>
                  <a:schemeClr val="bg1">
                    <a:lumMod val="65000"/>
                  </a:schemeClr>
                </a:solidFill>
              </a:rPr>
              <a:t>Gobernanza</a:t>
            </a:r>
            <a:r>
              <a:rPr lang="en-US" dirty="0">
                <a:solidFill>
                  <a:schemeClr val="bg1">
                    <a:lumMod val="65000"/>
                  </a:schemeClr>
                </a:solidFill>
              </a:rPr>
              <a:t>, </a:t>
            </a:r>
            <a:r>
              <a:rPr lang="en-US" dirty="0" err="1">
                <a:solidFill>
                  <a:schemeClr val="bg1">
                    <a:lumMod val="65000"/>
                  </a:schemeClr>
                </a:solidFill>
              </a:rPr>
              <a:t>Gestión</a:t>
            </a:r>
            <a:r>
              <a:rPr lang="en-US" dirty="0">
                <a:solidFill>
                  <a:schemeClr val="bg1">
                    <a:lumMod val="65000"/>
                  </a:schemeClr>
                </a:solidFill>
              </a:rPr>
              <a:t> de </a:t>
            </a:r>
            <a:r>
              <a:rPr lang="en-US" dirty="0" err="1">
                <a:solidFill>
                  <a:schemeClr val="bg1">
                    <a:lumMod val="65000"/>
                  </a:schemeClr>
                </a:solidFill>
              </a:rPr>
              <a:t>Programas</a:t>
            </a:r>
            <a:r>
              <a:rPr lang="en-US" dirty="0">
                <a:solidFill>
                  <a:schemeClr val="bg1">
                    <a:lumMod val="65000"/>
                  </a:schemeClr>
                </a:solidFill>
              </a:rPr>
              <a:t> y </a:t>
            </a:r>
            <a:r>
              <a:rPr lang="en-US" dirty="0" err="1">
                <a:solidFill>
                  <a:schemeClr val="bg1">
                    <a:lumMod val="65000"/>
                  </a:schemeClr>
                </a:solidFill>
              </a:rPr>
              <a:t>Portafolios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129</a:t>
            </a:fld>
            <a:endParaRPr lang="en-US" dirty="0"/>
          </a:p>
        </p:txBody>
      </p:sp>
      <p:sp>
        <p:nvSpPr>
          <p:cNvPr id="2" name="Title 1"/>
          <p:cNvSpPr>
            <a:spLocks noGrp="1"/>
          </p:cNvSpPr>
          <p:nvPr>
            <p:ph type="title"/>
          </p:nvPr>
        </p:nvSpPr>
        <p:spPr>
          <a:xfrm>
            <a:off x="381000" y="0"/>
            <a:ext cx="7467600" cy="1143000"/>
          </a:xfrm>
        </p:spPr>
        <p:txBody>
          <a:bodyPr>
            <a:normAutofit/>
          </a:bodyPr>
          <a:lstStyle/>
          <a:p>
            <a:r>
              <a:rPr lang="en-US" dirty="0" err="1">
                <a:solidFill>
                  <a:srgbClr val="000000"/>
                </a:solidFill>
              </a:rPr>
              <a:t>Gobernanza</a:t>
            </a:r>
            <a:r>
              <a:rPr lang="en-US" dirty="0">
                <a:solidFill>
                  <a:srgbClr val="000000"/>
                </a:solidFill>
              </a:rPr>
              <a:t>, </a:t>
            </a:r>
            <a:r>
              <a:rPr lang="en-US" dirty="0" err="1">
                <a:solidFill>
                  <a:srgbClr val="000000"/>
                </a:solidFill>
              </a:rPr>
              <a:t>Gestión</a:t>
            </a:r>
            <a:r>
              <a:rPr lang="en-US" dirty="0">
                <a:solidFill>
                  <a:srgbClr val="000000"/>
                </a:solidFill>
              </a:rPr>
              <a:t> de </a:t>
            </a:r>
            <a:r>
              <a:rPr lang="en-US" dirty="0" err="1">
                <a:solidFill>
                  <a:srgbClr val="000000"/>
                </a:solidFill>
              </a:rPr>
              <a:t>Programas</a:t>
            </a:r>
            <a:r>
              <a:rPr lang="en-US" dirty="0">
                <a:solidFill>
                  <a:srgbClr val="000000"/>
                </a:solidFill>
              </a:rPr>
              <a:t> y </a:t>
            </a:r>
            <a:r>
              <a:rPr lang="en-US" dirty="0" err="1">
                <a:solidFill>
                  <a:srgbClr val="000000"/>
                </a:solidFill>
              </a:rPr>
              <a:t>Portafolios</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562039245"/>
              </p:ext>
            </p:extLst>
          </p:nvPr>
        </p:nvGraphicFramePr>
        <p:xfrm>
          <a:off x="179512" y="1268760"/>
          <a:ext cx="8784976" cy="4798317"/>
        </p:xfrm>
        <a:graphic>
          <a:graphicData uri="http://schemas.openxmlformats.org/drawingml/2006/table">
            <a:tbl>
              <a:tblPr/>
              <a:tblGrid>
                <a:gridCol w="1877888">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401888">
                  <a:extLst>
                    <a:ext uri="{9D8B030D-6E8A-4147-A177-3AD203B41FA5}">
                      <a16:colId xmlns:a16="http://schemas.microsoft.com/office/drawing/2014/main" xmlns=""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5</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a:t>
                      </a:r>
                      <a:r>
                        <a:rPr lang="en-GB" sz="1600" b="1"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Resultados</a:t>
                      </a:r>
                      <a:r>
                        <a:rPr lang="en-GB" sz="1600" b="1" baseline="0" dirty="0">
                          <a:solidFill>
                            <a:schemeClr val="bg1"/>
                          </a:solidFill>
                          <a:latin typeface="Helvetica"/>
                          <a:ea typeface="Calibri"/>
                          <a:cs typeface="Helvetica"/>
                        </a:rPr>
                        <a:t> del </a:t>
                      </a:r>
                      <a:r>
                        <a:rPr lang="en-GB" sz="1600" b="1" baseline="0"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pPr>
                        <a:lnSpc>
                          <a:spcPct val="100000"/>
                        </a:lnSpc>
                        <a:spcAft>
                          <a:spcPts val="0"/>
                        </a:spcAft>
                      </a:pPr>
                      <a:r>
                        <a:rPr lang="en-US" sz="1600" dirty="0" err="1">
                          <a:solidFill>
                            <a:srgbClr val="000000"/>
                          </a:solidFill>
                        </a:rPr>
                        <a:t>Gobernanza</a:t>
                      </a:r>
                      <a:r>
                        <a:rPr lang="en-US" sz="1600" dirty="0">
                          <a:solidFill>
                            <a:srgbClr val="000000"/>
                          </a:solidFill>
                        </a:rPr>
                        <a:t>, </a:t>
                      </a:r>
                      <a:r>
                        <a:rPr lang="en-US" sz="1600" dirty="0" err="1">
                          <a:solidFill>
                            <a:srgbClr val="000000"/>
                          </a:solidFill>
                        </a:rPr>
                        <a:t>Gestión</a:t>
                      </a:r>
                      <a:r>
                        <a:rPr lang="en-US" sz="1600" dirty="0">
                          <a:solidFill>
                            <a:srgbClr val="000000"/>
                          </a:solidFill>
                        </a:rPr>
                        <a:t> de </a:t>
                      </a:r>
                      <a:r>
                        <a:rPr lang="en-US" sz="1600" dirty="0" err="1">
                          <a:solidFill>
                            <a:srgbClr val="000000"/>
                          </a:solidFill>
                        </a:rPr>
                        <a:t>Programas</a:t>
                      </a:r>
                      <a:r>
                        <a:rPr lang="en-US" sz="1600" dirty="0">
                          <a:solidFill>
                            <a:srgbClr val="000000"/>
                          </a:solidFill>
                        </a:rPr>
                        <a:t> y </a:t>
                      </a:r>
                      <a:r>
                        <a:rPr lang="en-US" sz="1600" dirty="0" err="1">
                          <a:solidFill>
                            <a:srgbClr val="000000"/>
                          </a:solidFill>
                        </a:rPr>
                        <a:t>Portafolios</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charset="0"/>
                        <a:buChar char="•"/>
                      </a:pPr>
                      <a:r>
                        <a:rPr lang="en-GB" sz="1600" b="0" dirty="0" err="1">
                          <a:solidFill>
                            <a:schemeClr val="tx1"/>
                          </a:solidFill>
                          <a:latin typeface="Helvetica"/>
                          <a:ea typeface="Calibri"/>
                          <a:cs typeface="Helvetica"/>
                        </a:rPr>
                        <a:t>Qué</a:t>
                      </a:r>
                      <a:r>
                        <a:rPr lang="en-GB" sz="1600" b="0" dirty="0">
                          <a:solidFill>
                            <a:schemeClr val="tx1"/>
                          </a:solidFill>
                          <a:latin typeface="Helvetica"/>
                          <a:ea typeface="Calibri"/>
                          <a:cs typeface="Helvetica"/>
                        </a:rPr>
                        <a:t> </a:t>
                      </a:r>
                      <a:r>
                        <a:rPr lang="en-GB" sz="1600" b="0" dirty="0" err="1">
                          <a:solidFill>
                            <a:schemeClr val="tx1"/>
                          </a:solidFill>
                          <a:latin typeface="Helvetica"/>
                          <a:ea typeface="Calibri"/>
                          <a:cs typeface="Helvetica"/>
                        </a:rPr>
                        <a:t>es</a:t>
                      </a:r>
                      <a:r>
                        <a:rPr lang="en-GB" sz="1600" b="0" dirty="0">
                          <a:solidFill>
                            <a:schemeClr val="tx1"/>
                          </a:solidFill>
                          <a:latin typeface="Helvetica"/>
                          <a:ea typeface="Calibri"/>
                          <a:cs typeface="Helvetica"/>
                        </a:rPr>
                        <a:t> la </a:t>
                      </a:r>
                      <a:r>
                        <a:rPr lang="en-GB" sz="1600" b="0" dirty="0" err="1">
                          <a:solidFill>
                            <a:schemeClr val="tx1"/>
                          </a:solidFill>
                          <a:latin typeface="Helvetica"/>
                          <a:ea typeface="Calibri"/>
                          <a:cs typeface="Helvetica"/>
                        </a:rPr>
                        <a:t>Gobernanza</a:t>
                      </a:r>
                      <a:r>
                        <a:rPr lang="en-GB" sz="1600" b="0" dirty="0">
                          <a:solidFill>
                            <a:schemeClr val="tx1"/>
                          </a:solidFill>
                          <a:latin typeface="Helvetica"/>
                          <a:ea typeface="Calibri"/>
                          <a:cs typeface="Helvetica"/>
                        </a:rPr>
                        <a:t> de  </a:t>
                      </a:r>
                      <a:r>
                        <a:rPr lang="en-GB" sz="1600" b="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Principios</a:t>
                      </a:r>
                      <a:r>
                        <a:rPr lang="en-GB" sz="1600" b="0" baseline="0" dirty="0">
                          <a:solidFill>
                            <a:schemeClr val="tx1"/>
                          </a:solidFill>
                          <a:latin typeface="Helvetica"/>
                          <a:ea typeface="Calibri"/>
                          <a:cs typeface="Helvetica"/>
                        </a:rPr>
                        <a:t> de la </a:t>
                      </a:r>
                      <a:r>
                        <a:rPr lang="en-GB" sz="1600" b="0" baseline="0" dirty="0" err="1">
                          <a:solidFill>
                            <a:schemeClr val="tx1"/>
                          </a:solidFill>
                          <a:latin typeface="Helvetica"/>
                          <a:ea typeface="Calibri"/>
                          <a:cs typeface="Helvetica"/>
                        </a:rPr>
                        <a:t>Gobernanza</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a:solidFill>
                            <a:schemeClr val="tx1"/>
                          </a:solidFill>
                          <a:latin typeface="Helvetica"/>
                          <a:ea typeface="Calibri"/>
                          <a:cs typeface="Helvetica"/>
                        </a:rPr>
                        <a:t>Areas de la </a:t>
                      </a:r>
                      <a:r>
                        <a:rPr lang="en-GB" sz="1600" b="0" baseline="0" dirty="0" err="1">
                          <a:solidFill>
                            <a:schemeClr val="tx1"/>
                          </a:solidFill>
                          <a:latin typeface="Helvetica"/>
                          <a:ea typeface="Calibri"/>
                          <a:cs typeface="Helvetica"/>
                        </a:rPr>
                        <a:t>Gobernanza</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a:solidFill>
                            <a:schemeClr val="tx1"/>
                          </a:solidFill>
                          <a:latin typeface="Helvetica"/>
                          <a:ea typeface="Calibri"/>
                          <a:cs typeface="Helvetica"/>
                        </a:rPr>
                        <a:t>P3O (</a:t>
                      </a:r>
                      <a:r>
                        <a:rPr lang="en-GB" sz="1600" b="0" baseline="0" dirty="0" err="1">
                          <a:solidFill>
                            <a:schemeClr val="tx1"/>
                          </a:solidFill>
                          <a:latin typeface="Helvetica"/>
                          <a:ea typeface="Calibri"/>
                          <a:cs typeface="Helvetica"/>
                        </a:rPr>
                        <a:t>Oficinas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Programas</a:t>
                      </a:r>
                      <a:r>
                        <a:rPr lang="en-GB" sz="1600" b="0" baseline="0" dirty="0">
                          <a:solidFill>
                            <a:schemeClr val="tx1"/>
                          </a:solidFill>
                          <a:latin typeface="Helvetica"/>
                          <a:ea typeface="Calibri"/>
                          <a:cs typeface="Helvetica"/>
                        </a:rPr>
                        <a:t> y </a:t>
                      </a:r>
                      <a:r>
                        <a:rPr lang="en-GB" sz="1600" b="0" baseline="0" dirty="0" err="1">
                          <a:solidFill>
                            <a:schemeClr val="tx1"/>
                          </a:solidFill>
                          <a:latin typeface="Helvetica"/>
                          <a:ea typeface="Calibri"/>
                          <a:cs typeface="Helvetica"/>
                        </a:rPr>
                        <a:t>Portafolios</a:t>
                      </a:r>
                      <a:r>
                        <a:rPr lang="en-GB" sz="1600" b="0" baseline="0" dirty="0">
                          <a:solidFill>
                            <a:schemeClr val="tx1"/>
                          </a:solidFill>
                          <a:latin typeface="Helvetica"/>
                          <a:ea typeface="Calibri"/>
                          <a:cs typeface="Helvetica"/>
                        </a:rPr>
                        <a:t>)</a:t>
                      </a: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Gestión</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Portafolios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Gestión</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Programas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Benefitcios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las</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Oficinas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Tipos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Oficinas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Responsabilidades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las</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Oficinas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dirty="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err="1">
                          <a:solidFill>
                            <a:schemeClr val="tx2"/>
                          </a:solidFill>
                          <a:latin typeface="Helvetica"/>
                          <a:ea typeface="Calibri"/>
                          <a:cs typeface="Helvetica"/>
                        </a:rPr>
                        <a:t>Comprender</a:t>
                      </a:r>
                      <a:r>
                        <a:rPr lang="en-GB" sz="1600" dirty="0">
                          <a:solidFill>
                            <a:schemeClr val="tx2"/>
                          </a:solidFill>
                          <a:latin typeface="Helvetica"/>
                          <a:ea typeface="Calibri"/>
                          <a:cs typeface="Helvetica"/>
                        </a:rPr>
                        <a:t> la </a:t>
                      </a:r>
                      <a:r>
                        <a:rPr lang="en-GB" sz="1600" dirty="0" err="1">
                          <a:solidFill>
                            <a:schemeClr val="tx2"/>
                          </a:solidFill>
                          <a:latin typeface="Helvetica"/>
                          <a:ea typeface="Calibri"/>
                          <a:cs typeface="Helvetica"/>
                        </a:rPr>
                        <a:t>gobernanza</a:t>
                      </a:r>
                      <a:r>
                        <a:rPr lang="en-GB" sz="1600" dirty="0">
                          <a:solidFill>
                            <a:schemeClr val="tx2"/>
                          </a:solidFill>
                          <a:latin typeface="Helvetica"/>
                          <a:ea typeface="Calibri"/>
                          <a:cs typeface="Helvetica"/>
                        </a:rPr>
                        <a:t> y la </a:t>
                      </a:r>
                      <a:r>
                        <a:rPr lang="en-GB" sz="1600" dirty="0" err="1">
                          <a:solidFill>
                            <a:schemeClr val="tx2"/>
                          </a:solidFill>
                          <a:latin typeface="Helvetica"/>
                          <a:ea typeface="Calibri"/>
                          <a:cs typeface="Helvetica"/>
                        </a:rPr>
                        <a:t>gestión</a:t>
                      </a:r>
                      <a:r>
                        <a:rPr lang="en-GB" sz="1600" dirty="0">
                          <a:solidFill>
                            <a:schemeClr val="tx2"/>
                          </a:solidFill>
                          <a:latin typeface="Helvetica"/>
                          <a:ea typeface="Calibri"/>
                          <a:cs typeface="Helvetica"/>
                        </a:rPr>
                        <a:t> de </a:t>
                      </a:r>
                      <a:r>
                        <a:rPr lang="en-GB" sz="1600" dirty="0" err="1">
                          <a:solidFill>
                            <a:schemeClr val="tx2"/>
                          </a:solidFill>
                          <a:latin typeface="Helvetica"/>
                          <a:ea typeface="Calibri"/>
                          <a:cs typeface="Helvetica"/>
                        </a:rPr>
                        <a:t>programas</a:t>
                      </a:r>
                      <a:r>
                        <a:rPr lang="en-GB" sz="1600" dirty="0">
                          <a:solidFill>
                            <a:schemeClr val="tx2"/>
                          </a:solidFill>
                          <a:latin typeface="Helvetica"/>
                          <a:ea typeface="Calibri"/>
                          <a:cs typeface="Helvetica"/>
                        </a:rPr>
                        <a:t> y </a:t>
                      </a:r>
                      <a:r>
                        <a:rPr lang="en-GB" sz="1600" dirty="0" err="1">
                          <a:solidFill>
                            <a:schemeClr val="tx2"/>
                          </a:solidFill>
                          <a:latin typeface="Helvetica"/>
                          <a:ea typeface="Calibri"/>
                          <a:cs typeface="Helvetica"/>
                        </a:rPr>
                        <a:t>portafolios</a:t>
                      </a:r>
                      <a:r>
                        <a:rPr lang="en-GB" sz="1600" baseline="0" dirty="0">
                          <a:solidFill>
                            <a:schemeClr val="tx2"/>
                          </a:solidFill>
                          <a:latin typeface="Helvetica"/>
                          <a:ea typeface="Calibri"/>
                          <a:cs typeface="Helvetica"/>
                        </a:rPr>
                        <a:t>.</a:t>
                      </a:r>
                      <a:endParaRPr lang="en-GB" sz="1600" dirty="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Nuestro</a:t>
            </a:r>
            <a:r>
              <a:rPr lang="en-US" dirty="0"/>
              <a:t> </a:t>
            </a:r>
            <a:r>
              <a:rPr lang="en-US" dirty="0" err="1"/>
              <a:t>Foco</a:t>
            </a:r>
            <a:r>
              <a:rPr lang="en-US" dirty="0"/>
              <a:t> – </a:t>
            </a:r>
            <a:r>
              <a:rPr lang="en-US" dirty="0" err="1"/>
              <a:t>Entrega</a:t>
            </a:r>
            <a:r>
              <a:rPr lang="en-US" dirty="0"/>
              <a:t> del </a:t>
            </a:r>
            <a:r>
              <a:rPr lang="en-US" dirty="0" err="1"/>
              <a:t>Cambio</a:t>
            </a:r>
            <a:endParaRPr lang="en-US" dirty="0"/>
          </a:p>
        </p:txBody>
      </p:sp>
      <p:sp>
        <p:nvSpPr>
          <p:cNvPr id="3" name="Content Placeholder 2"/>
          <p:cNvSpPr>
            <a:spLocks noGrp="1"/>
          </p:cNvSpPr>
          <p:nvPr>
            <p:ph sz="half" idx="1"/>
          </p:nvPr>
        </p:nvSpPr>
        <p:spPr>
          <a:xfrm>
            <a:off x="351692" y="1295400"/>
            <a:ext cx="4038600" cy="4800600"/>
          </a:xfrm>
        </p:spPr>
        <p:txBody>
          <a:bodyPr>
            <a:normAutofit fontScale="92500" lnSpcReduction="10000"/>
          </a:bodyPr>
          <a:lstStyle/>
          <a:p>
            <a:r>
              <a:rPr lang="en-US" dirty="0" err="1"/>
              <a:t>Certificación</a:t>
            </a:r>
            <a:endParaRPr lang="en-US" dirty="0"/>
          </a:p>
          <a:p>
            <a:pPr lvl="1"/>
            <a:r>
              <a:rPr lang="en-US" dirty="0"/>
              <a:t>GPM-b™</a:t>
            </a:r>
          </a:p>
          <a:p>
            <a:pPr lvl="1"/>
            <a:r>
              <a:rPr lang="en-US" dirty="0"/>
              <a:t>GPM®</a:t>
            </a:r>
          </a:p>
          <a:p>
            <a:pPr lvl="1"/>
            <a:r>
              <a:rPr lang="en-US" dirty="0"/>
              <a:t>GPM-m™</a:t>
            </a:r>
          </a:p>
          <a:p>
            <a:r>
              <a:rPr lang="en-US" dirty="0" err="1"/>
              <a:t>Metodología</a:t>
            </a:r>
            <a:endParaRPr lang="en-US" dirty="0"/>
          </a:p>
          <a:p>
            <a:pPr lvl="1"/>
            <a:r>
              <a:rPr lang="en-US" dirty="0"/>
              <a:t>PRiSM™</a:t>
            </a:r>
          </a:p>
          <a:p>
            <a:r>
              <a:rPr lang="en-US" dirty="0" err="1"/>
              <a:t>Evaluaciones</a:t>
            </a:r>
            <a:endParaRPr lang="en-US" dirty="0"/>
          </a:p>
          <a:p>
            <a:pPr lvl="1"/>
            <a:r>
              <a:rPr lang="en-US" dirty="0"/>
              <a:t>PSM3™</a:t>
            </a:r>
          </a:p>
          <a:p>
            <a:r>
              <a:rPr lang="en-US" dirty="0" err="1"/>
              <a:t>Capacitación</a:t>
            </a:r>
            <a:r>
              <a:rPr lang="en-US" dirty="0"/>
              <a:t> - </a:t>
            </a:r>
            <a:r>
              <a:rPr lang="en-US" dirty="0" err="1"/>
              <a:t>Cursos</a:t>
            </a:r>
            <a:endParaRPr lang="en-US" dirty="0"/>
          </a:p>
          <a:p>
            <a:pPr lvl="1"/>
            <a:r>
              <a:rPr lang="en-US" dirty="0" err="1"/>
              <a:t>PRiSM</a:t>
            </a:r>
            <a:r>
              <a:rPr lang="en-US" dirty="0"/>
              <a:t>™</a:t>
            </a:r>
          </a:p>
          <a:p>
            <a:pPr lvl="1"/>
            <a:r>
              <a:rPr lang="en-US" dirty="0"/>
              <a:t>SP2™</a:t>
            </a:r>
          </a:p>
          <a:p>
            <a:pPr lvl="1"/>
            <a:r>
              <a:rPr lang="en-US" dirty="0"/>
              <a:t>SAPM™</a:t>
            </a:r>
          </a:p>
          <a:p>
            <a:endParaRPr lang="en-US" dirty="0"/>
          </a:p>
        </p:txBody>
      </p:sp>
      <p:pic>
        <p:nvPicPr>
          <p:cNvPr id="6" name="Picture 5" descr="image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54" y="1524000"/>
            <a:ext cx="3915508" cy="4241800"/>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13</a:t>
            </a:fld>
            <a:endParaRPr lang="en-US" dirty="0"/>
          </a:p>
        </p:txBody>
      </p:sp>
    </p:spTree>
    <p:extLst>
      <p:ext uri="{BB962C8B-B14F-4D97-AF65-F5344CB8AC3E}">
        <p14:creationId xmlns:p14="http://schemas.microsoft.com/office/powerpoint/2010/main" val="613920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Gobernanza</a:t>
            </a:r>
            <a:r>
              <a:rPr lang="en-US" dirty="0"/>
              <a:t> de </a:t>
            </a:r>
            <a:r>
              <a:rPr lang="en-US" dirty="0" err="1"/>
              <a:t>Proyectos</a:t>
            </a:r>
            <a:endParaRPr lang="en-US" dirty="0"/>
          </a:p>
        </p:txBody>
      </p:sp>
      <p:sp>
        <p:nvSpPr>
          <p:cNvPr id="3" name="Content Placeholder 2"/>
          <p:cNvSpPr>
            <a:spLocks noGrp="1"/>
          </p:cNvSpPr>
          <p:nvPr>
            <p:ph idx="1"/>
          </p:nvPr>
        </p:nvSpPr>
        <p:spPr>
          <a:xfrm>
            <a:off x="457200" y="1600201"/>
            <a:ext cx="8229600" cy="1904999"/>
          </a:xfrm>
        </p:spPr>
        <p:txBody>
          <a:bodyPr>
            <a:normAutofit/>
          </a:bodyPr>
          <a:lstStyle/>
          <a:p>
            <a:pPr marL="0" indent="0">
              <a:buNone/>
            </a:pPr>
            <a:r>
              <a:rPr lang="es-ES" sz="2400" dirty="0"/>
              <a:t>La gobernanza es el marco en el que una organización es dirigida y controlada. La gobernanza de proyectos incluye, pero no se limita a aquellas áreas de gobierno de la organización que están específicamente relacionadas con las actividades del proyecto.</a:t>
            </a:r>
            <a:endParaRPr lang="en-US" sz="2400" b="0" dirty="0"/>
          </a:p>
        </p:txBody>
      </p:sp>
      <p:sp>
        <p:nvSpPr>
          <p:cNvPr id="4" name="TextBox 3"/>
          <p:cNvSpPr txBox="1"/>
          <p:nvPr/>
        </p:nvSpPr>
        <p:spPr>
          <a:xfrm>
            <a:off x="7239000" y="5638800"/>
            <a:ext cx="1138878" cy="369332"/>
          </a:xfrm>
          <a:prstGeom prst="rect">
            <a:avLst/>
          </a:prstGeom>
          <a:noFill/>
        </p:spPr>
        <p:txBody>
          <a:bodyPr wrap="none" rtlCol="0">
            <a:spAutoFit/>
          </a:bodyPr>
          <a:lstStyle/>
          <a:p>
            <a:r>
              <a:rPr lang="en-US" dirty="0"/>
              <a:t>ISO 21500</a:t>
            </a:r>
          </a:p>
        </p:txBody>
      </p:sp>
    </p:spTree>
    <p:extLst>
      <p:ext uri="{BB962C8B-B14F-4D97-AF65-F5344CB8AC3E}">
        <p14:creationId xmlns:p14="http://schemas.microsoft.com/office/powerpoint/2010/main" val="965688522"/>
      </p:ext>
    </p:extLst>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2438400"/>
          </a:xfrm>
        </p:spPr>
        <p:txBody>
          <a:bodyPr>
            <a:noAutofit/>
          </a:bodyPr>
          <a:lstStyle/>
          <a:p>
            <a:pPr marL="0" indent="0">
              <a:buNone/>
            </a:pPr>
            <a:r>
              <a:rPr lang="es-ES" sz="2400" dirty="0">
                <a:solidFill>
                  <a:srgbClr val="000000"/>
                </a:solidFill>
                <a:latin typeface="Calibri"/>
                <a:ea typeface="Calibri"/>
                <a:cs typeface="Calibri"/>
              </a:rPr>
              <a:t>La actividad permanente de mantener un sistema sólido de control interno mediante el cual directores y funcionarios de la organización aseguran que sistemas de gestión eficaces, incluidos los sistemas de monitoreo y de control financiero, se han puesto en marcha para proteger los activos, la capacidad de ingresos y la reputación de la organización .</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131</a:t>
            </a:fld>
            <a:endParaRPr lang="en-US" dirty="0"/>
          </a:p>
        </p:txBody>
      </p:sp>
      <p:sp>
        <p:nvSpPr>
          <p:cNvPr id="4" name="Title 3"/>
          <p:cNvSpPr>
            <a:spLocks noGrp="1"/>
          </p:cNvSpPr>
          <p:nvPr>
            <p:ph type="title"/>
          </p:nvPr>
        </p:nvSpPr>
        <p:spPr/>
        <p:txBody>
          <a:bodyPr>
            <a:normAutofit/>
          </a:bodyPr>
          <a:lstStyle/>
          <a:p>
            <a:r>
              <a:rPr lang="en-US" dirty="0" err="1"/>
              <a:t>Gobernanza</a:t>
            </a:r>
            <a:r>
              <a:rPr lang="en-US" dirty="0"/>
              <a:t> </a:t>
            </a:r>
            <a:r>
              <a:rPr lang="en-US" dirty="0" err="1"/>
              <a:t>Corporativa</a:t>
            </a:r>
            <a:r>
              <a:rPr lang="en-US" dirty="0"/>
              <a:t> </a:t>
            </a:r>
            <a:endParaRPr lang="en-US" sz="2000" dirty="0"/>
          </a:p>
        </p:txBody>
      </p:sp>
      <p:sp>
        <p:nvSpPr>
          <p:cNvPr id="5" name="TextBox 4"/>
          <p:cNvSpPr txBox="1"/>
          <p:nvPr/>
        </p:nvSpPr>
        <p:spPr>
          <a:xfrm>
            <a:off x="6553200" y="5791200"/>
            <a:ext cx="1933567" cy="307777"/>
          </a:xfrm>
          <a:prstGeom prst="rect">
            <a:avLst/>
          </a:prstGeom>
          <a:noFill/>
        </p:spPr>
        <p:txBody>
          <a:bodyPr wrap="none" rtlCol="0">
            <a:spAutoFit/>
          </a:bodyPr>
          <a:lstStyle/>
          <a:p>
            <a:r>
              <a:rPr lang="en-US" sz="1400" dirty="0" err="1">
                <a:solidFill>
                  <a:srgbClr val="A6A6A6"/>
                </a:solidFill>
              </a:rPr>
              <a:t>Src</a:t>
            </a:r>
            <a:r>
              <a:rPr lang="en-US" sz="1400" dirty="0">
                <a:solidFill>
                  <a:srgbClr val="A6A6A6"/>
                </a:solidFill>
              </a:rPr>
              <a:t>. GPM® PSM3™ 2014</a:t>
            </a:r>
          </a:p>
        </p:txBody>
      </p:sp>
    </p:spTree>
    <p:extLst>
      <p:ext uri="{BB962C8B-B14F-4D97-AF65-F5344CB8AC3E}">
        <p14:creationId xmlns:p14="http://schemas.microsoft.com/office/powerpoint/2010/main" val="17930688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91350" cy="854075"/>
          </a:xfrm>
        </p:spPr>
        <p:txBody>
          <a:bodyPr>
            <a:noAutofit/>
          </a:bodyPr>
          <a:lstStyle/>
          <a:p>
            <a:r>
              <a:rPr lang="en-US" dirty="0"/>
              <a:t>Las </a:t>
            </a:r>
            <a:r>
              <a:rPr lang="en-US" dirty="0" err="1"/>
              <a:t>Cuatro</a:t>
            </a:r>
            <a:r>
              <a:rPr lang="en-US" dirty="0"/>
              <a:t> Claves </a:t>
            </a:r>
            <a:r>
              <a:rPr lang="en-US" dirty="0" err="1"/>
              <a:t>Principales</a:t>
            </a:r>
            <a:r>
              <a:rPr lang="en-US" dirty="0"/>
              <a:t> de la </a:t>
            </a:r>
            <a:r>
              <a:rPr lang="en-US" dirty="0" err="1"/>
              <a:t>Gobernanza</a:t>
            </a:r>
            <a:endParaRPr lang="en-US" dirty="0"/>
          </a:p>
        </p:txBody>
      </p:sp>
      <p:pic>
        <p:nvPicPr>
          <p:cNvPr id="9" name="Picture 8" descr="directing chan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752600"/>
            <a:ext cx="2358668" cy="2671191"/>
          </a:xfrm>
          <a:prstGeom prst="roundRect">
            <a:avLst>
              <a:gd name="adj" fmla="val 8594"/>
            </a:avLst>
          </a:prstGeom>
          <a:solidFill>
            <a:srgbClr val="FFFFFF">
              <a:shade val="85000"/>
            </a:srgbClr>
          </a:solidFill>
          <a:ln>
            <a:solidFill>
              <a:srgbClr val="09046C"/>
            </a:solidFill>
          </a:ln>
          <a:effectLst>
            <a:reflection blurRad="12700" stA="38000" endPos="28000" dist="5000" dir="5400000" sy="-100000" algn="bl" rotWithShape="0"/>
          </a:effectLst>
        </p:spPr>
      </p:pic>
      <p:sp>
        <p:nvSpPr>
          <p:cNvPr id="10" name="TextBox 9"/>
          <p:cNvSpPr txBox="1"/>
          <p:nvPr/>
        </p:nvSpPr>
        <p:spPr>
          <a:xfrm>
            <a:off x="3048000" y="1676400"/>
            <a:ext cx="5867400" cy="2862322"/>
          </a:xfrm>
          <a:prstGeom prst="rect">
            <a:avLst/>
          </a:prstGeom>
          <a:noFill/>
        </p:spPr>
        <p:txBody>
          <a:bodyPr wrap="square" rtlCol="0">
            <a:spAutoFit/>
          </a:bodyPr>
          <a:lstStyle/>
          <a:p>
            <a:pPr marL="457200" indent="-457200">
              <a:buFont typeface="Courier New"/>
              <a:buChar char="o"/>
            </a:pPr>
            <a:r>
              <a:rPr lang="en-US" sz="3000" dirty="0" err="1"/>
              <a:t>Dirección</a:t>
            </a:r>
            <a:r>
              <a:rPr lang="en-US" sz="3000" dirty="0"/>
              <a:t> de </a:t>
            </a:r>
            <a:r>
              <a:rPr lang="en-US" sz="3000" dirty="0" err="1"/>
              <a:t>Portafolios</a:t>
            </a:r>
            <a:endParaRPr lang="en-US" sz="3000" dirty="0"/>
          </a:p>
          <a:p>
            <a:pPr marL="457200" indent="-457200">
              <a:buFont typeface="Courier New"/>
              <a:buChar char="o"/>
            </a:pPr>
            <a:r>
              <a:rPr lang="en-US" sz="3000" dirty="0" err="1"/>
              <a:t>Patrocinador</a:t>
            </a:r>
            <a:r>
              <a:rPr lang="en-US" sz="3000" dirty="0"/>
              <a:t> de </a:t>
            </a:r>
            <a:r>
              <a:rPr lang="en-US" sz="3000" dirty="0" err="1"/>
              <a:t>Proyectos</a:t>
            </a:r>
            <a:endParaRPr lang="en-US" sz="3000" dirty="0"/>
          </a:p>
          <a:p>
            <a:pPr marL="457200" indent="-457200">
              <a:buFont typeface="Courier New"/>
              <a:buChar char="o"/>
            </a:pPr>
            <a:r>
              <a:rPr lang="en-US" sz="3000" dirty="0" err="1"/>
              <a:t>Capacidad</a:t>
            </a:r>
            <a:r>
              <a:rPr lang="en-US" sz="3000" dirty="0"/>
              <a:t> de </a:t>
            </a:r>
            <a:r>
              <a:rPr lang="en-US" sz="3000" dirty="0" err="1"/>
              <a:t>Gestión</a:t>
            </a:r>
            <a:r>
              <a:rPr lang="en-US" sz="3000" dirty="0"/>
              <a:t> de los </a:t>
            </a:r>
            <a:r>
              <a:rPr lang="en-US" sz="3000" dirty="0" err="1"/>
              <a:t>Proyectos</a:t>
            </a:r>
            <a:endParaRPr lang="en-US" sz="3000" dirty="0"/>
          </a:p>
          <a:p>
            <a:pPr marL="457200" indent="-457200">
              <a:buFont typeface="Courier New"/>
              <a:buChar char="o"/>
            </a:pPr>
            <a:r>
              <a:rPr lang="es-ES" sz="3000" dirty="0"/>
              <a:t>Divulgación y Presentación de Informes</a:t>
            </a:r>
            <a:endParaRPr lang="en-US" sz="3000" dirty="0"/>
          </a:p>
        </p:txBody>
      </p:sp>
    </p:spTree>
    <p:extLst>
      <p:ext uri="{BB962C8B-B14F-4D97-AF65-F5344CB8AC3E}">
        <p14:creationId xmlns:p14="http://schemas.microsoft.com/office/powerpoint/2010/main" val="17305613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076950" cy="854075"/>
          </a:xfrm>
        </p:spPr>
        <p:txBody>
          <a:bodyPr>
            <a:normAutofit/>
          </a:bodyPr>
          <a:lstStyle/>
          <a:p>
            <a:r>
              <a:rPr lang="en-US" sz="2400" dirty="0"/>
              <a:t>Las </a:t>
            </a:r>
            <a:r>
              <a:rPr lang="en-US" sz="2400" dirty="0" err="1"/>
              <a:t>Ocho</a:t>
            </a:r>
            <a:r>
              <a:rPr lang="en-US" sz="2400" dirty="0"/>
              <a:t> </a:t>
            </a:r>
            <a:r>
              <a:rPr lang="en-US" sz="2400" dirty="0" err="1"/>
              <a:t>Principales</a:t>
            </a:r>
            <a:r>
              <a:rPr lang="en-US" sz="2400" dirty="0"/>
              <a:t> Claves de la </a:t>
            </a:r>
            <a:r>
              <a:rPr lang="en-US" sz="2400" dirty="0" err="1"/>
              <a:t>Gobernanza</a:t>
            </a:r>
            <a:r>
              <a:rPr lang="en-US" sz="2400" dirty="0"/>
              <a:t> de </a:t>
            </a:r>
            <a:r>
              <a:rPr lang="en-US" sz="2400" dirty="0" err="1"/>
              <a:t>Proyectos</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133</a:t>
            </a:fld>
            <a:endParaRPr lang="en-US" dirty="0"/>
          </a:p>
        </p:txBody>
      </p:sp>
      <p:sp>
        <p:nvSpPr>
          <p:cNvPr id="4" name="TextBox 3"/>
          <p:cNvSpPr txBox="1"/>
          <p:nvPr/>
        </p:nvSpPr>
        <p:spPr>
          <a:xfrm>
            <a:off x="508000" y="1320800"/>
            <a:ext cx="7721600" cy="4524315"/>
          </a:xfrm>
          <a:prstGeom prst="rect">
            <a:avLst/>
          </a:prstGeom>
          <a:noFill/>
        </p:spPr>
        <p:txBody>
          <a:bodyPr wrap="square" rtlCol="0">
            <a:spAutoFit/>
          </a:bodyPr>
          <a:lstStyle/>
          <a:p>
            <a:pPr marL="342900" indent="-342900">
              <a:buAutoNum type="arabicPeriod"/>
            </a:pPr>
            <a:r>
              <a:rPr lang="es-ES" dirty="0"/>
              <a:t>La junta de dirección (del proyecto) tiene la responsabilidad general de la gobernanza de la gestión de proyectos.</a:t>
            </a:r>
            <a:endParaRPr lang="en-US" dirty="0"/>
          </a:p>
          <a:p>
            <a:pPr marL="342900" indent="-342900">
              <a:buAutoNum type="arabicPeriod"/>
            </a:pPr>
            <a:r>
              <a:rPr lang="es-ES" dirty="0"/>
              <a:t>La organización diferencia entre los proyectos y las actividades no basadas en proyectos.</a:t>
            </a:r>
            <a:endParaRPr lang="en-US" dirty="0"/>
          </a:p>
          <a:p>
            <a:pPr marL="342900" indent="-342900">
              <a:buAutoNum type="arabicPeriod"/>
            </a:pPr>
            <a:r>
              <a:rPr lang="es-ES" dirty="0"/>
              <a:t>Los roles y las responsabilidades para la gobernanza de la gestión de proyectos están definidas claramente.</a:t>
            </a:r>
            <a:endParaRPr lang="en-US" dirty="0"/>
          </a:p>
          <a:p>
            <a:pPr marL="342900" indent="-342900">
              <a:buAutoNum type="arabicPeriod"/>
            </a:pPr>
            <a:r>
              <a:rPr lang="en-US" dirty="0"/>
              <a:t>Los m</a:t>
            </a:r>
            <a:r>
              <a:rPr lang="es-ES" dirty="0" err="1"/>
              <a:t>ecanismos</a:t>
            </a:r>
            <a:r>
              <a:rPr lang="es-ES" dirty="0"/>
              <a:t> de disciplina de la gobernanza, apoyados en métodos, recursos y controles adecuados, se aplican en todo el ciclo de vida del proyecto. Cada proyecto tiene un patrocinador.</a:t>
            </a:r>
            <a:endParaRPr lang="en-US" dirty="0"/>
          </a:p>
          <a:p>
            <a:pPr marL="342900" indent="-342900">
              <a:buAutoNum type="arabicPeriod"/>
            </a:pPr>
            <a:r>
              <a:rPr lang="es-ES" dirty="0"/>
              <a:t>Existe una relación coherente y de apoyo evidente (en forma objetiva) entre la estrategia global de negocios y el portafolio de proyectos.</a:t>
            </a:r>
            <a:endParaRPr lang="en-US" dirty="0"/>
          </a:p>
          <a:p>
            <a:pPr marL="342900" indent="-342900">
              <a:buAutoNum type="arabicPeriod"/>
            </a:pPr>
            <a:r>
              <a:rPr lang="es-ES" dirty="0"/>
              <a:t>Todos los proyectos tienen un plan aprobado que contienen puntos de autorización en los que el caso de negocio (con inclusión de costos, beneficios y riesgos) se revisa. Las decisiones tomadas en los puntos de autorización se documentan y se comunican.</a:t>
            </a:r>
            <a:endParaRPr lang="en-US" dirty="0"/>
          </a:p>
          <a:p>
            <a:pPr marL="342900" indent="-342900">
              <a:buAutoNum type="arabicPeriod"/>
            </a:pPr>
            <a:endParaRPr lang="en-US" dirty="0"/>
          </a:p>
        </p:txBody>
      </p:sp>
    </p:spTree>
    <p:extLst>
      <p:ext uri="{BB962C8B-B14F-4D97-AF65-F5344CB8AC3E}">
        <p14:creationId xmlns:p14="http://schemas.microsoft.com/office/powerpoint/2010/main" val="263297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Las </a:t>
            </a:r>
            <a:r>
              <a:rPr lang="en-US" sz="2400" dirty="0" err="1"/>
              <a:t>Ocho</a:t>
            </a:r>
            <a:r>
              <a:rPr lang="en-US" sz="2400" dirty="0"/>
              <a:t> </a:t>
            </a:r>
            <a:r>
              <a:rPr lang="en-US" sz="2400" dirty="0" err="1"/>
              <a:t>Principales</a:t>
            </a:r>
            <a:r>
              <a:rPr lang="en-US" sz="2400" dirty="0"/>
              <a:t> Claves de  </a:t>
            </a:r>
            <a:r>
              <a:rPr lang="en-US" sz="2400" dirty="0" err="1"/>
              <a:t>Gobernanza</a:t>
            </a:r>
            <a:r>
              <a:rPr lang="en-US" sz="2400" dirty="0"/>
              <a:t> de los </a:t>
            </a:r>
            <a:r>
              <a:rPr lang="en-US" sz="2400" dirty="0" err="1"/>
              <a:t>Proyectos</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134</a:t>
            </a:fld>
            <a:endParaRPr lang="en-US" dirty="0"/>
          </a:p>
        </p:txBody>
      </p:sp>
      <p:sp>
        <p:nvSpPr>
          <p:cNvPr id="4" name="TextBox 3"/>
          <p:cNvSpPr txBox="1"/>
          <p:nvPr/>
        </p:nvSpPr>
        <p:spPr>
          <a:xfrm>
            <a:off x="508000" y="1320800"/>
            <a:ext cx="7721600" cy="2031325"/>
          </a:xfrm>
          <a:prstGeom prst="rect">
            <a:avLst/>
          </a:prstGeom>
          <a:noFill/>
        </p:spPr>
        <p:txBody>
          <a:bodyPr wrap="square" rtlCol="0">
            <a:spAutoFit/>
          </a:bodyPr>
          <a:lstStyle/>
          <a:p>
            <a:pPr marL="342900" indent="-342900">
              <a:buFont typeface="+mj-lt"/>
              <a:buAutoNum type="arabicPeriod" startAt="7"/>
            </a:pPr>
            <a:r>
              <a:rPr lang="es-ES" dirty="0"/>
              <a:t>Los miembros de los órganos de autorización delegados tienen la representación, la competencia, la  autoridad y los recursos suficientes para que puedan tomar las decisiones adecuados.</a:t>
            </a:r>
            <a:endParaRPr lang="en-US" dirty="0"/>
          </a:p>
          <a:p>
            <a:pPr marL="342900" indent="-342900">
              <a:buFont typeface="+mj-lt"/>
              <a:buAutoNum type="arabicPeriod" startAt="7"/>
            </a:pPr>
            <a:r>
              <a:rPr lang="en-US" dirty="0"/>
              <a:t>Los c</a:t>
            </a:r>
            <a:r>
              <a:rPr lang="es-ES" dirty="0" err="1"/>
              <a:t>asos</a:t>
            </a:r>
            <a:r>
              <a:rPr lang="es-ES" dirty="0"/>
              <a:t> de negocios de los proyectos están apoyados por información relevante y realista que ofrece una base fiable para la toma de decisiones de autorización.</a:t>
            </a:r>
            <a:endParaRPr lang="en-US" dirty="0"/>
          </a:p>
          <a:p>
            <a:endParaRPr lang="en-US" dirty="0"/>
          </a:p>
        </p:txBody>
      </p:sp>
    </p:spTree>
    <p:extLst>
      <p:ext uri="{BB962C8B-B14F-4D97-AF65-F5344CB8AC3E}">
        <p14:creationId xmlns:p14="http://schemas.microsoft.com/office/powerpoint/2010/main" val="1429811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normAutofit/>
          </a:bodyPr>
          <a:lstStyle/>
          <a:p>
            <a:r>
              <a:rPr lang="en-US" dirty="0" err="1">
                <a:solidFill>
                  <a:srgbClr val="000000"/>
                </a:solidFill>
              </a:rPr>
              <a:t>Gobernanza</a:t>
            </a:r>
            <a:r>
              <a:rPr lang="en-US" dirty="0">
                <a:solidFill>
                  <a:srgbClr val="000000"/>
                </a:solidFill>
              </a:rPr>
              <a:t> de </a:t>
            </a:r>
            <a:r>
              <a:rPr lang="en-US" dirty="0" err="1">
                <a:solidFill>
                  <a:srgbClr val="000000"/>
                </a:solidFill>
              </a:rPr>
              <a:t>Proyectos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135</a:t>
            </a:fld>
            <a:endParaRPr lang="en-US" dirty="0"/>
          </a:p>
        </p:txBody>
      </p:sp>
      <p:sp>
        <p:nvSpPr>
          <p:cNvPr id="5" name="Content Placeholder 4"/>
          <p:cNvSpPr>
            <a:spLocks noGrp="1"/>
          </p:cNvSpPr>
          <p:nvPr>
            <p:ph idx="1"/>
          </p:nvPr>
        </p:nvSpPr>
        <p:spPr/>
        <p:txBody>
          <a:bodyPr/>
          <a:lstStyle/>
          <a:p>
            <a:r>
              <a:rPr lang="es-ES" sz="1900" dirty="0"/>
              <a:t>La gobernanza de los proyectos puede incluir temas tales como los siguientes:</a:t>
            </a:r>
            <a:endParaRPr lang="en-US" sz="1900" dirty="0"/>
          </a:p>
          <a:p>
            <a:pPr lvl="1"/>
            <a:r>
              <a:rPr lang="en-US" sz="1900" dirty="0"/>
              <a:t>—  </a:t>
            </a:r>
            <a:r>
              <a:rPr lang="es-ES" sz="1900" dirty="0"/>
              <a:t>definición de la estructura de gestión;</a:t>
            </a:r>
            <a:endParaRPr lang="en-US" sz="1900" dirty="0"/>
          </a:p>
          <a:p>
            <a:pPr lvl="1"/>
            <a:r>
              <a:rPr lang="en-US" sz="1900" dirty="0"/>
              <a:t>—  </a:t>
            </a:r>
            <a:r>
              <a:rPr lang="es-ES" sz="1900" dirty="0"/>
              <a:t>políticas, procesos y metodologías que se utilizarán;</a:t>
            </a:r>
            <a:endParaRPr lang="en-US" sz="1900" dirty="0"/>
          </a:p>
          <a:p>
            <a:pPr lvl="1"/>
            <a:r>
              <a:rPr lang="en-US" sz="1900" dirty="0"/>
              <a:t>—  l</a:t>
            </a:r>
            <a:r>
              <a:rPr lang="es-ES" sz="1900" dirty="0" err="1"/>
              <a:t>ímites</a:t>
            </a:r>
            <a:r>
              <a:rPr lang="es-ES" sz="1900" dirty="0"/>
              <a:t> de autoridad para la toma de decisiones;</a:t>
            </a:r>
            <a:endParaRPr lang="en-US" sz="1900" dirty="0"/>
          </a:p>
          <a:p>
            <a:pPr lvl="1"/>
            <a:r>
              <a:rPr lang="en-US" sz="1900" dirty="0"/>
              <a:t>—  </a:t>
            </a:r>
            <a:r>
              <a:rPr lang="es-ES" sz="1900" dirty="0"/>
              <a:t>responsabilidades de las partes interesadas y rendición de cuentas;</a:t>
            </a:r>
            <a:endParaRPr lang="en-US" sz="1900" dirty="0"/>
          </a:p>
          <a:p>
            <a:pPr lvl="1"/>
            <a:r>
              <a:rPr lang="en-US" sz="1900" dirty="0"/>
              <a:t>—  </a:t>
            </a:r>
            <a:r>
              <a:rPr lang="en-US" sz="1900" dirty="0" err="1"/>
              <a:t>i</a:t>
            </a:r>
            <a:r>
              <a:rPr lang="es-ES" sz="1900" dirty="0" err="1"/>
              <a:t>nteracciones</a:t>
            </a:r>
            <a:r>
              <a:rPr lang="es-ES" sz="1900" dirty="0"/>
              <a:t> tales como la presentación de informes y la escalada de incidentes o riesgos</a:t>
            </a:r>
            <a:r>
              <a:rPr lang="en-US" sz="1900" dirty="0"/>
              <a:t>. </a:t>
            </a:r>
          </a:p>
          <a:p>
            <a:r>
              <a:rPr lang="es-ES" sz="1900" dirty="0"/>
              <a:t>La responsabilidad de mantener la adecuada gobernanza de un proyecto suele atribuirse al patrocinador del proyecto o a un comité de dirección del proyecto. </a:t>
            </a:r>
            <a:endParaRPr lang="en-US" sz="1900" dirty="0"/>
          </a:p>
          <a:p>
            <a:pPr marL="0" indent="0">
              <a:buNone/>
            </a:pPr>
            <a:endParaRPr lang="en-US" dirty="0"/>
          </a:p>
        </p:txBody>
      </p:sp>
      <p:sp>
        <p:nvSpPr>
          <p:cNvPr id="3" name="TextBox 2"/>
          <p:cNvSpPr txBox="1"/>
          <p:nvPr/>
        </p:nvSpPr>
        <p:spPr>
          <a:xfrm>
            <a:off x="6781800" y="5867400"/>
            <a:ext cx="1287213" cy="261610"/>
          </a:xfrm>
          <a:prstGeom prst="rect">
            <a:avLst/>
          </a:prstGeom>
          <a:noFill/>
        </p:spPr>
        <p:txBody>
          <a:bodyPr wrap="none" rtlCol="0">
            <a:spAutoFit/>
          </a:bodyPr>
          <a:lstStyle/>
          <a:p>
            <a:r>
              <a:rPr lang="en-US" sz="1100" dirty="0" err="1">
                <a:solidFill>
                  <a:srgbClr val="A6A6A6"/>
                </a:solidFill>
              </a:rPr>
              <a:t>Src</a:t>
            </a:r>
            <a:r>
              <a:rPr lang="en-US" sz="1100" dirty="0">
                <a:solidFill>
                  <a:srgbClr val="A6A6A6"/>
                </a:solidFill>
              </a:rPr>
              <a:t>. ISO 21500 Pg.6</a:t>
            </a:r>
          </a:p>
        </p:txBody>
      </p:sp>
    </p:spTree>
    <p:extLst>
      <p:ext uri="{BB962C8B-B14F-4D97-AF65-F5344CB8AC3E}">
        <p14:creationId xmlns:p14="http://schemas.microsoft.com/office/powerpoint/2010/main" val="5045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57200" y="304800"/>
            <a:ext cx="7772400" cy="533400"/>
          </a:xfrm>
          <a:ln>
            <a:miter lim="800000"/>
            <a:headEnd/>
            <a:tailEnd/>
          </a:ln>
        </p:spPr>
        <p:txBody>
          <a:bodyPr>
            <a:normAutofit fontScale="90000"/>
          </a:bodyPr>
          <a:lstStyle/>
          <a:p>
            <a:pPr eaLnBrk="1" hangingPunct="1">
              <a:defRPr/>
            </a:pPr>
            <a:r>
              <a:rPr lang="en-US" dirty="0" err="1"/>
              <a:t>Dónde</a:t>
            </a:r>
            <a:r>
              <a:rPr lang="en-US" dirty="0"/>
              <a:t> </a:t>
            </a:r>
            <a:r>
              <a:rPr lang="en-US" dirty="0" err="1"/>
              <a:t>Existe</a:t>
            </a:r>
            <a:r>
              <a:rPr lang="en-US" dirty="0"/>
              <a:t> la </a:t>
            </a:r>
            <a:r>
              <a:rPr lang="en-US" dirty="0" err="1"/>
              <a:t>Gobernanza</a:t>
            </a:r>
            <a:r>
              <a:rPr lang="en-US" dirty="0"/>
              <a:t> de los </a:t>
            </a:r>
            <a:r>
              <a:rPr lang="en-US" dirty="0" err="1"/>
              <a:t>Proyectos</a:t>
            </a:r>
            <a:endParaRPr lang="en-US" dirty="0"/>
          </a:p>
        </p:txBody>
      </p:sp>
      <p:pic>
        <p:nvPicPr>
          <p:cNvPr id="2150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914400"/>
            <a:ext cx="6980238"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5943600" y="2743200"/>
            <a:ext cx="2082800" cy="53340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err="1"/>
              <a:t>Gobernanza</a:t>
            </a:r>
            <a:r>
              <a:rPr lang="en-US" dirty="0"/>
              <a:t> de </a:t>
            </a:r>
            <a:r>
              <a:rPr lang="en-US" dirty="0" err="1"/>
              <a:t>Proyectos</a:t>
            </a:r>
            <a:endParaRPr lang="en-US" dirty="0"/>
          </a:p>
        </p:txBody>
      </p:sp>
    </p:spTree>
    <p:extLst>
      <p:ext uri="{BB962C8B-B14F-4D97-AF65-F5344CB8AC3E}">
        <p14:creationId xmlns:p14="http://schemas.microsoft.com/office/powerpoint/2010/main" val="15143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260648"/>
            <a:ext cx="8229600" cy="1066800"/>
          </a:xfrm>
        </p:spPr>
        <p:txBody>
          <a:bodyPr>
            <a:normAutofit/>
          </a:bodyPr>
          <a:lstStyle/>
          <a:p>
            <a:r>
              <a:rPr lang="en-AU" sz="4000" dirty="0" err="1"/>
              <a:t>Portafolio</a:t>
            </a:r>
            <a:r>
              <a:rPr lang="en-AU" sz="4000" dirty="0"/>
              <a:t> de </a:t>
            </a:r>
            <a:r>
              <a:rPr lang="en-AU" sz="4000" dirty="0" err="1"/>
              <a:t>Proyectos</a:t>
            </a:r>
            <a:endParaRPr lang="en-AU" sz="4000" dirty="0"/>
          </a:p>
        </p:txBody>
      </p:sp>
      <p:sp>
        <p:nvSpPr>
          <p:cNvPr id="4099" name="Rectangle 3"/>
          <p:cNvSpPr>
            <a:spLocks noGrp="1" noChangeArrowheads="1"/>
          </p:cNvSpPr>
          <p:nvPr>
            <p:ph idx="1"/>
          </p:nvPr>
        </p:nvSpPr>
        <p:spPr/>
        <p:txBody>
          <a:bodyPr>
            <a:normAutofit/>
          </a:bodyPr>
          <a:lstStyle/>
          <a:p>
            <a:r>
              <a:rPr lang="es-ES" dirty="0"/>
              <a:t>“el conjunto de </a:t>
            </a:r>
            <a:r>
              <a:rPr lang="es-ES" u="sng" dirty="0"/>
              <a:t>proyectos</a:t>
            </a:r>
            <a:r>
              <a:rPr lang="es-ES" dirty="0"/>
              <a:t> o </a:t>
            </a:r>
            <a:r>
              <a:rPr lang="es-ES" u="sng" dirty="0"/>
              <a:t>programas</a:t>
            </a:r>
            <a:r>
              <a:rPr lang="es-ES" dirty="0"/>
              <a:t> y </a:t>
            </a:r>
            <a:r>
              <a:rPr lang="es-ES" u="sng" dirty="0"/>
              <a:t>otras actividades</a:t>
            </a:r>
            <a:r>
              <a:rPr lang="es-ES" dirty="0"/>
              <a:t> que se agrupan para facilitar la gestión eficaz de ese trabajo para satisfacer las necesidades estratégicas de negocio”</a:t>
            </a:r>
            <a:r>
              <a:rPr lang="en-AU" dirty="0"/>
              <a:t/>
            </a:r>
            <a:br>
              <a:rPr lang="en-AU" dirty="0"/>
            </a:br>
            <a:r>
              <a:rPr lang="en-AU" sz="2000" dirty="0"/>
              <a:t>(Project Management Institute, 2008)</a:t>
            </a:r>
          </a:p>
          <a:p>
            <a:endParaRPr lang="en-AU" sz="2000" dirty="0"/>
          </a:p>
          <a:p>
            <a:r>
              <a:rPr lang="es-ES" dirty="0"/>
              <a:t>“la totalidad de la inversión de una organización en los cambios [proyectos y programas] necesarios para alcanzar sus objetivos estratégicos” </a:t>
            </a:r>
            <a:r>
              <a:rPr lang="es-ES" sz="2100" dirty="0"/>
              <a:t>(Office of </a:t>
            </a:r>
            <a:r>
              <a:rPr lang="es-ES" sz="2100" dirty="0" err="1"/>
              <a:t>Government</a:t>
            </a:r>
            <a:r>
              <a:rPr lang="es-ES" sz="2100" dirty="0"/>
              <a:t> Commerce, 2009)</a:t>
            </a:r>
            <a:endParaRPr lang="en-AU" sz="2000" dirty="0"/>
          </a:p>
          <a:p>
            <a:pPr marL="457200" lvl="1" indent="0">
              <a:buNone/>
            </a:pPr>
            <a:endParaRPr lang="en-AU" dirty="0"/>
          </a:p>
        </p:txBody>
      </p:sp>
    </p:spTree>
    <p:extLst>
      <p:ext uri="{BB962C8B-B14F-4D97-AF65-F5344CB8AC3E}">
        <p14:creationId xmlns:p14="http://schemas.microsoft.com/office/powerpoint/2010/main" val="4402290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5848350" cy="854075"/>
          </a:xfrm>
        </p:spPr>
        <p:txBody>
          <a:bodyPr>
            <a:normAutofit fontScale="90000"/>
          </a:bodyPr>
          <a:lstStyle/>
          <a:p>
            <a:r>
              <a:rPr lang="en-GB" dirty="0"/>
              <a:t>¿</a:t>
            </a:r>
            <a:r>
              <a:rPr lang="en-GB" dirty="0" err="1"/>
              <a:t>Por</a:t>
            </a:r>
            <a:r>
              <a:rPr lang="en-GB" dirty="0"/>
              <a:t> </a:t>
            </a:r>
            <a:r>
              <a:rPr lang="en-GB" dirty="0" err="1"/>
              <a:t>qué</a:t>
            </a:r>
            <a:r>
              <a:rPr lang="en-GB" dirty="0"/>
              <a:t> </a:t>
            </a:r>
            <a:r>
              <a:rPr lang="en-GB" dirty="0" err="1"/>
              <a:t>gestión</a:t>
            </a:r>
            <a:r>
              <a:rPr lang="en-GB" dirty="0"/>
              <a:t> de </a:t>
            </a:r>
            <a:r>
              <a:rPr lang="en-GB" dirty="0" err="1"/>
              <a:t>portafolios</a:t>
            </a:r>
            <a:r>
              <a:rPr lang="en-GB" dirty="0"/>
              <a:t>?</a:t>
            </a:r>
          </a:p>
        </p:txBody>
      </p:sp>
      <p:sp>
        <p:nvSpPr>
          <p:cNvPr id="3" name="Content Placeholder 2"/>
          <p:cNvSpPr>
            <a:spLocks noGrp="1"/>
          </p:cNvSpPr>
          <p:nvPr>
            <p:ph idx="1"/>
          </p:nvPr>
        </p:nvSpPr>
        <p:spPr/>
        <p:txBody>
          <a:bodyPr>
            <a:normAutofit/>
          </a:bodyPr>
          <a:lstStyle/>
          <a:p>
            <a:r>
              <a:rPr lang="es-ES" dirty="0"/>
              <a:t>La gestión de portafolios es necesaria cuando una organización opera una serie de proyectos y programas</a:t>
            </a:r>
            <a:endParaRPr lang="en-GB" dirty="0"/>
          </a:p>
          <a:p>
            <a:r>
              <a:rPr lang="es-ES" dirty="0"/>
              <a:t>La decisión sobre qué proyectos llevar a cabo la toman generalmente los altos directivos</a:t>
            </a:r>
            <a:endParaRPr lang="en-GB" dirty="0"/>
          </a:p>
          <a:p>
            <a:r>
              <a:rPr lang="es-ES" dirty="0"/>
              <a:t>Una oficina central de proyectos, o red de oficinas de proyectos, puede ayudar a proporcionar información y estado actual de los proyectos y programas. </a:t>
            </a:r>
            <a:endParaRPr lang="en-GB" dirty="0"/>
          </a:p>
        </p:txBody>
      </p:sp>
    </p:spTree>
    <p:extLst>
      <p:ext uri="{BB962C8B-B14F-4D97-AF65-F5344CB8AC3E}">
        <p14:creationId xmlns:p14="http://schemas.microsoft.com/office/powerpoint/2010/main" val="13849232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5"/>
            <a:ext cx="6762750" cy="854075"/>
          </a:xfrm>
        </p:spPr>
        <p:txBody>
          <a:bodyPr>
            <a:normAutofit fontScale="90000"/>
          </a:bodyPr>
          <a:lstStyle/>
          <a:p>
            <a:r>
              <a:rPr lang="en-US" dirty="0" err="1"/>
              <a:t>Objetivos</a:t>
            </a:r>
            <a:r>
              <a:rPr lang="en-US" dirty="0"/>
              <a:t> de la </a:t>
            </a:r>
            <a:r>
              <a:rPr lang="en-US" dirty="0" err="1"/>
              <a:t>Gestión</a:t>
            </a:r>
            <a:r>
              <a:rPr lang="en-US" dirty="0"/>
              <a:t> de </a:t>
            </a:r>
            <a:r>
              <a:rPr lang="en-US" dirty="0" err="1"/>
              <a:t>Portafolios</a:t>
            </a:r>
            <a:endParaRPr lang="ar-LB"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139</a:t>
            </a:fld>
            <a:endParaRPr lang="en-US" dirty="0"/>
          </a:p>
        </p:txBody>
      </p:sp>
      <p:sp>
        <p:nvSpPr>
          <p:cNvPr id="3" name="Rectangle 2"/>
          <p:cNvSpPr/>
          <p:nvPr/>
        </p:nvSpPr>
        <p:spPr>
          <a:xfrm>
            <a:off x="628650" y="1219200"/>
            <a:ext cx="8134350" cy="4408899"/>
          </a:xfrm>
          <a:prstGeom prst="rect">
            <a:avLst/>
          </a:prstGeom>
        </p:spPr>
        <p:txBody>
          <a:bodyPr wrap="square">
            <a:spAutoFit/>
          </a:bodyPr>
          <a:lstStyle/>
          <a:p>
            <a:r>
              <a:rPr lang="en-US" dirty="0"/>
              <a:t>La </a:t>
            </a:r>
            <a:r>
              <a:rPr lang="en-US" dirty="0" err="1"/>
              <a:t>gestión</a:t>
            </a:r>
            <a:r>
              <a:rPr lang="en-US" dirty="0"/>
              <a:t> </a:t>
            </a:r>
            <a:r>
              <a:rPr lang="en-US" dirty="0" err="1"/>
              <a:t>eficaz</a:t>
            </a:r>
            <a:r>
              <a:rPr lang="en-US" dirty="0"/>
              <a:t> de los </a:t>
            </a:r>
            <a:r>
              <a:rPr lang="en-US" dirty="0" err="1"/>
              <a:t>portafolios</a:t>
            </a:r>
            <a:r>
              <a:rPr lang="en-US" dirty="0"/>
              <a:t> se </a:t>
            </a:r>
            <a:r>
              <a:rPr lang="en-US" dirty="0" err="1"/>
              <a:t>basa</a:t>
            </a:r>
            <a:r>
              <a:rPr lang="en-US" dirty="0"/>
              <a:t> en:</a:t>
            </a: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marL="350838" lvl="1" indent="0">
              <a:buNone/>
            </a:pPr>
            <a:endParaRPr lang="en-AU" dirty="0"/>
          </a:p>
          <a:p>
            <a:pPr indent="-106362"/>
            <a:r>
              <a:rPr lang="en-AU" sz="1050" dirty="0"/>
              <a:t>Sources: Kendall &amp; Rollins, 2003; Cooper, </a:t>
            </a:r>
            <a:r>
              <a:rPr lang="en-AU" sz="1050" dirty="0" err="1"/>
              <a:t>Edgett</a:t>
            </a:r>
            <a:r>
              <a:rPr lang="en-AU" sz="1050" dirty="0"/>
              <a:t>, </a:t>
            </a:r>
            <a:r>
              <a:rPr lang="en-AU" sz="1050" dirty="0" err="1"/>
              <a:t>Klienschmidt</a:t>
            </a:r>
            <a:r>
              <a:rPr lang="en-AU" sz="1050" dirty="0"/>
              <a:t>, 2001</a:t>
            </a:r>
            <a:endParaRPr lang="en-US" sz="1050" dirty="0"/>
          </a:p>
        </p:txBody>
      </p:sp>
      <p:graphicFrame>
        <p:nvGraphicFramePr>
          <p:cNvPr id="5" name="Table 4"/>
          <p:cNvGraphicFramePr>
            <a:graphicFrameLocks noGrp="1"/>
          </p:cNvGraphicFramePr>
          <p:nvPr>
            <p:extLst>
              <p:ext uri="{D42A27DB-BD31-4B8C-83A1-F6EECF244321}">
                <p14:modId xmlns:p14="http://schemas.microsoft.com/office/powerpoint/2010/main" val="1888229335"/>
              </p:ext>
            </p:extLst>
          </p:nvPr>
        </p:nvGraphicFramePr>
        <p:xfrm>
          <a:off x="685800" y="1828800"/>
          <a:ext cx="8077200" cy="2966661"/>
        </p:xfrm>
        <a:graphic>
          <a:graphicData uri="http://schemas.openxmlformats.org/drawingml/2006/table">
            <a:tbl>
              <a:tblPr firstRow="1" bandRow="1">
                <a:tableStyleId>{5940675A-B579-460E-94D1-54222C63F5DA}</a:tableStyleId>
              </a:tblPr>
              <a:tblGrid>
                <a:gridCol w="1447800">
                  <a:extLst>
                    <a:ext uri="{9D8B030D-6E8A-4147-A177-3AD203B41FA5}">
                      <a16:colId xmlns:a16="http://schemas.microsoft.com/office/drawing/2014/main" xmlns="" val="20000"/>
                    </a:ext>
                  </a:extLst>
                </a:gridCol>
                <a:gridCol w="6629400">
                  <a:extLst>
                    <a:ext uri="{9D8B030D-6E8A-4147-A177-3AD203B41FA5}">
                      <a16:colId xmlns:a16="http://schemas.microsoft.com/office/drawing/2014/main" xmlns="" val="20001"/>
                    </a:ext>
                  </a:extLst>
                </a:gridCol>
              </a:tblGrid>
              <a:tr h="269780">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a:solidFill>
                            <a:srgbClr val="0070C0"/>
                          </a:solidFill>
                        </a:rPr>
                        <a:t>ALINEAR</a:t>
                      </a:r>
                    </a:p>
                  </a:txBody>
                  <a:tcPr/>
                </a:tc>
                <a:tc>
                  <a:txBody>
                    <a:bodyPr/>
                    <a:lstStyle/>
                    <a:p>
                      <a:pPr marL="0" lvl="0" indent="0">
                        <a:buFont typeface="Arial" charset="0"/>
                        <a:buNone/>
                      </a:pPr>
                      <a:r>
                        <a:rPr lang="es-ES" sz="1700" dirty="0"/>
                        <a:t>Alinear los</a:t>
                      </a:r>
                      <a:r>
                        <a:rPr lang="es-ES" sz="1700" baseline="0" dirty="0"/>
                        <a:t> </a:t>
                      </a:r>
                      <a:r>
                        <a:rPr lang="es-ES" sz="1700" dirty="0"/>
                        <a:t>proyectos con la estrategia</a:t>
                      </a:r>
                      <a:endParaRPr lang="en-AU" sz="1700" dirty="0"/>
                    </a:p>
                  </a:txBody>
                  <a:tcPr/>
                </a:tc>
                <a:extLst>
                  <a:ext uri="{0D108BD9-81ED-4DB2-BD59-A6C34878D82A}">
                    <a16:rowId xmlns:a16="http://schemas.microsoft.com/office/drawing/2014/main" xmlns="" val="10000"/>
                  </a:ext>
                </a:extLst>
              </a:tr>
              <a:tr h="465647">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a:solidFill>
                            <a:srgbClr val="0070C0"/>
                          </a:solidFill>
                        </a:rPr>
                        <a:t>SELECCIONAR</a:t>
                      </a:r>
                    </a:p>
                  </a:txBody>
                  <a:tcPr/>
                </a:tc>
                <a:tc>
                  <a:txBody>
                    <a:bodyPr/>
                    <a:lstStyle/>
                    <a:p>
                      <a:pPr marL="0" lvl="0" indent="0">
                        <a:buFont typeface="Arial" charset="0"/>
                        <a:buNone/>
                      </a:pPr>
                      <a:r>
                        <a:rPr lang="es-ES" sz="1700" dirty="0"/>
                        <a:t>Seleccionar el número correcto de proyectos</a:t>
                      </a:r>
                      <a:endParaRPr lang="en-AU" sz="1700" dirty="0"/>
                    </a:p>
                  </a:txBody>
                  <a:tcPr/>
                </a:tc>
                <a:extLst>
                  <a:ext uri="{0D108BD9-81ED-4DB2-BD59-A6C34878D82A}">
                    <a16:rowId xmlns:a16="http://schemas.microsoft.com/office/drawing/2014/main" xmlns="" val="10001"/>
                  </a:ext>
                </a:extLst>
              </a:tr>
              <a:tr h="465647">
                <a:tc>
                  <a:txBody>
                    <a:bodyPr/>
                    <a:lstStyle/>
                    <a:p>
                      <a:pPr marL="0" lvl="0" indent="0" algn="l">
                        <a:buFont typeface="Arial" charset="0"/>
                        <a:buNone/>
                      </a:pPr>
                      <a:r>
                        <a:rPr lang="en-AU" sz="1700" dirty="0">
                          <a:solidFill>
                            <a:srgbClr val="0070C0"/>
                          </a:solidFill>
                        </a:rPr>
                        <a:t>BALANCEAR</a:t>
                      </a:r>
                    </a:p>
                  </a:txBody>
                  <a:tcPr/>
                </a:tc>
                <a:tc>
                  <a:txBody>
                    <a:bodyPr/>
                    <a:lstStyle/>
                    <a:p>
                      <a:pPr marL="0" lvl="0" indent="0">
                        <a:buFont typeface="Arial" charset="0"/>
                        <a:buNone/>
                      </a:pPr>
                      <a:r>
                        <a:rPr lang="es-ES" sz="1700" dirty="0"/>
                        <a:t>Mantener el balance de los tipos de proyectos</a:t>
                      </a:r>
                      <a:endParaRPr lang="en-AU" sz="1700" dirty="0"/>
                    </a:p>
                  </a:txBody>
                  <a:tcPr/>
                </a:tc>
                <a:extLst>
                  <a:ext uri="{0D108BD9-81ED-4DB2-BD59-A6C34878D82A}">
                    <a16:rowId xmlns:a16="http://schemas.microsoft.com/office/drawing/2014/main" xmlns="" val="10002"/>
                  </a:ext>
                </a:extLst>
              </a:tr>
              <a:tr h="465647">
                <a:tc>
                  <a:txBody>
                    <a:bodyPr/>
                    <a:lstStyle/>
                    <a:p>
                      <a:pPr marL="0" lvl="0" indent="0" algn="l">
                        <a:buFont typeface="Arial" charset="0"/>
                        <a:buNone/>
                      </a:pPr>
                      <a:r>
                        <a:rPr lang="en-AU" sz="1700" dirty="0">
                          <a:solidFill>
                            <a:srgbClr val="0070C0"/>
                          </a:solidFill>
                        </a:rPr>
                        <a:t>VALOR</a:t>
                      </a:r>
                    </a:p>
                  </a:txBody>
                  <a:tcPr/>
                </a:tc>
                <a:tc>
                  <a:txBody>
                    <a:bodyPr/>
                    <a:lstStyle/>
                    <a:p>
                      <a:pPr marL="0" lvl="0" indent="0">
                        <a:buFont typeface="Arial" charset="0"/>
                        <a:buNone/>
                      </a:pPr>
                      <a:r>
                        <a:rPr lang="en-AU" sz="1700" dirty="0" err="1"/>
                        <a:t>Maximizar</a:t>
                      </a:r>
                      <a:r>
                        <a:rPr lang="en-AU" sz="1700" dirty="0"/>
                        <a:t> el </a:t>
                      </a:r>
                      <a:r>
                        <a:rPr lang="en-AU" sz="1700" dirty="0" err="1"/>
                        <a:t>valor</a:t>
                      </a:r>
                      <a:r>
                        <a:rPr lang="en-AU" sz="1700" baseline="0" dirty="0"/>
                        <a:t> </a:t>
                      </a:r>
                      <a:r>
                        <a:rPr lang="en-AU" sz="1700" baseline="0" dirty="0" err="1"/>
                        <a:t>para</a:t>
                      </a:r>
                      <a:r>
                        <a:rPr lang="en-AU" sz="1700" baseline="0" dirty="0"/>
                        <a:t> la </a:t>
                      </a:r>
                      <a:r>
                        <a:rPr lang="en-AU" sz="1700" baseline="0" dirty="0" err="1"/>
                        <a:t>organización</a:t>
                      </a:r>
                      <a:endParaRPr lang="en-AU" sz="1700" dirty="0"/>
                    </a:p>
                  </a:txBody>
                  <a:tcPr/>
                </a:tc>
                <a:extLst>
                  <a:ext uri="{0D108BD9-81ED-4DB2-BD59-A6C34878D82A}">
                    <a16:rowId xmlns:a16="http://schemas.microsoft.com/office/drawing/2014/main" xmlns="" val="10003"/>
                  </a:ext>
                </a:extLst>
              </a:tr>
              <a:tr h="629979">
                <a:tc>
                  <a:txBody>
                    <a:bodyPr/>
                    <a:lstStyle/>
                    <a:p>
                      <a:pPr marL="0" lvl="0" indent="0" algn="l">
                        <a:buFont typeface="Arial" charset="0"/>
                        <a:buNone/>
                      </a:pPr>
                      <a:r>
                        <a:rPr lang="en-AU" sz="1700" dirty="0">
                          <a:solidFill>
                            <a:srgbClr val="0070C0"/>
                          </a:solidFill>
                        </a:rPr>
                        <a:t>RECURSOS</a:t>
                      </a:r>
                    </a:p>
                  </a:txBody>
                  <a:tcPr/>
                </a:tc>
                <a:tc>
                  <a:txBody>
                    <a:bodyPr/>
                    <a:lstStyle/>
                    <a:p>
                      <a:pPr marL="0" lvl="0" indent="0">
                        <a:buFont typeface="Arial" charset="0"/>
                        <a:buNone/>
                      </a:pPr>
                      <a:r>
                        <a:rPr lang="es-ES" sz="1700" dirty="0"/>
                        <a:t>Asegurar que el portafolio de proyectos se ajusta a la capacidad de los recursos de modo que la organización pueda mantener el máximo valor de las inversiones del proyecto</a:t>
                      </a:r>
                      <a:endParaRPr lang="en-AU" sz="1700" dirty="0"/>
                    </a:p>
                  </a:txBody>
                  <a:tcPr/>
                </a:tc>
                <a:extLst>
                  <a:ext uri="{0D108BD9-81ED-4DB2-BD59-A6C34878D82A}">
                    <a16:rowId xmlns:a16="http://schemas.microsoft.com/office/drawing/2014/main" xmlns="" val="10004"/>
                  </a:ext>
                </a:extLst>
              </a:tr>
              <a:tr h="269780">
                <a:tc>
                  <a:txBody>
                    <a:bodyPr/>
                    <a:lstStyle/>
                    <a:p>
                      <a:pPr marL="0" lvl="0" indent="0" algn="l">
                        <a:buFont typeface="Arial" charset="0"/>
                        <a:buNone/>
                      </a:pPr>
                      <a:r>
                        <a:rPr lang="en-AU" sz="1700" dirty="0">
                          <a:solidFill>
                            <a:srgbClr val="0070C0"/>
                          </a:solidFill>
                        </a:rPr>
                        <a:t>RIESGO</a:t>
                      </a:r>
                    </a:p>
                  </a:txBody>
                  <a:tcPr/>
                </a:tc>
                <a:tc>
                  <a:txBody>
                    <a:bodyPr/>
                    <a:lstStyle/>
                    <a:p>
                      <a:pPr marL="0" lvl="0" indent="0">
                        <a:buFont typeface="Arial" charset="0"/>
                        <a:buNone/>
                      </a:pPr>
                      <a:r>
                        <a:rPr lang="en-AU" sz="1700" dirty="0" err="1"/>
                        <a:t>Reducir</a:t>
                      </a:r>
                      <a:r>
                        <a:rPr lang="en-AU" sz="1700" dirty="0"/>
                        <a:t> el </a:t>
                      </a:r>
                      <a:r>
                        <a:rPr lang="en-AU" sz="1700" dirty="0" err="1"/>
                        <a:t>riesgo</a:t>
                      </a:r>
                      <a:r>
                        <a:rPr lang="en-AU" sz="1700" dirty="0"/>
                        <a:t> en general</a:t>
                      </a: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97669151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Certificaciones</a:t>
            </a:r>
            <a:r>
              <a:rPr lang="en-US" dirty="0"/>
              <a:t> de GPM</a:t>
            </a:r>
          </a:p>
        </p:txBody>
      </p:sp>
      <p:pic>
        <p:nvPicPr>
          <p:cNvPr id="5" name="Content Placeholder 4"/>
          <p:cNvPicPr>
            <a:picLocks noGrp="1" noChangeAspect="1"/>
          </p:cNvPicPr>
          <p:nvPr>
            <p:ph sz="half" idx="2"/>
          </p:nvPr>
        </p:nvPicPr>
        <p:blipFill>
          <a:blip r:embed="rId3" cstate="print"/>
          <a:srcRect t="-1724" b="-1724"/>
          <a:stretch>
            <a:fillRect/>
          </a:stretch>
        </p:blipFill>
        <p:spPr>
          <a:xfrm>
            <a:off x="422031" y="1295400"/>
            <a:ext cx="1336431" cy="1497706"/>
          </a:xfrm>
        </p:spPr>
      </p:pic>
      <p:pic>
        <p:nvPicPr>
          <p:cNvPr id="7" name="Picture 6"/>
          <p:cNvPicPr>
            <a:picLocks noChangeAspect="1"/>
          </p:cNvPicPr>
          <p:nvPr/>
        </p:nvPicPr>
        <p:blipFill>
          <a:blip r:embed="rId4" cstate="print"/>
          <a:stretch>
            <a:fillRect/>
          </a:stretch>
        </p:blipFill>
        <p:spPr>
          <a:xfrm>
            <a:off x="422031" y="3200400"/>
            <a:ext cx="1336431" cy="1295400"/>
          </a:xfrm>
          <a:prstGeom prst="rect">
            <a:avLst/>
          </a:prstGeom>
        </p:spPr>
      </p:pic>
      <p:pic>
        <p:nvPicPr>
          <p:cNvPr id="8" name="Picture 7"/>
          <p:cNvPicPr>
            <a:picLocks noChangeAspect="1"/>
          </p:cNvPicPr>
          <p:nvPr/>
        </p:nvPicPr>
        <p:blipFill>
          <a:blip r:embed="rId5" cstate="print"/>
          <a:stretch>
            <a:fillRect/>
          </a:stretch>
        </p:blipFill>
        <p:spPr>
          <a:xfrm>
            <a:off x="422031" y="4876800"/>
            <a:ext cx="1266092" cy="1143000"/>
          </a:xfrm>
          <a:prstGeom prst="rect">
            <a:avLst/>
          </a:prstGeom>
        </p:spPr>
      </p:pic>
      <p:sp>
        <p:nvSpPr>
          <p:cNvPr id="9" name="TextBox 8"/>
          <p:cNvSpPr txBox="1"/>
          <p:nvPr/>
        </p:nvSpPr>
        <p:spPr>
          <a:xfrm>
            <a:off x="1905000" y="1676401"/>
            <a:ext cx="6260123" cy="830997"/>
          </a:xfrm>
          <a:prstGeom prst="rect">
            <a:avLst/>
          </a:prstGeom>
          <a:noFill/>
        </p:spPr>
        <p:txBody>
          <a:bodyPr wrap="square" rtlCol="0">
            <a:spAutoFit/>
          </a:bodyPr>
          <a:lstStyle/>
          <a:p>
            <a:r>
              <a:rPr lang="en-US" sz="2400" dirty="0"/>
              <a:t>GPM-b -  La </a:t>
            </a:r>
            <a:r>
              <a:rPr lang="en-US" sz="2400" dirty="0" err="1"/>
              <a:t>Certificación</a:t>
            </a:r>
            <a:r>
              <a:rPr lang="en-US" sz="2400" dirty="0"/>
              <a:t> </a:t>
            </a:r>
            <a:r>
              <a:rPr lang="en-US" sz="2400" dirty="0" err="1"/>
              <a:t>fundacional</a:t>
            </a:r>
            <a:r>
              <a:rPr lang="en-US" sz="2400" dirty="0"/>
              <a:t> </a:t>
            </a:r>
            <a:r>
              <a:rPr lang="en-US" sz="2400" dirty="0" err="1"/>
              <a:t>basada</a:t>
            </a:r>
            <a:r>
              <a:rPr lang="en-US" sz="2400" dirty="0"/>
              <a:t> en el </a:t>
            </a:r>
            <a:r>
              <a:rPr lang="en-US" sz="2400" dirty="0" err="1"/>
              <a:t>Conocimiento</a:t>
            </a:r>
            <a:endParaRPr lang="en-US" sz="2400" dirty="0"/>
          </a:p>
        </p:txBody>
      </p:sp>
      <p:sp>
        <p:nvSpPr>
          <p:cNvPr id="10" name="TextBox 9"/>
          <p:cNvSpPr txBox="1"/>
          <p:nvPr/>
        </p:nvSpPr>
        <p:spPr>
          <a:xfrm>
            <a:off x="1828800" y="3429001"/>
            <a:ext cx="6119446" cy="830997"/>
          </a:xfrm>
          <a:prstGeom prst="rect">
            <a:avLst/>
          </a:prstGeom>
          <a:noFill/>
        </p:spPr>
        <p:txBody>
          <a:bodyPr wrap="square" rtlCol="0">
            <a:spAutoFit/>
          </a:bodyPr>
          <a:lstStyle/>
          <a:p>
            <a:r>
              <a:rPr lang="en-US" sz="2400" dirty="0"/>
              <a:t>GPM® - La </a:t>
            </a:r>
            <a:r>
              <a:rPr lang="en-US" sz="2400" dirty="0" err="1"/>
              <a:t>Certificación</a:t>
            </a:r>
            <a:r>
              <a:rPr lang="en-US" sz="2400" dirty="0"/>
              <a:t> de </a:t>
            </a:r>
            <a:r>
              <a:rPr lang="en-US" sz="2400" dirty="0" err="1"/>
              <a:t>Nivel</a:t>
            </a:r>
            <a:r>
              <a:rPr lang="en-US" sz="2400" dirty="0"/>
              <a:t> </a:t>
            </a:r>
            <a:r>
              <a:rPr lang="en-US" sz="2400" dirty="0" err="1"/>
              <a:t>Profesional</a:t>
            </a:r>
            <a:r>
              <a:rPr lang="en-US" sz="2400" dirty="0"/>
              <a:t> </a:t>
            </a:r>
            <a:r>
              <a:rPr lang="en-US" sz="2400" dirty="0" err="1"/>
              <a:t>basad</a:t>
            </a:r>
            <a:r>
              <a:rPr lang="en-US" sz="2400" dirty="0"/>
              <a:t> en la </a:t>
            </a:r>
            <a:r>
              <a:rPr lang="en-US" sz="2400" dirty="0" err="1"/>
              <a:t>Competencia</a:t>
            </a:r>
            <a:endParaRPr lang="en-US" sz="2400" dirty="0"/>
          </a:p>
        </p:txBody>
      </p:sp>
      <p:sp>
        <p:nvSpPr>
          <p:cNvPr id="11" name="TextBox 10"/>
          <p:cNvSpPr txBox="1"/>
          <p:nvPr/>
        </p:nvSpPr>
        <p:spPr>
          <a:xfrm>
            <a:off x="1828800" y="5029200"/>
            <a:ext cx="6049108" cy="830997"/>
          </a:xfrm>
          <a:prstGeom prst="rect">
            <a:avLst/>
          </a:prstGeom>
          <a:noFill/>
        </p:spPr>
        <p:txBody>
          <a:bodyPr wrap="square" rtlCol="0">
            <a:spAutoFit/>
          </a:bodyPr>
          <a:lstStyle/>
          <a:p>
            <a:r>
              <a:rPr lang="en-US" sz="2400" dirty="0"/>
              <a:t>GPM-m  - La </a:t>
            </a:r>
            <a:r>
              <a:rPr lang="en-US" sz="2400" dirty="0" err="1"/>
              <a:t>Certificación</a:t>
            </a:r>
            <a:r>
              <a:rPr lang="en-US" sz="2400" dirty="0"/>
              <a:t> de </a:t>
            </a:r>
            <a:r>
              <a:rPr lang="en-US" sz="2400" dirty="0" err="1"/>
              <a:t>Nivel</a:t>
            </a:r>
            <a:r>
              <a:rPr lang="en-US" sz="2400" dirty="0"/>
              <a:t> Master </a:t>
            </a:r>
            <a:r>
              <a:rPr lang="en-US" sz="2400" dirty="0" err="1"/>
              <a:t>basada</a:t>
            </a:r>
            <a:r>
              <a:rPr lang="en-US" sz="2400" dirty="0"/>
              <a:t> en la </a:t>
            </a:r>
            <a:r>
              <a:rPr lang="en-US" sz="2400" dirty="0" err="1"/>
              <a:t>Competencia</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a:t>
            </a:fld>
            <a:endParaRPr lang="en-US" dirty="0"/>
          </a:p>
        </p:txBody>
      </p:sp>
      <p:pic>
        <p:nvPicPr>
          <p:cNvPr id="12" name="Picture 11" descr="GPM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800" y="4267200"/>
            <a:ext cx="1848613" cy="1371600"/>
          </a:xfrm>
          <a:prstGeom prst="rect">
            <a:avLst/>
          </a:prstGeom>
        </p:spPr>
      </p:pic>
    </p:spTree>
    <p:extLst>
      <p:ext uri="{BB962C8B-B14F-4D97-AF65-F5344CB8AC3E}">
        <p14:creationId xmlns:p14="http://schemas.microsoft.com/office/powerpoint/2010/main" val="31631652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0"/>
            <a:ext cx="6762750" cy="854075"/>
          </a:xfrm>
        </p:spPr>
        <p:txBody>
          <a:bodyPr>
            <a:normAutofit/>
          </a:bodyPr>
          <a:lstStyle/>
          <a:p>
            <a:r>
              <a:rPr lang="en-US" dirty="0" err="1"/>
              <a:t>Portafolios</a:t>
            </a:r>
            <a:r>
              <a:rPr lang="en-US" dirty="0"/>
              <a:t> </a:t>
            </a:r>
            <a:r>
              <a:rPr lang="en-US" dirty="0" err="1"/>
              <a:t>Sostenibles</a:t>
            </a:r>
            <a:endParaRPr lang="ar-LB"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140</a:t>
            </a:fld>
            <a:endParaRPr lang="en-US" dirty="0"/>
          </a:p>
        </p:txBody>
      </p:sp>
      <p:sp>
        <p:nvSpPr>
          <p:cNvPr id="3" name="TextBox 2"/>
          <p:cNvSpPr txBox="1"/>
          <p:nvPr/>
        </p:nvSpPr>
        <p:spPr>
          <a:xfrm>
            <a:off x="777165" y="838200"/>
            <a:ext cx="8366835" cy="923330"/>
          </a:xfrm>
          <a:prstGeom prst="rect">
            <a:avLst/>
          </a:prstGeom>
          <a:noFill/>
        </p:spPr>
        <p:txBody>
          <a:bodyPr wrap="square" rtlCol="0">
            <a:spAutoFit/>
          </a:bodyPr>
          <a:lstStyle/>
          <a:p>
            <a:r>
              <a:rPr lang="es-ES" i="1" dirty="0"/>
              <a:t>Conjunto de proyectos y programas que ofrece un valor para la organización y la sociedad sin crear impacto indebido en la organización y sus trabajadores, a la sociedad o el medio ambiente.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00238445"/>
              </p:ext>
            </p:extLst>
          </p:nvPr>
        </p:nvGraphicFramePr>
        <p:xfrm>
          <a:off x="457200" y="1752600"/>
          <a:ext cx="8534400" cy="4754880"/>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xmlns="" val="20000"/>
                    </a:ext>
                  </a:extLst>
                </a:gridCol>
                <a:gridCol w="7162800">
                  <a:extLst>
                    <a:ext uri="{9D8B030D-6E8A-4147-A177-3AD203B41FA5}">
                      <a16:colId xmlns:a16="http://schemas.microsoft.com/office/drawing/2014/main" xmlns="" val="20001"/>
                    </a:ext>
                  </a:extLst>
                </a:gridCol>
              </a:tblGrid>
              <a:tr h="269780">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ALINEAR</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lang="en-AU" sz="1600" dirty="0">
                        <a:solidFill>
                          <a:srgbClr val="0070C0"/>
                        </a:solidFill>
                      </a:endParaRPr>
                    </a:p>
                  </a:txBody>
                  <a:tcPr/>
                </a:tc>
                <a:tc>
                  <a:txBody>
                    <a:bodyPr/>
                    <a:lstStyle/>
                    <a:p>
                      <a:pPr marL="285750" lvl="0" indent="-285750">
                        <a:buFont typeface="Arial" charset="0"/>
                        <a:buChar char="•"/>
                      </a:pPr>
                      <a:r>
                        <a:rPr lang="es-ES" sz="1700" dirty="0"/>
                        <a:t>Alinear los proyectos con la estrategia </a:t>
                      </a:r>
                      <a:r>
                        <a:rPr lang="es-ES" sz="1700" b="0" i="1" dirty="0"/>
                        <a:t>y con las obligaciones al  medio ambiente y la sociedad </a:t>
                      </a:r>
                      <a:endParaRPr lang="en-AU" sz="1700" b="0" i="1" dirty="0"/>
                    </a:p>
                  </a:txBody>
                  <a:tcPr/>
                </a:tc>
                <a:extLst>
                  <a:ext uri="{0D108BD9-81ED-4DB2-BD59-A6C34878D82A}">
                    <a16:rowId xmlns:a16="http://schemas.microsoft.com/office/drawing/2014/main" xmlns="" val="10000"/>
                  </a:ext>
                </a:extLst>
              </a:tr>
              <a:tr h="685483">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SELECCIONAR</a:t>
                      </a:r>
                    </a:p>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endParaRPr lang="en-AU" sz="1600" dirty="0">
                        <a:solidFill>
                          <a:srgbClr val="0070C0"/>
                        </a:solidFill>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s-ES" sz="1700" i="1" dirty="0"/>
                        <a:t>Incorporar los principios de sostenibilidad en los criterios de selección de proyectos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s-ES" sz="1700" i="1" dirty="0"/>
                        <a:t>Utilizar medidas no financieras (por ejemplo SROI) para determinar los proyectos deseables</a:t>
                      </a:r>
                      <a:endParaRPr lang="en-US" sz="1700" i="1" dirty="0"/>
                    </a:p>
                  </a:txBody>
                  <a:tcPr/>
                </a:tc>
                <a:extLst>
                  <a:ext uri="{0D108BD9-81ED-4DB2-BD59-A6C34878D82A}">
                    <a16:rowId xmlns:a16="http://schemas.microsoft.com/office/drawing/2014/main" xmlns="" val="10001"/>
                  </a:ext>
                </a:extLst>
              </a:tr>
              <a:tr h="465647">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BALANCEAR</a:t>
                      </a:r>
                    </a:p>
                    <a:p>
                      <a:pPr marL="0" lvl="0" indent="0" algn="l">
                        <a:buFont typeface="Arial" charset="0"/>
                        <a:buNone/>
                      </a:pPr>
                      <a:endParaRPr lang="en-AU" sz="1600" dirty="0">
                        <a:solidFill>
                          <a:srgbClr val="0070C0"/>
                        </a:solidFill>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s-ES" sz="1700" i="1" dirty="0"/>
                        <a:t>Equilibrar los impactos positivos y negativos de los proyectos a través de las dimensiones ambiental, social y económica</a:t>
                      </a:r>
                      <a:endParaRPr lang="en-US" sz="1700" i="1" dirty="0"/>
                    </a:p>
                    <a:p>
                      <a:pPr marL="285750" indent="-285750">
                        <a:buFont typeface="Arial" charset="0"/>
                        <a:buChar char="•"/>
                      </a:pPr>
                      <a:r>
                        <a:rPr lang="es-ES" sz="1700" i="1" dirty="0"/>
                        <a:t>Utilice informes integrados de desempeño del portafolio</a:t>
                      </a:r>
                      <a:endParaRPr lang="en-US" sz="1700" i="1" dirty="0"/>
                    </a:p>
                  </a:txBody>
                  <a:tcPr/>
                </a:tc>
                <a:extLst>
                  <a:ext uri="{0D108BD9-81ED-4DB2-BD59-A6C34878D82A}">
                    <a16:rowId xmlns:a16="http://schemas.microsoft.com/office/drawing/2014/main" xmlns="" val="10002"/>
                  </a:ext>
                </a:extLst>
              </a:tr>
              <a:tr h="465647">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VALOR</a:t>
                      </a:r>
                    </a:p>
                    <a:p>
                      <a:pPr marL="0" lvl="0" indent="0" algn="l">
                        <a:buFont typeface="Arial" charset="0"/>
                        <a:buNone/>
                      </a:pPr>
                      <a:endParaRPr lang="en-AU" sz="1600" dirty="0">
                        <a:solidFill>
                          <a:srgbClr val="0070C0"/>
                        </a:solidFill>
                      </a:endParaRPr>
                    </a:p>
                  </a:txBody>
                  <a:tcPr/>
                </a:tc>
                <a:tc>
                  <a:txBody>
                    <a:bodyPr/>
                    <a:lstStyle/>
                    <a:p>
                      <a:pPr marL="285750" indent="-285750">
                        <a:buFont typeface="Arial" charset="0"/>
                        <a:buChar char="•"/>
                      </a:pPr>
                      <a:r>
                        <a:rPr lang="es-ES" sz="1700" i="1" dirty="0"/>
                        <a:t>Incorporar la sostenibilidad en la evaluación de la inversión de capitales y en la gestión de riesgos. </a:t>
                      </a:r>
                      <a:r>
                        <a:rPr lang="en-US" sz="1700" i="1" dirty="0" err="1"/>
                        <a:t>Gestionar</a:t>
                      </a:r>
                      <a:r>
                        <a:rPr lang="en-US" sz="1700" i="1" dirty="0"/>
                        <a:t> la </a:t>
                      </a:r>
                      <a:r>
                        <a:rPr lang="en-US" sz="1700" i="1" dirty="0" err="1"/>
                        <a:t>entrega</a:t>
                      </a:r>
                      <a:r>
                        <a:rPr lang="en-US" sz="1700" i="1" dirty="0"/>
                        <a:t> de los </a:t>
                      </a:r>
                      <a:r>
                        <a:rPr lang="en-US" sz="1700" i="1" dirty="0" err="1"/>
                        <a:t>beneficios</a:t>
                      </a:r>
                      <a:r>
                        <a:rPr lang="en-US" sz="1700" i="1" dirty="0"/>
                        <a:t> </a:t>
                      </a:r>
                      <a:r>
                        <a:rPr lang="en-US" sz="1700" i="1" dirty="0" err="1"/>
                        <a:t>para</a:t>
                      </a:r>
                      <a:r>
                        <a:rPr lang="en-US" sz="1700" i="1" dirty="0"/>
                        <a:t> </a:t>
                      </a:r>
                      <a:r>
                        <a:rPr lang="en-US" sz="1700" i="1" dirty="0" err="1"/>
                        <a:t>maximizar</a:t>
                      </a:r>
                      <a:r>
                        <a:rPr lang="en-US" sz="1700" i="1" dirty="0"/>
                        <a:t> los </a:t>
                      </a:r>
                      <a:r>
                        <a:rPr lang="en-US" sz="1700" i="1" dirty="0" err="1"/>
                        <a:t>resultados</a:t>
                      </a:r>
                      <a:r>
                        <a:rPr lang="en-US" sz="1700" i="1" dirty="0"/>
                        <a:t> </a:t>
                      </a:r>
                      <a:r>
                        <a:rPr lang="en-US" sz="1700" i="1" dirty="0" err="1"/>
                        <a:t>positivos</a:t>
                      </a:r>
                      <a:endParaRPr lang="en-US" sz="1700" i="1" dirty="0"/>
                    </a:p>
                  </a:txBody>
                  <a:tcPr/>
                </a:tc>
                <a:extLst>
                  <a:ext uri="{0D108BD9-81ED-4DB2-BD59-A6C34878D82A}">
                    <a16:rowId xmlns:a16="http://schemas.microsoft.com/office/drawing/2014/main" xmlns="" val="10003"/>
                  </a:ext>
                </a:extLst>
              </a:tr>
              <a:tr h="411480">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RECURSOS</a:t>
                      </a:r>
                    </a:p>
                  </a:txBody>
                  <a:tcPr/>
                </a:tc>
                <a:tc>
                  <a:txBody>
                    <a:bodyPr/>
                    <a:lstStyle/>
                    <a:p>
                      <a:pPr marL="285750" indent="-285750">
                        <a:buFont typeface="Arial" charset="0"/>
                        <a:buChar char="•"/>
                      </a:pPr>
                      <a:r>
                        <a:rPr lang="es-ES" sz="1700" i="1" dirty="0"/>
                        <a:t>Determinar la capacidad de sustentación del portafolio</a:t>
                      </a:r>
                      <a:endParaRPr lang="en-US" sz="1700" i="1" dirty="0"/>
                    </a:p>
                  </a:txBody>
                  <a:tcPr/>
                </a:tc>
                <a:extLst>
                  <a:ext uri="{0D108BD9-81ED-4DB2-BD59-A6C34878D82A}">
                    <a16:rowId xmlns:a16="http://schemas.microsoft.com/office/drawing/2014/main" xmlns="" val="10004"/>
                  </a:ext>
                </a:extLst>
              </a:tr>
              <a:tr h="269780">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AU" sz="1600" dirty="0">
                          <a:solidFill>
                            <a:srgbClr val="0070C0"/>
                          </a:solidFill>
                        </a:rPr>
                        <a:t>RIESGO</a:t>
                      </a:r>
                    </a:p>
                    <a:p>
                      <a:pPr marL="0" lvl="0" indent="0" algn="l">
                        <a:buFont typeface="Arial" charset="0"/>
                        <a:buNone/>
                      </a:pPr>
                      <a:endParaRPr lang="en-AU" sz="1600" dirty="0">
                        <a:solidFill>
                          <a:srgbClr val="0070C0"/>
                        </a:solidFill>
                      </a:endParaRPr>
                    </a:p>
                  </a:txBody>
                  <a:tcPr/>
                </a:tc>
                <a:tc>
                  <a:txBody>
                    <a:bodyPr/>
                    <a:lstStyle/>
                    <a:p>
                      <a:pPr marL="285750" indent="-285750">
                        <a:buFont typeface="Arial" charset="0"/>
                        <a:buChar char="•"/>
                      </a:pPr>
                      <a:r>
                        <a:rPr lang="es-ES" sz="1700" i="1" dirty="0"/>
                        <a:t>Determinar los riesgos y oportunidades de sostenibilidad de la organización (utilizando PSM3).  Realizar la evaluación de impactos de sostenibilidad para todos  los proyectos del portafolio.</a:t>
                      </a:r>
                      <a:endParaRPr lang="en-US" sz="1700" i="1"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708349525"/>
      </p:ext>
    </p:extLst>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523040" cy="1143000"/>
          </a:xfrm>
        </p:spPr>
        <p:txBody>
          <a:bodyPr/>
          <a:lstStyle/>
          <a:p>
            <a:r>
              <a:rPr lang="en-GB" dirty="0" err="1"/>
              <a:t>Características</a:t>
            </a:r>
            <a:r>
              <a:rPr lang="en-GB" dirty="0"/>
              <a:t> de la </a:t>
            </a:r>
            <a:r>
              <a:rPr lang="en-GB" dirty="0" err="1"/>
              <a:t>gestión</a:t>
            </a:r>
            <a:r>
              <a:rPr lang="en-GB" dirty="0"/>
              <a:t> de </a:t>
            </a:r>
            <a:r>
              <a:rPr lang="en-GB" dirty="0" err="1"/>
              <a:t>Portafolios</a:t>
            </a:r>
            <a:r>
              <a:rPr lang="en-GB" dirty="0"/>
              <a:t> management characteristics</a:t>
            </a:r>
          </a:p>
        </p:txBody>
      </p:sp>
      <p:sp>
        <p:nvSpPr>
          <p:cNvPr id="3" name="Content Placeholder 2"/>
          <p:cNvSpPr>
            <a:spLocks noGrp="1"/>
          </p:cNvSpPr>
          <p:nvPr>
            <p:ph idx="1"/>
          </p:nvPr>
        </p:nvSpPr>
        <p:spPr>
          <a:xfrm>
            <a:off x="457200" y="1340768"/>
            <a:ext cx="8229600" cy="4525963"/>
          </a:xfrm>
        </p:spPr>
        <p:txBody>
          <a:bodyPr>
            <a:normAutofit lnSpcReduction="10000"/>
          </a:bodyPr>
          <a:lstStyle/>
          <a:p>
            <a:r>
              <a:rPr lang="es-ES" sz="2400" dirty="0"/>
              <a:t>Detección, análisis y evaluación financiera de las características de los proyectos y programas (recursos, cronogramas, flujos de efectivo, riesgos, beneficios, etc.) en relación con la estrategia general de la empresa.</a:t>
            </a:r>
            <a:endParaRPr lang="en-GB" sz="2400" dirty="0"/>
          </a:p>
          <a:p>
            <a:r>
              <a:rPr lang="es-ES" sz="2400" dirty="0"/>
              <a:t>Priorización y / o selección de proyectos y programas dentro del portafolio, teniendo en cuenta los recursos disponibles, posibles rendimientos y riesgos.</a:t>
            </a:r>
            <a:endParaRPr lang="en-GB" sz="2400" dirty="0"/>
          </a:p>
          <a:p>
            <a:r>
              <a:rPr lang="en-GB" sz="2400" dirty="0" err="1"/>
              <a:t>Monitoreo</a:t>
            </a:r>
            <a:r>
              <a:rPr lang="en-GB" sz="2400" dirty="0"/>
              <a:t> continuo del </a:t>
            </a:r>
            <a:r>
              <a:rPr lang="en-GB" sz="2400" dirty="0" err="1"/>
              <a:t>las</a:t>
            </a:r>
            <a:r>
              <a:rPr lang="en-GB" sz="2400" dirty="0"/>
              <a:t> </a:t>
            </a:r>
            <a:r>
              <a:rPr lang="en-GB" sz="2400" dirty="0" err="1"/>
              <a:t>características</a:t>
            </a:r>
            <a:r>
              <a:rPr lang="en-GB" sz="2400" dirty="0"/>
              <a:t> del </a:t>
            </a:r>
            <a:r>
              <a:rPr lang="en-GB" sz="2400" dirty="0" err="1"/>
              <a:t>portafolio</a:t>
            </a:r>
            <a:r>
              <a:rPr lang="en-GB" sz="2400" dirty="0"/>
              <a:t> a </a:t>
            </a:r>
            <a:r>
              <a:rPr lang="en-GB" sz="2400" dirty="0" err="1"/>
              <a:t>medida</a:t>
            </a:r>
            <a:r>
              <a:rPr lang="en-GB" sz="2400" dirty="0"/>
              <a:t> </a:t>
            </a:r>
            <a:r>
              <a:rPr lang="en-GB" sz="2400" dirty="0" err="1"/>
              <a:t>que</a:t>
            </a:r>
            <a:r>
              <a:rPr lang="en-GB" sz="2400" dirty="0"/>
              <a:t> se </a:t>
            </a:r>
            <a:r>
              <a:rPr lang="en-GB" sz="2400" dirty="0" err="1"/>
              <a:t>desarrollan</a:t>
            </a:r>
            <a:r>
              <a:rPr lang="en-GB" sz="2400" dirty="0"/>
              <a:t> los </a:t>
            </a:r>
            <a:r>
              <a:rPr lang="en-GB" sz="2400" dirty="0" err="1"/>
              <a:t>programas</a:t>
            </a:r>
            <a:r>
              <a:rPr lang="en-GB" sz="2400" dirty="0"/>
              <a:t> y </a:t>
            </a:r>
            <a:r>
              <a:rPr lang="en-GB" sz="2400" dirty="0" err="1"/>
              <a:t>proyectos</a:t>
            </a:r>
            <a:r>
              <a:rPr lang="en-GB" sz="2400" dirty="0"/>
              <a:t>.</a:t>
            </a:r>
          </a:p>
          <a:p>
            <a:r>
              <a:rPr lang="es-ES" sz="2400" dirty="0"/>
              <a:t>Ajuste del portafolio en relación con las restricciones, riesgos y retornos esperados a la luz de las circunstancias en desarrollo.</a:t>
            </a:r>
            <a:endParaRPr lang="en-GB" sz="2400" dirty="0"/>
          </a:p>
          <a:p>
            <a:r>
              <a:rPr lang="en-GB" sz="2400" dirty="0" err="1"/>
              <a:t>Practicamente</a:t>
            </a:r>
            <a:r>
              <a:rPr lang="en-GB" sz="2400" dirty="0"/>
              <a:t>, </a:t>
            </a:r>
            <a:r>
              <a:rPr lang="en-GB" sz="2400" dirty="0" err="1"/>
              <a:t>esto</a:t>
            </a:r>
            <a:r>
              <a:rPr lang="en-GB" sz="2400" dirty="0"/>
              <a:t> </a:t>
            </a:r>
            <a:r>
              <a:rPr lang="en-GB" sz="2400" dirty="0" err="1"/>
              <a:t>significa</a:t>
            </a:r>
            <a:r>
              <a:rPr lang="en-GB" sz="2400" dirty="0"/>
              <a:t>...</a:t>
            </a:r>
          </a:p>
        </p:txBody>
      </p:sp>
      <p:sp>
        <p:nvSpPr>
          <p:cNvPr id="5" name="TextBox 4"/>
          <p:cNvSpPr txBox="1"/>
          <p:nvPr/>
        </p:nvSpPr>
        <p:spPr>
          <a:xfrm>
            <a:off x="209992" y="5791200"/>
            <a:ext cx="8400608" cy="276999"/>
          </a:xfrm>
          <a:prstGeom prst="rect">
            <a:avLst/>
          </a:prstGeom>
          <a:noFill/>
        </p:spPr>
        <p:txBody>
          <a:bodyPr wrap="square" rtlCol="0">
            <a:spAutoFit/>
          </a:bodyPr>
          <a:lstStyle/>
          <a:p>
            <a:pPr algn="r"/>
            <a:r>
              <a:rPr lang="en-GB" sz="1200" dirty="0" err="1"/>
              <a:t>APMBoK</a:t>
            </a:r>
            <a:r>
              <a:rPr lang="en-GB" sz="1200" dirty="0"/>
              <a:t> V. 5</a:t>
            </a:r>
          </a:p>
        </p:txBody>
      </p:sp>
    </p:spTree>
    <p:extLst>
      <p:ext uri="{BB962C8B-B14F-4D97-AF65-F5344CB8AC3E}">
        <p14:creationId xmlns:p14="http://schemas.microsoft.com/office/powerpoint/2010/main" val="16122500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86050" y="3214686"/>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86248" y="4429132"/>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2</a:t>
            </a:r>
          </a:p>
        </p:txBody>
      </p:sp>
      <p:sp>
        <p:nvSpPr>
          <p:cNvPr id="59" name="Oval 5"/>
          <p:cNvSpPr>
            <a:spLocks noChangeArrowheads="1"/>
          </p:cNvSpPr>
          <p:nvPr/>
        </p:nvSpPr>
        <p:spPr bwMode="auto">
          <a:xfrm>
            <a:off x="3000364" y="4929198"/>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357554"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72132" y="4786322"/>
            <a:ext cx="917491"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8</a:t>
            </a:r>
          </a:p>
        </p:txBody>
      </p:sp>
      <p:sp>
        <p:nvSpPr>
          <p:cNvPr id="73" name="Oval 8"/>
          <p:cNvSpPr>
            <a:spLocks noChangeArrowheads="1"/>
          </p:cNvSpPr>
          <p:nvPr/>
        </p:nvSpPr>
        <p:spPr bwMode="auto">
          <a:xfrm>
            <a:off x="3929058" y="557214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214810" y="3357562"/>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1</a:t>
            </a:r>
          </a:p>
        </p:txBody>
      </p:sp>
      <p:sp>
        <p:nvSpPr>
          <p:cNvPr id="76" name="Oval 10"/>
          <p:cNvSpPr>
            <a:spLocks noChangeArrowheads="1"/>
          </p:cNvSpPr>
          <p:nvPr/>
        </p:nvSpPr>
        <p:spPr bwMode="auto">
          <a:xfrm>
            <a:off x="4929190" y="5500702"/>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214942" y="378619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err="1">
                <a:solidFill>
                  <a:srgbClr val="000000"/>
                </a:solidFill>
                <a:latin typeface="Helvetica"/>
                <a:ea typeface="+mj-ea"/>
                <a:cs typeface="Helvetica"/>
              </a:rPr>
              <a:t>Gestión</a:t>
            </a:r>
            <a:r>
              <a:rPr lang="en-AU" sz="3100" dirty="0">
                <a:solidFill>
                  <a:srgbClr val="000000"/>
                </a:solidFill>
                <a:latin typeface="Helvetica"/>
                <a:ea typeface="+mj-ea"/>
                <a:cs typeface="Helvetica"/>
              </a:rPr>
              <a:t> de </a:t>
            </a:r>
            <a:r>
              <a:rPr lang="en-AU" sz="3100" dirty="0" err="1">
                <a:solidFill>
                  <a:srgbClr val="000000"/>
                </a:solidFill>
                <a:latin typeface="Helvetica"/>
                <a:ea typeface="+mj-ea"/>
                <a:cs typeface="Helvetica"/>
              </a:rPr>
              <a:t>Portafolio</a:t>
            </a:r>
            <a:r>
              <a:rPr lang="en-AU" sz="3100" dirty="0">
                <a:solidFill>
                  <a:srgbClr val="000000"/>
                </a:solidFill>
                <a:latin typeface="Helvetica"/>
                <a:ea typeface="+mj-ea"/>
                <a:cs typeface="Helvetica"/>
              </a:rPr>
              <a:t> de </a:t>
            </a:r>
            <a:r>
              <a:rPr lang="en-AU" sz="3100" dirty="0" err="1">
                <a:solidFill>
                  <a:srgbClr val="000000"/>
                </a:solidFill>
                <a:latin typeface="Helvetica"/>
                <a:ea typeface="+mj-ea"/>
                <a:cs typeface="Helvetica"/>
              </a:rPr>
              <a:t>Proyectos</a:t>
            </a:r>
            <a:endParaRPr lang="en-US" sz="3100" dirty="0">
              <a:solidFill>
                <a:srgbClr val="000000"/>
              </a:solidFill>
              <a:latin typeface="Helvetica"/>
              <a:ea typeface="+mj-ea"/>
              <a:cs typeface="Helvetica"/>
            </a:endParaRPr>
          </a:p>
        </p:txBody>
      </p:sp>
    </p:spTree>
    <p:extLst>
      <p:ext uri="{BB962C8B-B14F-4D97-AF65-F5344CB8AC3E}">
        <p14:creationId xmlns:p14="http://schemas.microsoft.com/office/powerpoint/2010/main" val="1914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250" autoRev="1" fill="hold"/>
                                        <p:tgtEl>
                                          <p:spTgt spid="74"/>
                                        </p:tgtEl>
                                        <p:attrNameLst>
                                          <p:attrName>style.color</p:attrName>
                                        </p:attrNameLst>
                                      </p:cBhvr>
                                      <p:to>
                                        <p:clrVal>
                                          <a:srgbClr val="66FF33"/>
                                        </p:clrVal>
                                      </p:to>
                                    </p:set>
                                    <p:set>
                                      <p:cBhvr>
                                        <p:cTn id="7" dur="250" autoRev="1" fill="hold"/>
                                        <p:tgtEl>
                                          <p:spTgt spid="74"/>
                                        </p:tgtEl>
                                        <p:attrNameLst>
                                          <p:attrName>fillcolor</p:attrName>
                                        </p:attrNameLst>
                                      </p:cBhvr>
                                      <p:to>
                                        <p:clrVal>
                                          <a:srgbClr val="66FF33"/>
                                        </p:clrVal>
                                      </p:to>
                                    </p:set>
                                    <p:set>
                                      <p:cBhvr>
                                        <p:cTn id="8" dur="250" autoRev="1" fill="hold"/>
                                        <p:tgtEl>
                                          <p:spTgt spid="74"/>
                                        </p:tgtEl>
                                        <p:attrNameLst>
                                          <p:attrName>fill.type</p:attrName>
                                        </p:attrNameLst>
                                      </p:cBhvr>
                                      <p:to>
                                        <p:strVal val="solid"/>
                                      </p:to>
                                    </p:set>
                                  </p:childTnLst>
                                </p:cTn>
                              </p:par>
                              <p:par>
                                <p:cTn id="9" presetID="20" presetClass="emph" presetSubtype="0" fill="hold" grpId="0" nodeType="withEffect">
                                  <p:stCondLst>
                                    <p:cond delay="0"/>
                                  </p:stCondLst>
                                  <p:iterate type="lt">
                                    <p:tmPct val="10000"/>
                                  </p:iterate>
                                  <p:childTnLst>
                                    <p:set>
                                      <p:cBhvr override="childStyle">
                                        <p:cTn id="10" dur="250" autoRev="1" fill="hold"/>
                                        <p:tgtEl>
                                          <p:spTgt spid="57"/>
                                        </p:tgtEl>
                                        <p:attrNameLst>
                                          <p:attrName>style.color</p:attrName>
                                        </p:attrNameLst>
                                      </p:cBhvr>
                                      <p:to>
                                        <p:clrVal>
                                          <a:srgbClr val="66FF33"/>
                                        </p:clrVal>
                                      </p:to>
                                    </p:set>
                                    <p:set>
                                      <p:cBhvr>
                                        <p:cTn id="11" dur="250" autoRev="1" fill="hold"/>
                                        <p:tgtEl>
                                          <p:spTgt spid="57"/>
                                        </p:tgtEl>
                                        <p:attrNameLst>
                                          <p:attrName>fillcolor</p:attrName>
                                        </p:attrNameLst>
                                      </p:cBhvr>
                                      <p:to>
                                        <p:clrVal>
                                          <a:srgbClr val="66FF33"/>
                                        </p:clrVal>
                                      </p:to>
                                    </p:set>
                                    <p:set>
                                      <p:cBhvr>
                                        <p:cTn id="12" dur="250" autoRev="1" fill="hold"/>
                                        <p:tgtEl>
                                          <p:spTgt spid="57"/>
                                        </p:tgtEl>
                                        <p:attrNameLst>
                                          <p:attrName>fill.type</p:attrName>
                                        </p:attrNameLst>
                                      </p:cBhvr>
                                      <p:to>
                                        <p:strVal val="solid"/>
                                      </p:to>
                                    </p:set>
                                  </p:childTnLst>
                                </p:cTn>
                              </p:par>
                              <p:par>
                                <p:cTn id="13" presetID="20" presetClass="emph" presetSubtype="0" fill="hold" grpId="0" nodeType="withEffect">
                                  <p:stCondLst>
                                    <p:cond delay="0"/>
                                  </p:stCondLst>
                                  <p:iterate type="lt">
                                    <p:tmPct val="10000"/>
                                  </p:iterate>
                                  <p:childTnLst>
                                    <p:set>
                                      <p:cBhvr override="childStyle">
                                        <p:cTn id="14" dur="500" autoRev="1" fill="hold"/>
                                        <p:tgtEl>
                                          <p:spTgt spid="67"/>
                                        </p:tgtEl>
                                        <p:attrNameLst>
                                          <p:attrName>style.color</p:attrName>
                                        </p:attrNameLst>
                                      </p:cBhvr>
                                      <p:to>
                                        <p:clrVal>
                                          <a:srgbClr val="FF0000"/>
                                        </p:clrVal>
                                      </p:to>
                                    </p:set>
                                    <p:set>
                                      <p:cBhvr>
                                        <p:cTn id="15" dur="500" autoRev="1" fill="hold"/>
                                        <p:tgtEl>
                                          <p:spTgt spid="67"/>
                                        </p:tgtEl>
                                        <p:attrNameLst>
                                          <p:attrName>fillcolor</p:attrName>
                                        </p:attrNameLst>
                                      </p:cBhvr>
                                      <p:to>
                                        <p:clrVal>
                                          <a:srgbClr val="FF0000"/>
                                        </p:clrVal>
                                      </p:to>
                                    </p:set>
                                    <p:set>
                                      <p:cBhvr>
                                        <p:cTn id="16" dur="500" autoRev="1" fill="hold"/>
                                        <p:tgtEl>
                                          <p:spTgt spid="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7" grpId="0" animBg="1"/>
      <p:bldP spid="74"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21"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err="1">
                <a:solidFill>
                  <a:srgbClr val="000000"/>
                </a:solidFill>
                <a:latin typeface="Helvetica"/>
                <a:ea typeface="+mj-ea"/>
                <a:cs typeface="Helvetica"/>
              </a:rPr>
              <a:t>Gestión</a:t>
            </a:r>
            <a:r>
              <a:rPr lang="en-AU" sz="3100" dirty="0">
                <a:solidFill>
                  <a:srgbClr val="000000"/>
                </a:solidFill>
                <a:latin typeface="Helvetica"/>
                <a:ea typeface="+mj-ea"/>
                <a:cs typeface="Helvetica"/>
              </a:rPr>
              <a:t> de </a:t>
            </a:r>
            <a:r>
              <a:rPr lang="en-AU" sz="3100" dirty="0" err="1">
                <a:solidFill>
                  <a:srgbClr val="000000"/>
                </a:solidFill>
                <a:latin typeface="Helvetica"/>
                <a:ea typeface="+mj-ea"/>
                <a:cs typeface="Helvetica"/>
              </a:rPr>
              <a:t>Portafolio</a:t>
            </a:r>
            <a:r>
              <a:rPr lang="en-AU" sz="3100" dirty="0">
                <a:solidFill>
                  <a:srgbClr val="000000"/>
                </a:solidFill>
                <a:latin typeface="Helvetica"/>
                <a:ea typeface="+mj-ea"/>
                <a:cs typeface="Helvetica"/>
              </a:rPr>
              <a:t> de </a:t>
            </a:r>
            <a:r>
              <a:rPr lang="en-AU" sz="3100" dirty="0" err="1">
                <a:solidFill>
                  <a:srgbClr val="000000"/>
                </a:solidFill>
                <a:latin typeface="Helvetica"/>
                <a:ea typeface="+mj-ea"/>
                <a:cs typeface="Helvetica"/>
              </a:rPr>
              <a:t>Proyectos</a:t>
            </a:r>
            <a:endParaRPr lang="en-US" sz="3100" dirty="0">
              <a:solidFill>
                <a:srgbClr val="000000"/>
              </a:solidFill>
              <a:latin typeface="Helvetica"/>
              <a:ea typeface="+mj-ea"/>
              <a:cs typeface="Helvetica"/>
            </a:endParaRPr>
          </a:p>
        </p:txBody>
      </p:sp>
      <p:sp>
        <p:nvSpPr>
          <p:cNvPr id="56" name="Oval 20"/>
          <p:cNvSpPr>
            <a:spLocks noChangeArrowheads="1"/>
          </p:cNvSpPr>
          <p:nvPr/>
        </p:nvSpPr>
        <p:spPr bwMode="auto">
          <a:xfrm>
            <a:off x="2786050" y="3214686"/>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7786710" y="4214818"/>
            <a:ext cx="917491" cy="90727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2</a:t>
            </a:r>
          </a:p>
        </p:txBody>
      </p:sp>
      <p:sp>
        <p:nvSpPr>
          <p:cNvPr id="59" name="Oval 5"/>
          <p:cNvSpPr>
            <a:spLocks noChangeArrowheads="1"/>
          </p:cNvSpPr>
          <p:nvPr/>
        </p:nvSpPr>
        <p:spPr bwMode="auto">
          <a:xfrm>
            <a:off x="3000364" y="4929198"/>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357554"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7000892" y="5072074"/>
            <a:ext cx="917491" cy="903018"/>
          </a:xfrm>
          <a:prstGeom prst="ellipse">
            <a:avLst/>
          </a:prstGeom>
          <a:solidFill>
            <a:srgbClr val="FF000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8</a:t>
            </a:r>
          </a:p>
        </p:txBody>
      </p:sp>
      <p:sp>
        <p:nvSpPr>
          <p:cNvPr id="73" name="Oval 8"/>
          <p:cNvSpPr>
            <a:spLocks noChangeArrowheads="1"/>
          </p:cNvSpPr>
          <p:nvPr/>
        </p:nvSpPr>
        <p:spPr bwMode="auto">
          <a:xfrm>
            <a:off x="3929058" y="557214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7000892" y="3143248"/>
            <a:ext cx="917491" cy="90727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1</a:t>
            </a:r>
          </a:p>
        </p:txBody>
      </p:sp>
      <p:sp>
        <p:nvSpPr>
          <p:cNvPr id="76" name="Oval 10"/>
          <p:cNvSpPr>
            <a:spLocks noChangeArrowheads="1"/>
          </p:cNvSpPr>
          <p:nvPr/>
        </p:nvSpPr>
        <p:spPr bwMode="auto">
          <a:xfrm>
            <a:off x="4929190" y="5500702"/>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214942" y="378619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cxnSp>
        <p:nvCxnSpPr>
          <p:cNvPr id="15" name="Straight Arrow Connector 14"/>
          <p:cNvCxnSpPr/>
          <p:nvPr/>
        </p:nvCxnSpPr>
        <p:spPr>
          <a:xfrm flipV="1">
            <a:off x="4786314" y="3786190"/>
            <a:ext cx="2143140" cy="35719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714876" y="4643446"/>
            <a:ext cx="3000396"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7884" y="5214950"/>
            <a:ext cx="1143008" cy="21431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24" name="Oval 6"/>
          <p:cNvSpPr>
            <a:spLocks noChangeArrowheads="1"/>
          </p:cNvSpPr>
          <p:nvPr/>
        </p:nvSpPr>
        <p:spPr bwMode="auto">
          <a:xfrm>
            <a:off x="357158" y="1714488"/>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25" name="Oval 6"/>
          <p:cNvSpPr>
            <a:spLocks noChangeArrowheads="1"/>
          </p:cNvSpPr>
          <p:nvPr/>
        </p:nvSpPr>
        <p:spPr bwMode="auto">
          <a:xfrm>
            <a:off x="142844" y="2786058"/>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10</a:t>
            </a:r>
          </a:p>
        </p:txBody>
      </p:sp>
      <p:sp>
        <p:nvSpPr>
          <p:cNvPr id="26" name="Oval 6"/>
          <p:cNvSpPr>
            <a:spLocks noChangeArrowheads="1"/>
          </p:cNvSpPr>
          <p:nvPr/>
        </p:nvSpPr>
        <p:spPr bwMode="auto">
          <a:xfrm>
            <a:off x="1142976" y="2500306"/>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11</a:t>
            </a:r>
          </a:p>
        </p:txBody>
      </p:sp>
      <p:cxnSp>
        <p:nvCxnSpPr>
          <p:cNvPr id="29" name="Straight Arrow Connector 28"/>
          <p:cNvCxnSpPr/>
          <p:nvPr/>
        </p:nvCxnSpPr>
        <p:spPr>
          <a:xfrm>
            <a:off x="1857356" y="3429000"/>
            <a:ext cx="1214446"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2857488" y="1142984"/>
            <a:ext cx="4572032" cy="1928826"/>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rgbClr val="002060"/>
                </a:solidFill>
              </a:rPr>
              <a:t>    </a:t>
            </a:r>
            <a:r>
              <a:rPr lang="en-AU" sz="2800" dirty="0" err="1">
                <a:solidFill>
                  <a:srgbClr val="002060"/>
                </a:solidFill>
              </a:rPr>
              <a:t>Medio</a:t>
            </a:r>
            <a:r>
              <a:rPr lang="en-AU" sz="2800" dirty="0">
                <a:solidFill>
                  <a:srgbClr val="002060"/>
                </a:solidFill>
              </a:rPr>
              <a:t> </a:t>
            </a:r>
            <a:r>
              <a:rPr lang="en-AU" sz="2800" dirty="0" err="1">
                <a:solidFill>
                  <a:srgbClr val="002060"/>
                </a:solidFill>
              </a:rPr>
              <a:t>Ambiente</a:t>
            </a:r>
            <a:endParaRPr lang="en-AU" sz="2800" dirty="0">
              <a:solidFill>
                <a:srgbClr val="002060"/>
              </a:solidFill>
            </a:endParaRPr>
          </a:p>
        </p:txBody>
      </p:sp>
      <p:sp>
        <p:nvSpPr>
          <p:cNvPr id="33" name="Cloud 32"/>
          <p:cNvSpPr/>
          <p:nvPr/>
        </p:nvSpPr>
        <p:spPr>
          <a:xfrm>
            <a:off x="2143108" y="1357298"/>
            <a:ext cx="1743092" cy="107157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err="1"/>
              <a:t>Estrategia</a:t>
            </a:r>
            <a:endParaRPr lang="en-AU" dirty="0"/>
          </a:p>
        </p:txBody>
      </p:sp>
      <p:pic>
        <p:nvPicPr>
          <p:cNvPr id="51203" name="Picture 3" descr="C:\Users\Michael\AppData\Local\Microsoft\Windows\Temporary Internet Files\Content.IE5\L6V7ZBYD\MCj04298270000[1].wmf"/>
          <p:cNvPicPr>
            <a:picLocks noChangeAspect="1" noChangeArrowheads="1"/>
          </p:cNvPicPr>
          <p:nvPr/>
        </p:nvPicPr>
        <p:blipFill>
          <a:blip r:embed="rId3" cstate="print"/>
          <a:srcRect/>
          <a:stretch>
            <a:fillRect/>
          </a:stretch>
        </p:blipFill>
        <p:spPr bwMode="auto">
          <a:xfrm>
            <a:off x="285720" y="4714884"/>
            <a:ext cx="1600200" cy="1955800"/>
          </a:xfrm>
          <a:prstGeom prst="rect">
            <a:avLst/>
          </a:prstGeom>
          <a:noFill/>
        </p:spPr>
      </p:pic>
      <p:cxnSp>
        <p:nvCxnSpPr>
          <p:cNvPr id="36" name="Straight Arrow Connector 35"/>
          <p:cNvCxnSpPr/>
          <p:nvPr/>
        </p:nvCxnSpPr>
        <p:spPr>
          <a:xfrm rot="16200000" flipV="1">
            <a:off x="642910" y="4071942"/>
            <a:ext cx="1000132" cy="14287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51204" name="Picture 4" descr="C:\Users\Michael\AppData\Local\Microsoft\Windows\Temporary Internet Files\Content.IE5\O1O4AHS2\MCPE02446_0000[1].wmf"/>
          <p:cNvPicPr>
            <a:picLocks noChangeAspect="1" noChangeArrowheads="1"/>
          </p:cNvPicPr>
          <p:nvPr/>
        </p:nvPicPr>
        <p:blipFill>
          <a:blip r:embed="rId4" cstate="print"/>
          <a:srcRect/>
          <a:stretch>
            <a:fillRect/>
          </a:stretch>
        </p:blipFill>
        <p:spPr bwMode="auto">
          <a:xfrm>
            <a:off x="3714744" y="2214554"/>
            <a:ext cx="1169990" cy="934732"/>
          </a:xfrm>
          <a:prstGeom prst="rect">
            <a:avLst/>
          </a:prstGeom>
          <a:noFill/>
        </p:spPr>
      </p:pic>
      <p:cxnSp>
        <p:nvCxnSpPr>
          <p:cNvPr id="40" name="Straight Arrow Connector 39"/>
          <p:cNvCxnSpPr/>
          <p:nvPr/>
        </p:nvCxnSpPr>
        <p:spPr>
          <a:xfrm rot="10800000" flipV="1">
            <a:off x="1357290" y="2071678"/>
            <a:ext cx="714380"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0800000" flipV="1">
            <a:off x="2143108" y="2857496"/>
            <a:ext cx="1500198" cy="21431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67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04"/>
                                        </p:tgtEl>
                                        <p:attrNameLst>
                                          <p:attrName>style.visibility</p:attrName>
                                        </p:attrNameLst>
                                      </p:cBhvr>
                                      <p:to>
                                        <p:strVal val="visible"/>
                                      </p:to>
                                    </p:set>
                                    <p:animEffect transition="in" filter="fade">
                                      <p:cBhvr>
                                        <p:cTn id="17" dur="1000"/>
                                        <p:tgtEl>
                                          <p:spTgt spid="512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03"/>
                                        </p:tgtEl>
                                        <p:attrNameLst>
                                          <p:attrName>style.visibility</p:attrName>
                                        </p:attrNameLst>
                                      </p:cBhvr>
                                      <p:to>
                                        <p:strVal val="visible"/>
                                      </p:to>
                                    </p:set>
                                    <p:animEffect transition="in" filter="fade">
                                      <p:cBhvr>
                                        <p:cTn id="22" dur="1000"/>
                                        <p:tgtEl>
                                          <p:spTgt spid="512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2" grpId="0" animBg="1"/>
      <p:bldP spid="3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14612" y="2214554"/>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14810" y="342900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10</a:t>
            </a:r>
          </a:p>
        </p:txBody>
      </p:sp>
      <p:sp>
        <p:nvSpPr>
          <p:cNvPr id="59" name="Oval 5"/>
          <p:cNvSpPr>
            <a:spLocks noChangeArrowheads="1"/>
          </p:cNvSpPr>
          <p:nvPr/>
        </p:nvSpPr>
        <p:spPr bwMode="auto">
          <a:xfrm>
            <a:off x="2928926"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286116" y="2928934"/>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00694" y="3786190"/>
            <a:ext cx="917491" cy="90301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11</a:t>
            </a:r>
          </a:p>
        </p:txBody>
      </p:sp>
      <p:sp>
        <p:nvSpPr>
          <p:cNvPr id="73" name="Oval 8"/>
          <p:cNvSpPr>
            <a:spLocks noChangeArrowheads="1"/>
          </p:cNvSpPr>
          <p:nvPr/>
        </p:nvSpPr>
        <p:spPr bwMode="auto">
          <a:xfrm>
            <a:off x="3857620" y="457200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143372" y="235743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76" name="Oval 10"/>
          <p:cNvSpPr>
            <a:spLocks noChangeArrowheads="1"/>
          </p:cNvSpPr>
          <p:nvPr/>
        </p:nvSpPr>
        <p:spPr bwMode="auto">
          <a:xfrm>
            <a:off x="4857752" y="4500570"/>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143504" y="278605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err="1">
                <a:solidFill>
                  <a:srgbClr val="000000"/>
                </a:solidFill>
                <a:latin typeface="Helvetica"/>
                <a:cs typeface="Helvetica"/>
              </a:rPr>
              <a:t>Gestión</a:t>
            </a:r>
            <a:r>
              <a:rPr lang="en-AU" sz="3100" dirty="0">
                <a:solidFill>
                  <a:srgbClr val="000000"/>
                </a:solidFill>
                <a:latin typeface="Helvetica"/>
                <a:cs typeface="Helvetica"/>
              </a:rPr>
              <a:t> de </a:t>
            </a:r>
            <a:r>
              <a:rPr lang="en-AU" sz="3100" dirty="0" err="1">
                <a:solidFill>
                  <a:srgbClr val="000000"/>
                </a:solidFill>
                <a:latin typeface="Helvetica"/>
                <a:cs typeface="Helvetica"/>
              </a:rPr>
              <a:t>Portafolio</a:t>
            </a:r>
            <a:r>
              <a:rPr lang="en-AU" sz="3100" dirty="0">
                <a:solidFill>
                  <a:srgbClr val="000000"/>
                </a:solidFill>
                <a:latin typeface="Helvetica"/>
                <a:cs typeface="Helvetica"/>
              </a:rPr>
              <a:t> de </a:t>
            </a:r>
            <a:r>
              <a:rPr lang="en-AU" sz="3100" dirty="0" err="1">
                <a:solidFill>
                  <a:srgbClr val="000000"/>
                </a:solidFill>
                <a:latin typeface="Helvetica"/>
                <a:cs typeface="Helvetica"/>
              </a:rPr>
              <a:t>Proyectos</a:t>
            </a:r>
            <a:endParaRPr lang="en-US" sz="3100" dirty="0">
              <a:solidFill>
                <a:srgbClr val="000000"/>
              </a:solidFill>
              <a:latin typeface="Helvetica"/>
              <a:ea typeface="+mj-ea"/>
              <a:cs typeface="Helvetica"/>
            </a:endParaRPr>
          </a:p>
        </p:txBody>
      </p:sp>
      <p:sp>
        <p:nvSpPr>
          <p:cNvPr id="13" name="Oval 7"/>
          <p:cNvSpPr>
            <a:spLocks noChangeArrowheads="1"/>
          </p:cNvSpPr>
          <p:nvPr/>
        </p:nvSpPr>
        <p:spPr bwMode="auto">
          <a:xfrm>
            <a:off x="5500694" y="1785926"/>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12</a:t>
            </a:r>
          </a:p>
        </p:txBody>
      </p:sp>
      <p:sp>
        <p:nvSpPr>
          <p:cNvPr id="14" name="Oval 7"/>
          <p:cNvSpPr>
            <a:spLocks noChangeArrowheads="1"/>
          </p:cNvSpPr>
          <p:nvPr/>
        </p:nvSpPr>
        <p:spPr bwMode="auto">
          <a:xfrm>
            <a:off x="6215074" y="3000372"/>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13</a:t>
            </a:r>
          </a:p>
        </p:txBody>
      </p:sp>
      <p:sp>
        <p:nvSpPr>
          <p:cNvPr id="15" name="Oval 7"/>
          <p:cNvSpPr>
            <a:spLocks noChangeArrowheads="1"/>
          </p:cNvSpPr>
          <p:nvPr/>
        </p:nvSpPr>
        <p:spPr bwMode="auto">
          <a:xfrm>
            <a:off x="5857884" y="5000636"/>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14</a:t>
            </a:r>
          </a:p>
        </p:txBody>
      </p:sp>
      <p:sp>
        <p:nvSpPr>
          <p:cNvPr id="16" name="Oval 7"/>
          <p:cNvSpPr>
            <a:spLocks noChangeArrowheads="1"/>
          </p:cNvSpPr>
          <p:nvPr/>
        </p:nvSpPr>
        <p:spPr bwMode="auto">
          <a:xfrm>
            <a:off x="2857488" y="4929198"/>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15</a:t>
            </a:r>
          </a:p>
        </p:txBody>
      </p:sp>
      <p:sp>
        <p:nvSpPr>
          <p:cNvPr id="17" name="Oval 7"/>
          <p:cNvSpPr>
            <a:spLocks noChangeArrowheads="1"/>
          </p:cNvSpPr>
          <p:nvPr/>
        </p:nvSpPr>
        <p:spPr bwMode="auto">
          <a:xfrm>
            <a:off x="3143240" y="1857364"/>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17</a:t>
            </a:r>
          </a:p>
        </p:txBody>
      </p:sp>
      <p:sp>
        <p:nvSpPr>
          <p:cNvPr id="18" name="Oval 7"/>
          <p:cNvSpPr>
            <a:spLocks noChangeArrowheads="1"/>
          </p:cNvSpPr>
          <p:nvPr/>
        </p:nvSpPr>
        <p:spPr bwMode="auto">
          <a:xfrm>
            <a:off x="2214546" y="3143248"/>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16</a:t>
            </a:r>
          </a:p>
        </p:txBody>
      </p:sp>
    </p:spTree>
    <p:extLst>
      <p:ext uri="{BB962C8B-B14F-4D97-AF65-F5344CB8AC3E}">
        <p14:creationId xmlns:p14="http://schemas.microsoft.com/office/powerpoint/2010/main" val="157396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3" grpId="0" animBg="1"/>
      <p:bldP spid="14" grpId="0" animBg="1"/>
      <p:bldP spid="15" grpId="0" animBg="1"/>
      <p:bldP spid="16" grpId="0" animBg="1"/>
      <p:bldP spid="17" grpId="0" animBg="1"/>
      <p:bldP spid="1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14612" y="2214554"/>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14810" y="342900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10</a:t>
            </a:r>
          </a:p>
        </p:txBody>
      </p:sp>
      <p:sp>
        <p:nvSpPr>
          <p:cNvPr id="59" name="Oval 5"/>
          <p:cNvSpPr>
            <a:spLocks noChangeArrowheads="1"/>
          </p:cNvSpPr>
          <p:nvPr/>
        </p:nvSpPr>
        <p:spPr bwMode="auto">
          <a:xfrm>
            <a:off x="2928926"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286116" y="2928934"/>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00694" y="3786190"/>
            <a:ext cx="917491" cy="90301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11</a:t>
            </a:r>
          </a:p>
        </p:txBody>
      </p:sp>
      <p:sp>
        <p:nvSpPr>
          <p:cNvPr id="73" name="Oval 8"/>
          <p:cNvSpPr>
            <a:spLocks noChangeArrowheads="1"/>
          </p:cNvSpPr>
          <p:nvPr/>
        </p:nvSpPr>
        <p:spPr bwMode="auto">
          <a:xfrm>
            <a:off x="3857620" y="457200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143372" y="235743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76" name="Oval 10"/>
          <p:cNvSpPr>
            <a:spLocks noChangeArrowheads="1"/>
          </p:cNvSpPr>
          <p:nvPr/>
        </p:nvSpPr>
        <p:spPr bwMode="auto">
          <a:xfrm>
            <a:off x="4857752" y="4500570"/>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143504" y="278605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err="1">
                <a:solidFill>
                  <a:srgbClr val="000000"/>
                </a:solidFill>
                <a:latin typeface="Helvetica"/>
                <a:cs typeface="Helvetica"/>
              </a:rPr>
              <a:t>Gestión</a:t>
            </a:r>
            <a:r>
              <a:rPr lang="en-AU" sz="3100" dirty="0">
                <a:solidFill>
                  <a:srgbClr val="000000"/>
                </a:solidFill>
                <a:latin typeface="Helvetica"/>
                <a:cs typeface="Helvetica"/>
              </a:rPr>
              <a:t> de </a:t>
            </a:r>
            <a:r>
              <a:rPr lang="en-AU" sz="3100" dirty="0" err="1">
                <a:solidFill>
                  <a:srgbClr val="000000"/>
                </a:solidFill>
                <a:latin typeface="Helvetica"/>
                <a:cs typeface="Helvetica"/>
              </a:rPr>
              <a:t>Portafolio</a:t>
            </a:r>
            <a:r>
              <a:rPr lang="en-AU" sz="3100" dirty="0">
                <a:solidFill>
                  <a:srgbClr val="000000"/>
                </a:solidFill>
                <a:latin typeface="Helvetica"/>
                <a:cs typeface="Helvetica"/>
              </a:rPr>
              <a:t> de </a:t>
            </a:r>
            <a:r>
              <a:rPr lang="en-AU" sz="3100" dirty="0" err="1">
                <a:solidFill>
                  <a:srgbClr val="000000"/>
                </a:solidFill>
                <a:latin typeface="Helvetica"/>
                <a:cs typeface="Helvetica"/>
              </a:rPr>
              <a:t>Proyectos</a:t>
            </a:r>
            <a:endParaRPr lang="en-US" sz="3100" dirty="0">
              <a:solidFill>
                <a:srgbClr val="000000"/>
              </a:solidFill>
              <a:latin typeface="Helvetica"/>
              <a:ea typeface="+mj-ea"/>
              <a:cs typeface="Helvetica"/>
            </a:endParaRPr>
          </a:p>
        </p:txBody>
      </p:sp>
      <p:cxnSp>
        <p:nvCxnSpPr>
          <p:cNvPr id="19" name="Straight Arrow Connector 18"/>
          <p:cNvCxnSpPr/>
          <p:nvPr/>
        </p:nvCxnSpPr>
        <p:spPr>
          <a:xfrm rot="10800000">
            <a:off x="1643042" y="2714620"/>
            <a:ext cx="1571636" cy="50006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429388" y="4357694"/>
            <a:ext cx="1785950"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V="1">
            <a:off x="1285852" y="4643446"/>
            <a:ext cx="1571636"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643306" y="5929330"/>
            <a:ext cx="857256" cy="14287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5572132" y="5500702"/>
            <a:ext cx="1000132" cy="100013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143636" y="2357430"/>
            <a:ext cx="1071570"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4236223" y="1759751"/>
            <a:ext cx="785826" cy="11427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03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6"/>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20" presetClass="emph" presetSubtype="0" fill="hold" grpId="0" nodeType="clickEffect">
                                  <p:stCondLst>
                                    <p:cond delay="0"/>
                                  </p:stCondLst>
                                  <p:iterate type="lt">
                                    <p:tmPct val="10000"/>
                                  </p:iterate>
                                  <p:childTnLst>
                                    <p:set>
                                      <p:cBhvr override="childStyle">
                                        <p:cTn id="10" dur="500" autoRev="1" fill="hold"/>
                                        <p:tgtEl>
                                          <p:spTgt spid="74"/>
                                        </p:tgtEl>
                                        <p:attrNameLst>
                                          <p:attrName>style.color</p:attrName>
                                        </p:attrNameLst>
                                      </p:cBhvr>
                                      <p:to>
                                        <p:clrVal>
                                          <a:srgbClr val="FF0000"/>
                                        </p:clrVal>
                                      </p:to>
                                    </p:set>
                                    <p:set>
                                      <p:cBhvr>
                                        <p:cTn id="11" dur="500" autoRev="1" fill="hold"/>
                                        <p:tgtEl>
                                          <p:spTgt spid="74"/>
                                        </p:tgtEl>
                                        <p:attrNameLst>
                                          <p:attrName>fillcolor</p:attrName>
                                        </p:attrNameLst>
                                      </p:cBhvr>
                                      <p:to>
                                        <p:clrVal>
                                          <a:srgbClr val="FF0000"/>
                                        </p:clrVal>
                                      </p:to>
                                    </p:set>
                                    <p:set>
                                      <p:cBhvr>
                                        <p:cTn id="12" dur="500" autoRev="1" fill="hold"/>
                                        <p:tgtEl>
                                          <p:spTgt spid="74"/>
                                        </p:tgtEl>
                                        <p:attrNameLst>
                                          <p:attrName>fill.type</p:attrName>
                                        </p:attrNameLst>
                                      </p:cBhvr>
                                      <p:to>
                                        <p:strVal val="solid"/>
                                      </p:to>
                                    </p:set>
                                  </p:childTnLst>
                                </p:cTn>
                              </p:par>
                              <p:par>
                                <p:cTn id="13" presetID="20" presetClass="emph" presetSubtype="0" fill="hold" grpId="0" nodeType="withEffect">
                                  <p:stCondLst>
                                    <p:cond delay="0"/>
                                  </p:stCondLst>
                                  <p:iterate type="lt">
                                    <p:tmPct val="10000"/>
                                  </p:iterate>
                                  <p:childTnLst>
                                    <p:set>
                                      <p:cBhvr override="childStyle">
                                        <p:cTn id="14" dur="500" autoRev="1" fill="hold"/>
                                        <p:tgtEl>
                                          <p:spTgt spid="77"/>
                                        </p:tgtEl>
                                        <p:attrNameLst>
                                          <p:attrName>style.color</p:attrName>
                                        </p:attrNameLst>
                                      </p:cBhvr>
                                      <p:to>
                                        <p:clrVal>
                                          <a:srgbClr val="FF0000"/>
                                        </p:clrVal>
                                      </p:to>
                                    </p:set>
                                    <p:set>
                                      <p:cBhvr>
                                        <p:cTn id="15" dur="500" autoRev="1" fill="hold"/>
                                        <p:tgtEl>
                                          <p:spTgt spid="77"/>
                                        </p:tgtEl>
                                        <p:attrNameLst>
                                          <p:attrName>fillcolor</p:attrName>
                                        </p:attrNameLst>
                                      </p:cBhvr>
                                      <p:to>
                                        <p:clrVal>
                                          <a:srgbClr val="FF0000"/>
                                        </p:clrVal>
                                      </p:to>
                                    </p:set>
                                    <p:set>
                                      <p:cBhvr>
                                        <p:cTn id="16" dur="500" autoRev="1" fill="hold"/>
                                        <p:tgtEl>
                                          <p:spTgt spid="77"/>
                                        </p:tgtEl>
                                        <p:attrNameLst>
                                          <p:attrName>fill.type</p:attrName>
                                        </p:attrNameLst>
                                      </p:cBhvr>
                                      <p:to>
                                        <p:strVal val="solid"/>
                                      </p:to>
                                    </p:set>
                                  </p:childTnLst>
                                </p:cTn>
                              </p:par>
                              <p:par>
                                <p:cTn id="17" presetID="20" presetClass="emph" presetSubtype="0" fill="hold" grpId="0" nodeType="withEffect">
                                  <p:stCondLst>
                                    <p:cond delay="0"/>
                                  </p:stCondLst>
                                  <p:iterate type="lt">
                                    <p:tmPct val="10000"/>
                                  </p:iterate>
                                  <p:childTnLst>
                                    <p:set>
                                      <p:cBhvr override="childStyle">
                                        <p:cTn id="18" dur="500" autoRev="1" fill="hold"/>
                                        <p:tgtEl>
                                          <p:spTgt spid="67"/>
                                        </p:tgtEl>
                                        <p:attrNameLst>
                                          <p:attrName>style.color</p:attrName>
                                        </p:attrNameLst>
                                      </p:cBhvr>
                                      <p:to>
                                        <p:clrVal>
                                          <a:srgbClr val="FF0000"/>
                                        </p:clrVal>
                                      </p:to>
                                    </p:set>
                                    <p:set>
                                      <p:cBhvr>
                                        <p:cTn id="19" dur="500" autoRev="1" fill="hold"/>
                                        <p:tgtEl>
                                          <p:spTgt spid="67"/>
                                        </p:tgtEl>
                                        <p:attrNameLst>
                                          <p:attrName>fillcolor</p:attrName>
                                        </p:attrNameLst>
                                      </p:cBhvr>
                                      <p:to>
                                        <p:clrVal>
                                          <a:srgbClr val="FF0000"/>
                                        </p:clrVal>
                                      </p:to>
                                    </p:set>
                                    <p:set>
                                      <p:cBhvr>
                                        <p:cTn id="20" dur="500" autoRev="1" fill="hold"/>
                                        <p:tgtEl>
                                          <p:spTgt spid="67"/>
                                        </p:tgtEl>
                                        <p:attrNameLst>
                                          <p:attrName>fill.type</p:attrName>
                                        </p:attrNameLst>
                                      </p:cBhvr>
                                      <p:to>
                                        <p:strVal val="solid"/>
                                      </p:to>
                                    </p:set>
                                  </p:childTnLst>
                                </p:cTn>
                              </p:par>
                              <p:par>
                                <p:cTn id="21" presetID="20" presetClass="emph" presetSubtype="0" fill="hold" grpId="0" nodeType="withEffect">
                                  <p:stCondLst>
                                    <p:cond delay="0"/>
                                  </p:stCondLst>
                                  <p:iterate type="lt">
                                    <p:tmPct val="10000"/>
                                  </p:iterate>
                                  <p:childTnLst>
                                    <p:set>
                                      <p:cBhvr override="childStyle">
                                        <p:cTn id="22" dur="500" autoRev="1" fill="hold"/>
                                        <p:tgtEl>
                                          <p:spTgt spid="76"/>
                                        </p:tgtEl>
                                        <p:attrNameLst>
                                          <p:attrName>style.color</p:attrName>
                                        </p:attrNameLst>
                                      </p:cBhvr>
                                      <p:to>
                                        <p:clrVal>
                                          <a:srgbClr val="FF0000"/>
                                        </p:clrVal>
                                      </p:to>
                                    </p:set>
                                    <p:set>
                                      <p:cBhvr>
                                        <p:cTn id="23" dur="500" autoRev="1" fill="hold"/>
                                        <p:tgtEl>
                                          <p:spTgt spid="76"/>
                                        </p:tgtEl>
                                        <p:attrNameLst>
                                          <p:attrName>fillcolor</p:attrName>
                                        </p:attrNameLst>
                                      </p:cBhvr>
                                      <p:to>
                                        <p:clrVal>
                                          <a:srgbClr val="FF0000"/>
                                        </p:clrVal>
                                      </p:to>
                                    </p:set>
                                    <p:set>
                                      <p:cBhvr>
                                        <p:cTn id="24" dur="500" autoRev="1" fill="hold"/>
                                        <p:tgtEl>
                                          <p:spTgt spid="76"/>
                                        </p:tgtEl>
                                        <p:attrNameLst>
                                          <p:attrName>fill.type</p:attrName>
                                        </p:attrNameLst>
                                      </p:cBhvr>
                                      <p:to>
                                        <p:strVal val="solid"/>
                                      </p:to>
                                    </p:set>
                                  </p:childTnLst>
                                </p:cTn>
                              </p:par>
                              <p:par>
                                <p:cTn id="25" presetID="20" presetClass="emph" presetSubtype="0" fill="hold" grpId="0" nodeType="withEffect">
                                  <p:stCondLst>
                                    <p:cond delay="0"/>
                                  </p:stCondLst>
                                  <p:iterate type="lt">
                                    <p:tmPct val="10000"/>
                                  </p:iterate>
                                  <p:childTnLst>
                                    <p:set>
                                      <p:cBhvr override="childStyle">
                                        <p:cTn id="26" dur="500" autoRev="1" fill="hold"/>
                                        <p:tgtEl>
                                          <p:spTgt spid="73"/>
                                        </p:tgtEl>
                                        <p:attrNameLst>
                                          <p:attrName>style.color</p:attrName>
                                        </p:attrNameLst>
                                      </p:cBhvr>
                                      <p:to>
                                        <p:clrVal>
                                          <a:srgbClr val="FF0000"/>
                                        </p:clrVal>
                                      </p:to>
                                    </p:set>
                                    <p:set>
                                      <p:cBhvr>
                                        <p:cTn id="27" dur="500" autoRev="1" fill="hold"/>
                                        <p:tgtEl>
                                          <p:spTgt spid="73"/>
                                        </p:tgtEl>
                                        <p:attrNameLst>
                                          <p:attrName>fillcolor</p:attrName>
                                        </p:attrNameLst>
                                      </p:cBhvr>
                                      <p:to>
                                        <p:clrVal>
                                          <a:srgbClr val="FF0000"/>
                                        </p:clrVal>
                                      </p:to>
                                    </p:set>
                                    <p:set>
                                      <p:cBhvr>
                                        <p:cTn id="28" dur="500" autoRev="1" fill="hold"/>
                                        <p:tgtEl>
                                          <p:spTgt spid="73"/>
                                        </p:tgtEl>
                                        <p:attrNameLst>
                                          <p:attrName>fill.type</p:attrName>
                                        </p:attrNameLst>
                                      </p:cBhvr>
                                      <p:to>
                                        <p:strVal val="solid"/>
                                      </p:to>
                                    </p:set>
                                  </p:childTnLst>
                                </p:cTn>
                              </p:par>
                              <p:par>
                                <p:cTn id="29" presetID="20" presetClass="emph" presetSubtype="0" fill="hold" grpId="0" nodeType="withEffect">
                                  <p:stCondLst>
                                    <p:cond delay="0"/>
                                  </p:stCondLst>
                                  <p:iterate type="lt">
                                    <p:tmPct val="10000"/>
                                  </p:iterate>
                                  <p:childTnLst>
                                    <p:set>
                                      <p:cBhvr override="childStyle">
                                        <p:cTn id="30" dur="500" autoRev="1" fill="hold"/>
                                        <p:tgtEl>
                                          <p:spTgt spid="59"/>
                                        </p:tgtEl>
                                        <p:attrNameLst>
                                          <p:attrName>style.color</p:attrName>
                                        </p:attrNameLst>
                                      </p:cBhvr>
                                      <p:to>
                                        <p:clrVal>
                                          <a:srgbClr val="FF0000"/>
                                        </p:clrVal>
                                      </p:to>
                                    </p:set>
                                    <p:set>
                                      <p:cBhvr>
                                        <p:cTn id="31" dur="500" autoRev="1" fill="hold"/>
                                        <p:tgtEl>
                                          <p:spTgt spid="59"/>
                                        </p:tgtEl>
                                        <p:attrNameLst>
                                          <p:attrName>fillcolor</p:attrName>
                                        </p:attrNameLst>
                                      </p:cBhvr>
                                      <p:to>
                                        <p:clrVal>
                                          <a:srgbClr val="FF0000"/>
                                        </p:clrVal>
                                      </p:to>
                                    </p:set>
                                    <p:set>
                                      <p:cBhvr>
                                        <p:cTn id="32" dur="500" autoRev="1" fill="hold"/>
                                        <p:tgtEl>
                                          <p:spTgt spid="59"/>
                                        </p:tgtEl>
                                        <p:attrNameLst>
                                          <p:attrName>fill.type</p:attrName>
                                        </p:attrNameLst>
                                      </p:cBhvr>
                                      <p:to>
                                        <p:strVal val="solid"/>
                                      </p:to>
                                    </p:set>
                                  </p:childTnLst>
                                </p:cTn>
                              </p:par>
                              <p:par>
                                <p:cTn id="33" presetID="20" presetClass="emph" presetSubtype="0" fill="hold" grpId="0" nodeType="withEffect">
                                  <p:stCondLst>
                                    <p:cond delay="0"/>
                                  </p:stCondLst>
                                  <p:iterate type="lt">
                                    <p:tmPct val="10000"/>
                                  </p:iterate>
                                  <p:childTnLst>
                                    <p:set>
                                      <p:cBhvr override="childStyle">
                                        <p:cTn id="34" dur="500" autoRev="1" fill="hold"/>
                                        <p:tgtEl>
                                          <p:spTgt spid="64"/>
                                        </p:tgtEl>
                                        <p:attrNameLst>
                                          <p:attrName>style.color</p:attrName>
                                        </p:attrNameLst>
                                      </p:cBhvr>
                                      <p:to>
                                        <p:clrVal>
                                          <a:srgbClr val="FF0000"/>
                                        </p:clrVal>
                                      </p:to>
                                    </p:set>
                                    <p:set>
                                      <p:cBhvr>
                                        <p:cTn id="35" dur="500" autoRev="1" fill="hold"/>
                                        <p:tgtEl>
                                          <p:spTgt spid="64"/>
                                        </p:tgtEl>
                                        <p:attrNameLst>
                                          <p:attrName>fillcolor</p:attrName>
                                        </p:attrNameLst>
                                      </p:cBhvr>
                                      <p:to>
                                        <p:clrVal>
                                          <a:srgbClr val="FF0000"/>
                                        </p:clrVal>
                                      </p:to>
                                    </p:set>
                                    <p:set>
                                      <p:cBhvr>
                                        <p:cTn id="36" dur="500" autoRev="1" fill="hold"/>
                                        <p:tgtEl>
                                          <p:spTgt spid="64"/>
                                        </p:tgtEl>
                                        <p:attrNameLst>
                                          <p:attrName>fill.type</p:attrName>
                                        </p:attrNameLst>
                                      </p:cBhvr>
                                      <p:to>
                                        <p:strVal val="solid"/>
                                      </p:to>
                                    </p:se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childTnLst>
                                </p:cTn>
                              </p:par>
                              <p:par>
                                <p:cTn id="52" presetID="10"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64" grpId="0" animBg="1"/>
      <p:bldP spid="67" grpId="0" animBg="1"/>
      <p:bldP spid="73" grpId="0" animBg="1"/>
      <p:bldP spid="74" grpId="0" animBg="1"/>
      <p:bldP spid="76" grpId="0" animBg="1"/>
      <p:bldP spid="7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a:bodyPr>
          <a:lstStyle/>
          <a:p>
            <a:pPr marL="0" indent="0">
              <a:buNone/>
            </a:pPr>
            <a:r>
              <a:rPr lang="es-ES" sz="2400" dirty="0"/>
              <a:t>Hay un argumento cada vez más en contra de la creación de PMO (Project Management Office) y en su lugar el desarrollo de la Gestión Organizacional de Proyectos que sustenta a la empresa. Nos referiremos a la función como P3O.</a:t>
            </a:r>
            <a:endParaRPr lang="en-US" sz="2400" dirty="0"/>
          </a:p>
          <a:p>
            <a:pPr marL="0" indent="0">
              <a:buNone/>
            </a:pPr>
            <a:endParaRPr lang="en-US" sz="2400" dirty="0"/>
          </a:p>
          <a:p>
            <a:pPr marL="0" indent="0">
              <a:buNone/>
            </a:pPr>
            <a:r>
              <a:rPr lang="en-GB" sz="2400" i="1" dirty="0"/>
              <a:t>Las P3Os </a:t>
            </a:r>
            <a:r>
              <a:rPr lang="es-ES" sz="2400" i="1" dirty="0"/>
              <a:t>pueden variar desde configuraciones sencillas que ofrecen funciones de apoyo para el director del proyecto, a  operaciones de mayor escala como departamentos que son responsables de la vinculación de la estrategia corporativa con la ejecución de los proyectos. </a:t>
            </a:r>
            <a:endParaRPr lang="en-GB" sz="2400" i="1" dirty="0"/>
          </a:p>
          <a:p>
            <a:pPr marL="0" indent="0">
              <a:buNone/>
            </a:pPr>
            <a:endParaRPr lang="en-US" i="1" dirty="0"/>
          </a:p>
          <a:p>
            <a:pPr marL="0" indent="0">
              <a:buNone/>
            </a:pPr>
            <a:endParaRPr lang="en-US" i="1"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146</a:t>
            </a:fld>
            <a:endParaRPr lang="en-US" dirty="0"/>
          </a:p>
        </p:txBody>
      </p:sp>
      <p:sp>
        <p:nvSpPr>
          <p:cNvPr id="4" name="Title 3"/>
          <p:cNvSpPr>
            <a:spLocks noGrp="1"/>
          </p:cNvSpPr>
          <p:nvPr>
            <p:ph type="title"/>
          </p:nvPr>
        </p:nvSpPr>
        <p:spPr/>
        <p:txBody>
          <a:bodyPr/>
          <a:lstStyle/>
          <a:p>
            <a:r>
              <a:rPr lang="en-US" dirty="0"/>
              <a:t>La P3O</a:t>
            </a:r>
          </a:p>
        </p:txBody>
      </p:sp>
    </p:spTree>
    <p:extLst>
      <p:ext uri="{BB962C8B-B14F-4D97-AF65-F5344CB8AC3E}">
        <p14:creationId xmlns:p14="http://schemas.microsoft.com/office/powerpoint/2010/main" val="9267656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p:spPr>
        <p:txBody>
          <a:bodyPr/>
          <a:lstStyle/>
          <a:p>
            <a:r>
              <a:rPr lang="en-GB" dirty="0" err="1">
                <a:latin typeface="Arial" pitchFamily="34" charset="0"/>
                <a:ea typeface="Calibri"/>
                <a:cs typeface="Arial" pitchFamily="34" charset="0"/>
              </a:rPr>
              <a:t>Características</a:t>
            </a:r>
            <a:r>
              <a:rPr lang="en-GB" dirty="0">
                <a:latin typeface="Arial" pitchFamily="34" charset="0"/>
                <a:ea typeface="Calibri"/>
                <a:cs typeface="Arial" pitchFamily="34" charset="0"/>
              </a:rPr>
              <a:t> de la </a:t>
            </a:r>
            <a:r>
              <a:rPr lang="en-GB" dirty="0" err="1">
                <a:latin typeface="Arial" pitchFamily="34" charset="0"/>
                <a:ea typeface="Calibri"/>
                <a:cs typeface="Arial" pitchFamily="34" charset="0"/>
              </a:rPr>
              <a:t>gestión</a:t>
            </a:r>
            <a:r>
              <a:rPr lang="en-GB" dirty="0">
                <a:latin typeface="Arial" pitchFamily="34" charset="0"/>
                <a:ea typeface="Calibri"/>
                <a:cs typeface="Arial" pitchFamily="34" charset="0"/>
              </a:rPr>
              <a:t> de </a:t>
            </a:r>
            <a:r>
              <a:rPr lang="en-GB" dirty="0" err="1">
                <a:latin typeface="Arial" pitchFamily="34" charset="0"/>
                <a:ea typeface="Calibri"/>
                <a:cs typeface="Arial" pitchFamily="34" charset="0"/>
              </a:rPr>
              <a:t>Programas</a:t>
            </a:r>
            <a:endParaRPr lang="en-GB" dirty="0"/>
          </a:p>
        </p:txBody>
      </p:sp>
      <p:sp>
        <p:nvSpPr>
          <p:cNvPr id="3" name="Content Placeholder 2"/>
          <p:cNvSpPr>
            <a:spLocks noGrp="1"/>
          </p:cNvSpPr>
          <p:nvPr>
            <p:ph idx="1"/>
          </p:nvPr>
        </p:nvSpPr>
        <p:spPr>
          <a:xfrm>
            <a:off x="457200" y="1711349"/>
            <a:ext cx="8229600" cy="4525963"/>
          </a:xfrm>
        </p:spPr>
        <p:txBody>
          <a:bodyPr/>
          <a:lstStyle/>
          <a:p>
            <a:r>
              <a:rPr lang="es-ES" dirty="0"/>
              <a:t>Inicia, acelera, desacelera, redefine y termina proyectos.</a:t>
            </a:r>
            <a:endParaRPr lang="en-GB" dirty="0"/>
          </a:p>
          <a:p>
            <a:r>
              <a:rPr lang="es-ES" dirty="0"/>
              <a:t>Gestiona las interdependencias entre proyectos y entre proyectos y empresas como de costumbre (</a:t>
            </a:r>
            <a:r>
              <a:rPr lang="en-GB" dirty="0"/>
              <a:t>business as usual)</a:t>
            </a:r>
          </a:p>
          <a:p>
            <a:r>
              <a:rPr lang="es-ES" dirty="0"/>
              <a:t>Gestiona recursos y conflictos de recursos</a:t>
            </a:r>
            <a:endParaRPr lang="en-GB" dirty="0"/>
          </a:p>
          <a:p>
            <a:r>
              <a:rPr lang="es-ES" dirty="0"/>
              <a:t>Gestiona los riesgos, incidentes y cambios a nivel de programas. </a:t>
            </a:r>
            <a:endParaRPr lang="en-GB" dirty="0"/>
          </a:p>
          <a:p>
            <a:r>
              <a:rPr lang="en-GB" dirty="0"/>
              <a:t>Define </a:t>
            </a:r>
            <a:r>
              <a:rPr lang="es-ES" dirty="0"/>
              <a:t>y logra beneficios estratégicos</a:t>
            </a:r>
            <a:endParaRPr lang="en-GB" dirty="0"/>
          </a:p>
        </p:txBody>
      </p:sp>
    </p:spTree>
    <p:extLst>
      <p:ext uri="{BB962C8B-B14F-4D97-AF65-F5344CB8AC3E}">
        <p14:creationId xmlns:p14="http://schemas.microsoft.com/office/powerpoint/2010/main" val="4513038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GB" dirty="0" err="1"/>
              <a:t>Gestión</a:t>
            </a:r>
            <a:r>
              <a:rPr lang="en-GB" dirty="0"/>
              <a:t> de </a:t>
            </a:r>
            <a:r>
              <a:rPr lang="en-GB" dirty="0" err="1"/>
              <a:t>proyectos</a:t>
            </a:r>
            <a:r>
              <a:rPr lang="en-GB" dirty="0"/>
              <a:t>  vs. </a:t>
            </a:r>
            <a:r>
              <a:rPr lang="en-GB" dirty="0" err="1"/>
              <a:t>gestión</a:t>
            </a:r>
            <a:r>
              <a:rPr lang="en-GB" dirty="0"/>
              <a:t> de </a:t>
            </a:r>
            <a:r>
              <a:rPr lang="en-GB" dirty="0" err="1"/>
              <a:t>programas</a:t>
            </a:r>
            <a:endParaRPr lang="en-GB" dirty="0"/>
          </a:p>
        </p:txBody>
      </p:sp>
      <p:sp>
        <p:nvSpPr>
          <p:cNvPr id="4" name="Content Placeholder 3"/>
          <p:cNvSpPr>
            <a:spLocks noGrp="1"/>
          </p:cNvSpPr>
          <p:nvPr>
            <p:ph sz="half" idx="1"/>
          </p:nvPr>
        </p:nvSpPr>
        <p:spPr>
          <a:xfrm>
            <a:off x="457200" y="1711349"/>
            <a:ext cx="4038600" cy="3775051"/>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ctr">
              <a:buNone/>
            </a:pPr>
            <a:r>
              <a:rPr lang="en-GB" sz="2400" b="1" dirty="0" err="1"/>
              <a:t>Proyecto</a:t>
            </a:r>
            <a:endParaRPr lang="en-GB" sz="2400" b="1" dirty="0"/>
          </a:p>
          <a:p>
            <a:r>
              <a:rPr lang="en-GB" sz="2400" dirty="0" err="1"/>
              <a:t>Inicio</a:t>
            </a:r>
            <a:r>
              <a:rPr lang="en-GB" sz="2400" dirty="0"/>
              <a:t> y fin </a:t>
            </a:r>
            <a:r>
              <a:rPr lang="en-GB" sz="2400" dirty="0" err="1"/>
              <a:t>definidos</a:t>
            </a:r>
            <a:endParaRPr lang="en-GB" sz="2400" dirty="0"/>
          </a:p>
          <a:p>
            <a:r>
              <a:rPr lang="es-ES" sz="2400" dirty="0"/>
              <a:t>Escala de tiempo más corta</a:t>
            </a:r>
            <a:endParaRPr lang="en-GB" sz="2400" dirty="0"/>
          </a:p>
          <a:p>
            <a:r>
              <a:rPr lang="en-GB" sz="2400" dirty="0" err="1"/>
              <a:t>Puede</a:t>
            </a:r>
            <a:r>
              <a:rPr lang="en-GB" sz="2400" dirty="0"/>
              <a:t> </a:t>
            </a:r>
            <a:r>
              <a:rPr lang="en-GB" sz="2400" dirty="0" err="1"/>
              <a:t>cambiar</a:t>
            </a:r>
            <a:r>
              <a:rPr lang="en-GB" sz="2400" dirty="0"/>
              <a:t> </a:t>
            </a:r>
          </a:p>
          <a:p>
            <a:r>
              <a:rPr lang="en-GB" sz="2400" dirty="0" err="1"/>
              <a:t>Entrega</a:t>
            </a:r>
            <a:r>
              <a:rPr lang="en-GB" sz="2400" dirty="0"/>
              <a:t> </a:t>
            </a:r>
            <a:r>
              <a:rPr lang="en-GB" sz="2400" dirty="0" err="1"/>
              <a:t>productos</a:t>
            </a:r>
            <a:endParaRPr lang="en-GB" sz="2400" dirty="0"/>
          </a:p>
          <a:p>
            <a:r>
              <a:rPr lang="en-GB" sz="2400" dirty="0" err="1"/>
              <a:t>Beneficios</a:t>
            </a:r>
            <a:r>
              <a:rPr lang="en-GB" sz="2400" dirty="0"/>
              <a:t> </a:t>
            </a:r>
            <a:r>
              <a:rPr lang="en-GB" sz="2400" dirty="0" err="1"/>
              <a:t>suelen</a:t>
            </a:r>
            <a:r>
              <a:rPr lang="en-GB" sz="2400" dirty="0"/>
              <a:t> </a:t>
            </a:r>
            <a:r>
              <a:rPr lang="en-GB" sz="2400" dirty="0" err="1"/>
              <a:t>continuar</a:t>
            </a:r>
            <a:endParaRPr lang="en-GB" sz="2400" dirty="0"/>
          </a:p>
          <a:p>
            <a:r>
              <a:rPr lang="en-GB" sz="2400" dirty="0" err="1"/>
              <a:t>Consiste</a:t>
            </a:r>
            <a:r>
              <a:rPr lang="en-GB" sz="2400" dirty="0"/>
              <a:t> de </a:t>
            </a:r>
            <a:r>
              <a:rPr lang="en-GB" sz="2400" dirty="0" err="1"/>
              <a:t>actividades</a:t>
            </a:r>
            <a:endParaRPr lang="en-GB" sz="2400" dirty="0"/>
          </a:p>
          <a:p>
            <a:r>
              <a:rPr lang="en-GB" sz="2400" dirty="0" err="1"/>
              <a:t>Gestiona</a:t>
            </a:r>
            <a:r>
              <a:rPr lang="en-GB" sz="2400" dirty="0"/>
              <a:t> </a:t>
            </a:r>
            <a:r>
              <a:rPr lang="en-GB" sz="2400" dirty="0" err="1"/>
              <a:t>recursos</a:t>
            </a:r>
            <a:endParaRPr lang="en-GB" sz="2400" dirty="0"/>
          </a:p>
          <a:p>
            <a:endParaRPr lang="en-GB" sz="2400" dirty="0"/>
          </a:p>
        </p:txBody>
      </p:sp>
      <p:sp>
        <p:nvSpPr>
          <p:cNvPr id="5" name="Content Placeholder 4"/>
          <p:cNvSpPr>
            <a:spLocks noGrp="1"/>
          </p:cNvSpPr>
          <p:nvPr>
            <p:ph sz="half" idx="2"/>
          </p:nvPr>
        </p:nvSpPr>
        <p:spPr>
          <a:xfrm>
            <a:off x="4648200" y="1711349"/>
            <a:ext cx="4038600" cy="3775051"/>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algn="ctr">
              <a:buNone/>
            </a:pPr>
            <a:r>
              <a:rPr lang="en-GB" sz="2400" b="1" dirty="0" err="1"/>
              <a:t>Programa</a:t>
            </a:r>
            <a:endParaRPr lang="en-GB" sz="2400" b="1" dirty="0"/>
          </a:p>
          <a:p>
            <a:r>
              <a:rPr lang="es-ES" sz="2400" dirty="0"/>
              <a:t>Termina una vez que logra el objetivo</a:t>
            </a:r>
            <a:endParaRPr lang="en-GB" sz="2400" dirty="0"/>
          </a:p>
          <a:p>
            <a:r>
              <a:rPr lang="es-ES" sz="2400" dirty="0"/>
              <a:t>Escala de tiempo más larga</a:t>
            </a:r>
            <a:endParaRPr lang="en-GB" sz="2400" dirty="0"/>
          </a:p>
          <a:p>
            <a:r>
              <a:rPr lang="en-GB" sz="2400" dirty="0" err="1"/>
              <a:t>Puede</a:t>
            </a:r>
            <a:r>
              <a:rPr lang="en-GB" sz="2400" dirty="0"/>
              <a:t> </a:t>
            </a:r>
            <a:r>
              <a:rPr lang="en-GB" sz="2400" dirty="0" err="1"/>
              <a:t>evolucionar</a:t>
            </a:r>
            <a:endParaRPr lang="en-GB" sz="2400" dirty="0"/>
          </a:p>
          <a:p>
            <a:r>
              <a:rPr lang="en-GB" sz="2400" dirty="0" err="1"/>
              <a:t>Entrega</a:t>
            </a:r>
            <a:r>
              <a:rPr lang="en-GB" sz="2400" dirty="0"/>
              <a:t> </a:t>
            </a:r>
            <a:r>
              <a:rPr lang="en-GB" sz="2400" dirty="0" err="1"/>
              <a:t>cambio</a:t>
            </a:r>
            <a:r>
              <a:rPr lang="en-GB" sz="2400" dirty="0"/>
              <a:t> </a:t>
            </a:r>
            <a:r>
              <a:rPr lang="en-GB" sz="2400" dirty="0" err="1"/>
              <a:t>estratégico</a:t>
            </a:r>
            <a:endParaRPr lang="en-GB" sz="2400" dirty="0"/>
          </a:p>
          <a:p>
            <a:r>
              <a:rPr lang="en-GB" sz="2400" dirty="0" err="1"/>
              <a:t>Beneficios</a:t>
            </a:r>
            <a:r>
              <a:rPr lang="en-GB" sz="2400" dirty="0"/>
              <a:t> </a:t>
            </a:r>
            <a:r>
              <a:rPr lang="en-GB" sz="2400" dirty="0" err="1"/>
              <a:t>por</a:t>
            </a:r>
            <a:r>
              <a:rPr lang="en-GB" sz="2400" dirty="0"/>
              <a:t> lo general se </a:t>
            </a:r>
            <a:r>
              <a:rPr lang="en-GB" sz="2400" dirty="0" err="1"/>
              <a:t>logran</a:t>
            </a:r>
            <a:r>
              <a:rPr lang="en-GB" sz="2400" dirty="0"/>
              <a:t> </a:t>
            </a:r>
            <a:r>
              <a:rPr lang="en-GB" sz="2400" dirty="0" err="1"/>
              <a:t>durante</a:t>
            </a:r>
            <a:r>
              <a:rPr lang="en-GB" sz="2400" dirty="0"/>
              <a:t> el </a:t>
            </a:r>
            <a:r>
              <a:rPr lang="en-GB" sz="2400" dirty="0" err="1"/>
              <a:t>programa</a:t>
            </a:r>
            <a:endParaRPr lang="en-GB" sz="2400" dirty="0"/>
          </a:p>
          <a:p>
            <a:r>
              <a:rPr lang="en-GB" sz="2400" dirty="0" err="1"/>
              <a:t>Consiste</a:t>
            </a:r>
            <a:r>
              <a:rPr lang="en-GB" sz="2400" dirty="0"/>
              <a:t> de </a:t>
            </a:r>
            <a:r>
              <a:rPr lang="en-GB" sz="2400" dirty="0" err="1"/>
              <a:t>proyectos</a:t>
            </a:r>
            <a:endParaRPr lang="en-GB" sz="2400" dirty="0"/>
          </a:p>
          <a:p>
            <a:r>
              <a:rPr lang="en-GB" sz="2400" dirty="0" err="1"/>
              <a:t>Gestiona</a:t>
            </a:r>
            <a:r>
              <a:rPr lang="en-GB" sz="2400" dirty="0"/>
              <a:t> </a:t>
            </a:r>
            <a:r>
              <a:rPr lang="en-GB" sz="2400" dirty="0" err="1"/>
              <a:t>conflicto</a:t>
            </a:r>
            <a:r>
              <a:rPr lang="en-GB" sz="2400" dirty="0"/>
              <a:t> de </a:t>
            </a:r>
            <a:r>
              <a:rPr lang="en-GB" sz="2400" dirty="0" err="1"/>
              <a:t>recursos</a:t>
            </a:r>
            <a:endParaRPr lang="en-GB" sz="2400" dirty="0"/>
          </a:p>
        </p:txBody>
      </p:sp>
    </p:spTree>
    <p:extLst>
      <p:ext uri="{BB962C8B-B14F-4D97-AF65-F5344CB8AC3E}">
        <p14:creationId xmlns:p14="http://schemas.microsoft.com/office/powerpoint/2010/main" val="16954657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Rol</a:t>
            </a:r>
            <a:r>
              <a:rPr lang="en-GB" dirty="0"/>
              <a:t> del Director de </a:t>
            </a:r>
            <a:r>
              <a:rPr lang="en-GB" dirty="0" err="1"/>
              <a:t>Programas</a:t>
            </a:r>
            <a:endParaRPr lang="en-GB" dirty="0"/>
          </a:p>
        </p:txBody>
      </p:sp>
      <p:sp>
        <p:nvSpPr>
          <p:cNvPr id="5" name="Content Placeholder 4"/>
          <p:cNvSpPr>
            <a:spLocks noGrp="1"/>
          </p:cNvSpPr>
          <p:nvPr>
            <p:ph idx="1"/>
          </p:nvPr>
        </p:nvSpPr>
        <p:spPr/>
        <p:txBody>
          <a:bodyPr/>
          <a:lstStyle/>
          <a:p>
            <a:r>
              <a:rPr lang="en-GB" sz="2400" dirty="0"/>
              <a:t>Socio de la </a:t>
            </a:r>
            <a:r>
              <a:rPr lang="en-GB" sz="2400" dirty="0" err="1"/>
              <a:t>empresa</a:t>
            </a:r>
            <a:endParaRPr lang="en-GB" sz="2400" dirty="0"/>
          </a:p>
          <a:p>
            <a:r>
              <a:rPr lang="es-ES" sz="2400" dirty="0"/>
              <a:t>Identifica y define los proyectos dentro del programa</a:t>
            </a:r>
            <a:endParaRPr lang="en-GB" sz="2400" dirty="0"/>
          </a:p>
          <a:p>
            <a:r>
              <a:rPr lang="en-GB" sz="2400" dirty="0" err="1"/>
              <a:t>Delega</a:t>
            </a:r>
            <a:r>
              <a:rPr lang="en-GB" sz="2400" dirty="0"/>
              <a:t> a los </a:t>
            </a:r>
            <a:r>
              <a:rPr lang="en-GB" sz="2400" dirty="0" err="1"/>
              <a:t>directores</a:t>
            </a:r>
            <a:r>
              <a:rPr lang="en-GB" sz="2400" dirty="0"/>
              <a:t> de </a:t>
            </a:r>
            <a:r>
              <a:rPr lang="en-GB" sz="2400" dirty="0" err="1"/>
              <a:t>proyectos</a:t>
            </a:r>
            <a:endParaRPr lang="en-GB" sz="2400" dirty="0"/>
          </a:p>
          <a:p>
            <a:r>
              <a:rPr lang="en-GB" sz="2400" dirty="0" err="1"/>
              <a:t>Monitorea</a:t>
            </a:r>
            <a:r>
              <a:rPr lang="en-GB" sz="2400" dirty="0"/>
              <a:t> los </a:t>
            </a:r>
            <a:r>
              <a:rPr lang="en-GB" sz="2400" dirty="0" err="1"/>
              <a:t>proyectos</a:t>
            </a:r>
            <a:r>
              <a:rPr lang="en-GB" sz="2400" dirty="0"/>
              <a:t> en </a:t>
            </a:r>
            <a:r>
              <a:rPr lang="en-GB" sz="2400" dirty="0" err="1"/>
              <a:t>términos</a:t>
            </a:r>
            <a:r>
              <a:rPr lang="en-GB" sz="2400" dirty="0"/>
              <a:t> de </a:t>
            </a:r>
            <a:r>
              <a:rPr lang="en-GB" sz="2400" dirty="0" err="1"/>
              <a:t>tiempo</a:t>
            </a:r>
            <a:r>
              <a:rPr lang="en-GB" sz="2400" dirty="0"/>
              <a:t>, </a:t>
            </a:r>
            <a:r>
              <a:rPr lang="en-GB" sz="2400" dirty="0" err="1"/>
              <a:t>costo</a:t>
            </a:r>
            <a:r>
              <a:rPr lang="en-GB" sz="2400" dirty="0"/>
              <a:t>, </a:t>
            </a:r>
            <a:r>
              <a:rPr lang="en-GB" sz="2400" dirty="0" err="1"/>
              <a:t>calidad</a:t>
            </a:r>
            <a:r>
              <a:rPr lang="en-GB" sz="2400" dirty="0"/>
              <a:t>, </a:t>
            </a:r>
            <a:r>
              <a:rPr lang="en-GB" sz="2400" dirty="0" err="1"/>
              <a:t>riesgos</a:t>
            </a:r>
            <a:r>
              <a:rPr lang="en-GB" sz="2400" dirty="0"/>
              <a:t> e </a:t>
            </a:r>
            <a:r>
              <a:rPr lang="en-GB" sz="2400" dirty="0" err="1"/>
              <a:t>incidentes</a:t>
            </a:r>
            <a:endParaRPr lang="en-GB" sz="2400" dirty="0"/>
          </a:p>
          <a:p>
            <a:r>
              <a:rPr lang="en-GB" sz="2400" dirty="0" err="1"/>
              <a:t>Monitorea</a:t>
            </a:r>
            <a:r>
              <a:rPr lang="en-GB" sz="2400" dirty="0"/>
              <a:t> </a:t>
            </a:r>
            <a:r>
              <a:rPr lang="en-GB" sz="2400" dirty="0" err="1"/>
              <a:t>las</a:t>
            </a:r>
            <a:r>
              <a:rPr lang="en-GB" sz="2400" dirty="0"/>
              <a:t> </a:t>
            </a:r>
            <a:r>
              <a:rPr lang="en-GB" sz="2400" dirty="0" err="1"/>
              <a:t>interdependencias</a:t>
            </a:r>
            <a:endParaRPr lang="en-GB" sz="2400" dirty="0"/>
          </a:p>
          <a:p>
            <a:r>
              <a:rPr lang="en-GB" sz="2400" dirty="0"/>
              <a:t>Se </a:t>
            </a:r>
            <a:r>
              <a:rPr lang="en-GB" sz="2400" dirty="0" err="1"/>
              <a:t>focaliza</a:t>
            </a:r>
            <a:r>
              <a:rPr lang="en-GB" sz="2400" dirty="0"/>
              <a:t> en los </a:t>
            </a:r>
            <a:r>
              <a:rPr lang="en-GB" sz="2400" dirty="0" err="1"/>
              <a:t>beneficios</a:t>
            </a:r>
            <a:r>
              <a:rPr lang="en-GB" sz="2400" dirty="0"/>
              <a:t> </a:t>
            </a:r>
            <a:r>
              <a:rPr lang="en-GB" sz="2400" dirty="0" err="1"/>
              <a:t>estratégicos</a:t>
            </a:r>
            <a:endParaRPr lang="en-GB" sz="2400" dirty="0"/>
          </a:p>
          <a:p>
            <a:r>
              <a:rPr lang="en-GB" sz="2400" dirty="0" err="1"/>
              <a:t>Interviene</a:t>
            </a:r>
            <a:r>
              <a:rPr lang="en-GB" sz="2400" dirty="0"/>
              <a:t> en los </a:t>
            </a:r>
            <a:r>
              <a:rPr lang="en-GB" sz="2400" dirty="0" err="1"/>
              <a:t>proyectos</a:t>
            </a:r>
            <a:r>
              <a:rPr lang="en-GB" sz="2400" dirty="0"/>
              <a:t> </a:t>
            </a:r>
            <a:r>
              <a:rPr lang="en-GB" sz="2400" dirty="0" err="1"/>
              <a:t>cuando</a:t>
            </a:r>
            <a:r>
              <a:rPr lang="en-GB" sz="2400" dirty="0"/>
              <a:t> </a:t>
            </a:r>
            <a:r>
              <a:rPr lang="en-GB" sz="2400" dirty="0" err="1"/>
              <a:t>es</a:t>
            </a:r>
            <a:r>
              <a:rPr lang="en-GB" sz="2400" dirty="0"/>
              <a:t> </a:t>
            </a:r>
            <a:r>
              <a:rPr lang="en-GB" sz="2400" dirty="0" err="1"/>
              <a:t>necesario</a:t>
            </a:r>
            <a:endParaRPr lang="en-GB" sz="2400" dirty="0"/>
          </a:p>
          <a:p>
            <a:r>
              <a:rPr lang="en-GB" sz="2400" dirty="0" err="1"/>
              <a:t>Gestiona</a:t>
            </a:r>
            <a:r>
              <a:rPr lang="en-GB" sz="2400" dirty="0"/>
              <a:t> </a:t>
            </a:r>
            <a:r>
              <a:rPr lang="en-GB" sz="2400" dirty="0" err="1"/>
              <a:t>conflictos</a:t>
            </a:r>
            <a:r>
              <a:rPr lang="en-GB" sz="2400" dirty="0"/>
              <a:t> de </a:t>
            </a:r>
            <a:r>
              <a:rPr lang="en-GB" sz="2400" dirty="0" err="1"/>
              <a:t>recursos</a:t>
            </a:r>
            <a:endParaRPr lang="en-GB" sz="2400" dirty="0"/>
          </a:p>
        </p:txBody>
      </p:sp>
    </p:spTree>
    <p:extLst>
      <p:ext uri="{BB962C8B-B14F-4D97-AF65-F5344CB8AC3E}">
        <p14:creationId xmlns:p14="http://schemas.microsoft.com/office/powerpoint/2010/main" val="733087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err="1"/>
              <a:t>Certificación</a:t>
            </a:r>
            <a:endParaRPr lang="en-US" dirty="0"/>
          </a:p>
        </p:txBody>
      </p:sp>
      <p:sp>
        <p:nvSpPr>
          <p:cNvPr id="11" name="Content Placeholder 10"/>
          <p:cNvSpPr>
            <a:spLocks noGrp="1"/>
          </p:cNvSpPr>
          <p:nvPr>
            <p:ph sz="half" idx="1"/>
          </p:nvPr>
        </p:nvSpPr>
        <p:spPr>
          <a:xfrm>
            <a:off x="228600" y="1258114"/>
            <a:ext cx="6477000" cy="5605637"/>
          </a:xfrm>
        </p:spPr>
        <p:txBody>
          <a:bodyPr wrap="square">
            <a:spAutoFit/>
          </a:bodyPr>
          <a:lstStyle/>
          <a:p>
            <a:pPr marL="0" indent="0" fontAlgn="base">
              <a:buNone/>
            </a:pPr>
            <a:r>
              <a:rPr lang="es-ES" sz="1800" b="1" dirty="0"/>
              <a:t>Este curso te preparará para la Certificación GPM-b. </a:t>
            </a:r>
            <a:endParaRPr lang="en-US" sz="1800" b="1" dirty="0"/>
          </a:p>
          <a:p>
            <a:pPr marL="0" indent="0" fontAlgn="base">
              <a:buNone/>
            </a:pPr>
            <a:r>
              <a:rPr lang="en-US" sz="1800" b="1" dirty="0"/>
              <a:t>El </a:t>
            </a:r>
            <a:r>
              <a:rPr lang="en-US" sz="1800" b="1" dirty="0" err="1"/>
              <a:t>Formato</a:t>
            </a:r>
            <a:r>
              <a:rPr lang="en-US" sz="1800" b="1" dirty="0"/>
              <a:t> del Exam de </a:t>
            </a:r>
            <a:r>
              <a:rPr lang="en-US" sz="1800" b="1" dirty="0" err="1"/>
              <a:t>Certificación</a:t>
            </a:r>
            <a:endParaRPr lang="en-US" sz="1800" dirty="0"/>
          </a:p>
          <a:p>
            <a:pPr marL="0" indent="0" fontAlgn="base">
              <a:buNone/>
            </a:pPr>
            <a:r>
              <a:rPr lang="es-ES" sz="1800" dirty="0"/>
              <a:t>Para  obtener la credencial </a:t>
            </a:r>
            <a:r>
              <a:rPr lang="en-US" sz="1800" dirty="0"/>
              <a:t>Green Project Manager  </a:t>
            </a:r>
            <a:r>
              <a:rPr lang="es-ES" sz="1800" dirty="0"/>
              <a:t>nivel B (GPM-b) los candidatos  deben  tener 2.000 horas de experiencia en proyectos, y aprobar un  examen  de 150  preguntas de  opciones  múltiples con una calificación mínima de 75%. El examen se divide en dos secciones principales que se enumeran a continuación. </a:t>
            </a:r>
          </a:p>
          <a:p>
            <a:pPr marL="0" indent="0" fontAlgn="base">
              <a:buNone/>
            </a:pPr>
            <a:r>
              <a:rPr lang="en-US" sz="1800" b="1" dirty="0"/>
              <a:t/>
            </a:r>
            <a:br>
              <a:rPr lang="en-US" sz="1800" b="1" dirty="0"/>
            </a:br>
            <a:r>
              <a:rPr lang="en-US" sz="1800" b="1" dirty="0"/>
              <a:t>1. </a:t>
            </a:r>
            <a:r>
              <a:rPr lang="en-US" sz="1800" b="1" dirty="0" err="1"/>
              <a:t>Dirección</a:t>
            </a:r>
            <a:r>
              <a:rPr lang="en-US" sz="1800" b="1" dirty="0"/>
              <a:t> de </a:t>
            </a:r>
            <a:r>
              <a:rPr lang="en-US" sz="1800" b="1" dirty="0" err="1"/>
              <a:t>Proyectos</a:t>
            </a:r>
            <a:endParaRPr lang="en-US" sz="1800" b="1" dirty="0"/>
          </a:p>
          <a:p>
            <a:pPr marL="0" indent="0" fontAlgn="base">
              <a:buNone/>
            </a:pPr>
            <a:r>
              <a:rPr lang="en-US" sz="1800" b="1" dirty="0"/>
              <a:t>1.1.  </a:t>
            </a:r>
            <a:r>
              <a:rPr lang="en-US" sz="1800" b="1" dirty="0" err="1"/>
              <a:t>Estándares</a:t>
            </a:r>
            <a:r>
              <a:rPr lang="en-US" sz="1800" b="1" dirty="0"/>
              <a:t> en </a:t>
            </a:r>
            <a:r>
              <a:rPr lang="en-US" sz="1800" b="1" dirty="0" err="1"/>
              <a:t>Dirección</a:t>
            </a:r>
            <a:r>
              <a:rPr lang="en-US" sz="1800" b="1" dirty="0"/>
              <a:t> de </a:t>
            </a:r>
            <a:r>
              <a:rPr lang="en-US" sz="1800" b="1" dirty="0" err="1"/>
              <a:t>Proyectos</a:t>
            </a:r>
            <a:r>
              <a:rPr lang="en-US" sz="1800" b="1" dirty="0"/>
              <a:t> </a:t>
            </a:r>
            <a:r>
              <a:rPr lang="en-US" sz="1800" b="1" dirty="0" err="1"/>
              <a:t>basados</a:t>
            </a:r>
            <a:r>
              <a:rPr lang="en-US" sz="1800" b="1" dirty="0"/>
              <a:t> en  ISO 21500</a:t>
            </a:r>
          </a:p>
          <a:p>
            <a:pPr marL="0" indent="0" fontAlgn="base">
              <a:buNone/>
            </a:pPr>
            <a:r>
              <a:rPr lang="en-US" sz="1800" b="1" dirty="0"/>
              <a:t>1.2.  </a:t>
            </a:r>
            <a:r>
              <a:rPr lang="en-US" sz="1800" b="1" dirty="0" err="1"/>
              <a:t>Competencias</a:t>
            </a:r>
            <a:r>
              <a:rPr lang="en-US" sz="1800" b="1" dirty="0"/>
              <a:t> en </a:t>
            </a:r>
            <a:r>
              <a:rPr lang="en-US" sz="1800" b="1" dirty="0" err="1"/>
              <a:t>Dirección</a:t>
            </a:r>
            <a:r>
              <a:rPr lang="en-US" sz="1800" b="1" dirty="0"/>
              <a:t> de </a:t>
            </a:r>
            <a:r>
              <a:rPr lang="en-US" sz="1800" b="1" dirty="0" err="1"/>
              <a:t>Proyectos</a:t>
            </a:r>
            <a:endParaRPr lang="en-US" sz="1800" b="1" dirty="0"/>
          </a:p>
          <a:p>
            <a:pPr marL="0" indent="0" fontAlgn="base">
              <a:buNone/>
            </a:pPr>
            <a:r>
              <a:rPr lang="en-US" sz="1800" b="1" dirty="0"/>
              <a:t>1.3.  Areas del </a:t>
            </a:r>
            <a:r>
              <a:rPr lang="en-US" sz="1800" b="1" dirty="0" err="1"/>
              <a:t>Conocimiento</a:t>
            </a:r>
            <a:r>
              <a:rPr lang="en-US" sz="1800" b="1" dirty="0"/>
              <a:t> de la </a:t>
            </a:r>
            <a:r>
              <a:rPr lang="en-US" sz="1800" b="1" dirty="0" err="1"/>
              <a:t>Dirección</a:t>
            </a:r>
            <a:r>
              <a:rPr lang="en-US" sz="1800" b="1" dirty="0"/>
              <a:t> de </a:t>
            </a:r>
            <a:r>
              <a:rPr lang="en-US" sz="1800" b="1" dirty="0" err="1"/>
              <a:t>Proyectos</a:t>
            </a:r>
            <a:endParaRPr lang="en-US" sz="1800" b="1" dirty="0"/>
          </a:p>
          <a:p>
            <a:pPr marL="0" indent="0" fontAlgn="base">
              <a:buNone/>
            </a:pPr>
            <a:r>
              <a:rPr lang="en-US" sz="1800" b="1" dirty="0"/>
              <a:t>1.4.  </a:t>
            </a:r>
            <a:r>
              <a:rPr lang="en-US" sz="1800" b="1" dirty="0" err="1"/>
              <a:t>Términos</a:t>
            </a:r>
            <a:r>
              <a:rPr lang="en-US" sz="1800" b="1" dirty="0"/>
              <a:t> y </a:t>
            </a:r>
            <a:r>
              <a:rPr lang="en-US" sz="1800" b="1" dirty="0" err="1"/>
              <a:t>Conceptos</a:t>
            </a:r>
            <a:r>
              <a:rPr lang="en-US" sz="1800" b="1" dirty="0"/>
              <a:t> Claves</a:t>
            </a:r>
          </a:p>
          <a:p>
            <a:pPr marL="0" indent="0" fontAlgn="base">
              <a:buNone/>
            </a:pPr>
            <a:r>
              <a:rPr lang="en-US" sz="1800" b="1" dirty="0"/>
              <a:t/>
            </a:r>
            <a:br>
              <a:rPr lang="en-US" sz="1800" b="1" dirty="0"/>
            </a:br>
            <a:endParaRPr lang="en-US" sz="1800" b="1"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15</a:t>
            </a:fld>
            <a:endParaRPr lang="en-US" dirty="0"/>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7" t="5133" r="4321" b="9018"/>
          <a:stretch/>
        </p:blipFill>
        <p:spPr bwMode="auto">
          <a:xfrm>
            <a:off x="6629401" y="1587500"/>
            <a:ext cx="2260600" cy="2336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851928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534150" cy="854075"/>
          </a:xfrm>
        </p:spPr>
        <p:txBody>
          <a:bodyPr>
            <a:normAutofit fontScale="90000"/>
          </a:bodyPr>
          <a:lstStyle/>
          <a:p>
            <a:r>
              <a:rPr lang="en-GB" dirty="0" err="1"/>
              <a:t>Beneficios</a:t>
            </a:r>
            <a:r>
              <a:rPr lang="en-GB" dirty="0"/>
              <a:t> de la </a:t>
            </a:r>
            <a:r>
              <a:rPr lang="en-GB" dirty="0" err="1"/>
              <a:t>gestión</a:t>
            </a:r>
            <a:r>
              <a:rPr lang="en-GB" dirty="0"/>
              <a:t> de </a:t>
            </a:r>
            <a:r>
              <a:rPr lang="en-GB" dirty="0" err="1"/>
              <a:t>programas</a:t>
            </a:r>
            <a:endParaRPr lang="en-GB" dirty="0"/>
          </a:p>
        </p:txBody>
      </p:sp>
      <p:sp>
        <p:nvSpPr>
          <p:cNvPr id="3" name="Content Placeholder 2"/>
          <p:cNvSpPr>
            <a:spLocks noGrp="1"/>
          </p:cNvSpPr>
          <p:nvPr>
            <p:ph idx="1"/>
          </p:nvPr>
        </p:nvSpPr>
        <p:spPr>
          <a:xfrm>
            <a:off x="457200" y="1524000"/>
            <a:ext cx="8229600" cy="4061048"/>
          </a:xfrm>
        </p:spPr>
        <p:txBody>
          <a:bodyPr>
            <a:normAutofit fontScale="92500" lnSpcReduction="10000"/>
          </a:bodyPr>
          <a:lstStyle/>
          <a:p>
            <a:r>
              <a:rPr lang="es-ES" sz="2400" dirty="0"/>
              <a:t>Alineación más estrecha de los proyectos con la estrategia de la empresa</a:t>
            </a:r>
            <a:endParaRPr lang="en-GB" sz="2400" dirty="0"/>
          </a:p>
          <a:p>
            <a:r>
              <a:rPr lang="es-ES" sz="2400" dirty="0"/>
              <a:t>Alineación más estrecha  con las prioridades de la empresa</a:t>
            </a:r>
            <a:endParaRPr lang="en-GB" sz="2400" dirty="0"/>
          </a:p>
          <a:p>
            <a:r>
              <a:rPr lang="es-ES" sz="2400" dirty="0"/>
              <a:t>Mejora de la priorización de los proyectos dentro del programa</a:t>
            </a:r>
            <a:endParaRPr lang="en-GB" sz="2400" dirty="0"/>
          </a:p>
          <a:p>
            <a:r>
              <a:rPr lang="es-ES" sz="2400" dirty="0"/>
              <a:t>Mejora el foco sobre los beneficios</a:t>
            </a:r>
            <a:endParaRPr lang="en-GB" sz="2400" dirty="0"/>
          </a:p>
          <a:p>
            <a:r>
              <a:rPr lang="es-ES" sz="2400" dirty="0"/>
              <a:t>Mejora de la gestión de los recursos </a:t>
            </a:r>
            <a:endParaRPr lang="en-GB" sz="2400" dirty="0"/>
          </a:p>
          <a:p>
            <a:r>
              <a:rPr lang="es-ES" sz="2400" dirty="0"/>
              <a:t>Informes de gestión consistente dentro del programa</a:t>
            </a:r>
            <a:endParaRPr lang="en-GB" sz="2400" dirty="0"/>
          </a:p>
          <a:p>
            <a:r>
              <a:rPr lang="en-GB" sz="2400" dirty="0" err="1"/>
              <a:t>Visión</a:t>
            </a:r>
            <a:r>
              <a:rPr lang="en-GB" sz="2400" dirty="0"/>
              <a:t> de los </a:t>
            </a:r>
            <a:r>
              <a:rPr lang="en-GB" sz="2400" dirty="0" err="1"/>
              <a:t>riesgos</a:t>
            </a:r>
            <a:r>
              <a:rPr lang="en-GB" sz="2400" dirty="0"/>
              <a:t> a lo </a:t>
            </a:r>
            <a:r>
              <a:rPr lang="en-GB" sz="2400" dirty="0" err="1"/>
              <a:t>ancho</a:t>
            </a:r>
            <a:r>
              <a:rPr lang="en-GB" sz="2400" dirty="0"/>
              <a:t> del </a:t>
            </a:r>
            <a:r>
              <a:rPr lang="en-GB" sz="2400" dirty="0" err="1"/>
              <a:t>programa</a:t>
            </a:r>
            <a:r>
              <a:rPr lang="en-GB" sz="2400" dirty="0"/>
              <a:t> y entre </a:t>
            </a:r>
            <a:r>
              <a:rPr lang="en-GB" sz="2400" dirty="0" err="1"/>
              <a:t>proyectos</a:t>
            </a:r>
            <a:endParaRPr lang="en-GB" sz="2400" dirty="0"/>
          </a:p>
          <a:p>
            <a:r>
              <a:rPr lang="es-ES" sz="2400" dirty="0"/>
              <a:t>Procesos de gestión de proyectos y normas coherentes dentro del programa</a:t>
            </a:r>
            <a:endParaRPr lang="en-GB" sz="2400" dirty="0"/>
          </a:p>
          <a:p>
            <a:endParaRPr lang="en-GB" dirty="0"/>
          </a:p>
        </p:txBody>
      </p:sp>
    </p:spTree>
    <p:extLst>
      <p:ext uri="{BB962C8B-B14F-4D97-AF65-F5344CB8AC3E}">
        <p14:creationId xmlns:p14="http://schemas.microsoft.com/office/powerpoint/2010/main" val="8915431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Tipos</a:t>
            </a:r>
            <a:r>
              <a:rPr lang="en-GB" dirty="0"/>
              <a:t> de PMOs</a:t>
            </a:r>
          </a:p>
        </p:txBody>
      </p:sp>
      <p:sp>
        <p:nvSpPr>
          <p:cNvPr id="3" name="Content Placeholder 2"/>
          <p:cNvSpPr>
            <a:spLocks noGrp="1"/>
          </p:cNvSpPr>
          <p:nvPr>
            <p:ph idx="1"/>
          </p:nvPr>
        </p:nvSpPr>
        <p:spPr/>
        <p:txBody>
          <a:bodyPr>
            <a:normAutofit fontScale="92500" lnSpcReduction="10000"/>
          </a:bodyPr>
          <a:lstStyle/>
          <a:p>
            <a:pPr marL="0" indent="0">
              <a:buNone/>
            </a:pPr>
            <a:r>
              <a:rPr lang="es-ES" dirty="0"/>
              <a:t>Tanto si se trata de un departamento u oficina dentro de un departamento, el mandato de la P3O vendrá del liderazgo ejecutivo.</a:t>
            </a:r>
            <a:endParaRPr lang="en-GB" dirty="0"/>
          </a:p>
          <a:p>
            <a:r>
              <a:rPr lang="en-GB" dirty="0" err="1"/>
              <a:t>Oficina</a:t>
            </a:r>
            <a:r>
              <a:rPr lang="en-GB" dirty="0"/>
              <a:t> de </a:t>
            </a:r>
            <a:r>
              <a:rPr lang="en-GB" dirty="0" err="1"/>
              <a:t>Gestión</a:t>
            </a:r>
            <a:r>
              <a:rPr lang="en-GB" dirty="0"/>
              <a:t> de </a:t>
            </a:r>
            <a:r>
              <a:rPr lang="en-GB" dirty="0" err="1"/>
              <a:t>Proyectos</a:t>
            </a:r>
            <a:r>
              <a:rPr lang="en-GB" dirty="0"/>
              <a:t> (PMO)</a:t>
            </a:r>
          </a:p>
          <a:p>
            <a:r>
              <a:rPr lang="en-GB" dirty="0" err="1"/>
              <a:t>Oficina</a:t>
            </a:r>
            <a:r>
              <a:rPr lang="en-GB" dirty="0"/>
              <a:t> de </a:t>
            </a:r>
            <a:r>
              <a:rPr lang="en-GB" dirty="0" err="1"/>
              <a:t>Soporte</a:t>
            </a:r>
            <a:r>
              <a:rPr lang="en-GB" dirty="0"/>
              <a:t> a los </a:t>
            </a:r>
            <a:r>
              <a:rPr lang="en-GB" dirty="0" err="1"/>
              <a:t>Proyectos</a:t>
            </a:r>
            <a:r>
              <a:rPr lang="en-GB" dirty="0"/>
              <a:t> (PSO)</a:t>
            </a:r>
          </a:p>
          <a:p>
            <a:r>
              <a:rPr lang="en-GB" dirty="0" err="1"/>
              <a:t>Oficina</a:t>
            </a:r>
            <a:r>
              <a:rPr lang="en-GB" dirty="0"/>
              <a:t> de </a:t>
            </a:r>
            <a:r>
              <a:rPr lang="en-GB" dirty="0" err="1"/>
              <a:t>Soporte</a:t>
            </a:r>
            <a:r>
              <a:rPr lang="en-GB" dirty="0"/>
              <a:t> de </a:t>
            </a:r>
            <a:r>
              <a:rPr lang="en-GB" dirty="0" err="1"/>
              <a:t>Proyectos</a:t>
            </a:r>
            <a:r>
              <a:rPr lang="en-GB" dirty="0"/>
              <a:t> y </a:t>
            </a:r>
            <a:r>
              <a:rPr lang="en-GB" dirty="0" err="1"/>
              <a:t>Programas</a:t>
            </a:r>
            <a:r>
              <a:rPr lang="en-GB" dirty="0"/>
              <a:t> (PPSO)</a:t>
            </a:r>
          </a:p>
          <a:p>
            <a:r>
              <a:rPr lang="en-GB" dirty="0" err="1"/>
              <a:t>Oficina</a:t>
            </a:r>
            <a:r>
              <a:rPr lang="en-GB" dirty="0"/>
              <a:t> de </a:t>
            </a:r>
            <a:r>
              <a:rPr lang="en-GB" dirty="0" err="1"/>
              <a:t>Gestión</a:t>
            </a:r>
            <a:r>
              <a:rPr lang="en-GB" dirty="0"/>
              <a:t> de </a:t>
            </a:r>
            <a:r>
              <a:rPr lang="en-GB" dirty="0" err="1"/>
              <a:t>Programas</a:t>
            </a:r>
            <a:r>
              <a:rPr lang="en-GB" dirty="0"/>
              <a:t> (</a:t>
            </a:r>
            <a:r>
              <a:rPr lang="en-GB" dirty="0" err="1"/>
              <a:t>PgMO</a:t>
            </a:r>
            <a:r>
              <a:rPr lang="en-GB" dirty="0"/>
              <a:t>)</a:t>
            </a:r>
          </a:p>
          <a:p>
            <a:r>
              <a:rPr lang="es-ES" dirty="0"/>
              <a:t>Oficina de Gestión de Proyectos Empresariales (EPMO)</a:t>
            </a:r>
            <a:endParaRPr lang="en-GB" dirty="0"/>
          </a:p>
          <a:p>
            <a:r>
              <a:rPr lang="en-GB" dirty="0" err="1"/>
              <a:t>Departamento</a:t>
            </a:r>
            <a:r>
              <a:rPr lang="en-GB" dirty="0"/>
              <a:t> de </a:t>
            </a:r>
            <a:r>
              <a:rPr lang="en-GB" dirty="0" err="1"/>
              <a:t>Gestión</a:t>
            </a:r>
            <a:r>
              <a:rPr lang="en-GB" dirty="0"/>
              <a:t> de </a:t>
            </a:r>
            <a:r>
              <a:rPr lang="en-GB" dirty="0" err="1"/>
              <a:t>Proyectos</a:t>
            </a:r>
            <a:r>
              <a:rPr lang="en-GB" dirty="0"/>
              <a:t> (PMD)</a:t>
            </a:r>
          </a:p>
          <a:p>
            <a:endParaRPr lang="en-GB" dirty="0"/>
          </a:p>
        </p:txBody>
      </p:sp>
    </p:spTree>
    <p:extLst>
      <p:ext uri="{BB962C8B-B14F-4D97-AF65-F5344CB8AC3E}">
        <p14:creationId xmlns:p14="http://schemas.microsoft.com/office/powerpoint/2010/main" val="11725858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Beneficios</a:t>
            </a:r>
            <a:r>
              <a:rPr lang="en-GB" dirty="0"/>
              <a:t> de </a:t>
            </a:r>
            <a:r>
              <a:rPr lang="en-GB" dirty="0" err="1"/>
              <a:t>las</a:t>
            </a:r>
            <a:r>
              <a:rPr lang="en-GB" dirty="0"/>
              <a:t> PMXs</a:t>
            </a:r>
          </a:p>
        </p:txBody>
      </p:sp>
      <p:sp>
        <p:nvSpPr>
          <p:cNvPr id="3" name="Content Placeholder 2"/>
          <p:cNvSpPr>
            <a:spLocks noGrp="1"/>
          </p:cNvSpPr>
          <p:nvPr>
            <p:ph idx="1"/>
          </p:nvPr>
        </p:nvSpPr>
        <p:spPr>
          <a:xfrm>
            <a:off x="457200" y="1295400"/>
            <a:ext cx="8229600" cy="4343400"/>
          </a:xfrm>
        </p:spPr>
        <p:txBody>
          <a:bodyPr>
            <a:normAutofit/>
          </a:bodyPr>
          <a:lstStyle/>
          <a:p>
            <a:r>
              <a:rPr lang="es-ES" sz="2000" dirty="0"/>
              <a:t>Proporciona un centro de excelencia</a:t>
            </a:r>
            <a:endParaRPr lang="en-GB" sz="2000" dirty="0"/>
          </a:p>
          <a:p>
            <a:pPr lvl="1"/>
            <a:r>
              <a:rPr lang="es-ES" sz="2000" dirty="0"/>
              <a:t>Experiencia y apoyo en los instrumentos de planificación, software de riesgo, etc.</a:t>
            </a:r>
            <a:endParaRPr lang="en-GB" sz="2000" dirty="0"/>
          </a:p>
          <a:p>
            <a:r>
              <a:rPr lang="es-ES" sz="2000" dirty="0"/>
              <a:t>Proporciona economías de escala</a:t>
            </a:r>
            <a:endParaRPr lang="en-GB" sz="2000" dirty="0"/>
          </a:p>
          <a:p>
            <a:pPr lvl="1"/>
            <a:r>
              <a:rPr lang="en-GB" sz="2000" dirty="0" err="1"/>
              <a:t>Soporta</a:t>
            </a:r>
            <a:r>
              <a:rPr lang="en-GB" sz="2000" dirty="0"/>
              <a:t> </a:t>
            </a:r>
            <a:r>
              <a:rPr lang="en-GB" sz="2000" dirty="0" err="1"/>
              <a:t>múltiples</a:t>
            </a:r>
            <a:r>
              <a:rPr lang="en-GB" sz="2000" dirty="0"/>
              <a:t> </a:t>
            </a:r>
            <a:r>
              <a:rPr lang="en-GB" sz="2000" dirty="0" err="1"/>
              <a:t>proyectos</a:t>
            </a:r>
            <a:endParaRPr lang="en-GB" sz="2000" dirty="0"/>
          </a:p>
          <a:p>
            <a:r>
              <a:rPr lang="en-GB" sz="2000" dirty="0" err="1"/>
              <a:t>Mantiene</a:t>
            </a:r>
            <a:r>
              <a:rPr lang="en-GB" sz="2000" dirty="0"/>
              <a:t> los </a:t>
            </a:r>
            <a:r>
              <a:rPr lang="en-GB" sz="2000" dirty="0" err="1"/>
              <a:t>estándares</a:t>
            </a:r>
            <a:r>
              <a:rPr lang="en-GB" sz="2000" dirty="0"/>
              <a:t> </a:t>
            </a:r>
            <a:r>
              <a:rPr lang="en-GB" sz="2000" dirty="0" err="1"/>
              <a:t>corporativos</a:t>
            </a:r>
            <a:endParaRPr lang="en-GB" sz="2000" dirty="0"/>
          </a:p>
          <a:p>
            <a:pPr lvl="1"/>
            <a:r>
              <a:rPr lang="es-ES" sz="2000" dirty="0"/>
              <a:t>Asegura la aplicación coherente de los estándares</a:t>
            </a:r>
            <a:endParaRPr lang="en-GB" sz="2000" dirty="0"/>
          </a:p>
          <a:p>
            <a:pPr lvl="1"/>
            <a:r>
              <a:rPr lang="en-GB" sz="2000" dirty="0" err="1"/>
              <a:t>Soporta</a:t>
            </a:r>
            <a:r>
              <a:rPr lang="en-GB" sz="2000" dirty="0"/>
              <a:t> </a:t>
            </a:r>
            <a:r>
              <a:rPr lang="en-GB" sz="2000" dirty="0" err="1"/>
              <a:t>una</a:t>
            </a:r>
            <a:r>
              <a:rPr lang="en-GB" sz="2000" dirty="0"/>
              <a:t> </a:t>
            </a:r>
            <a:r>
              <a:rPr lang="en-GB" sz="2000" dirty="0" err="1"/>
              <a:t>gobernanza</a:t>
            </a:r>
            <a:r>
              <a:rPr lang="en-GB" sz="2000" dirty="0"/>
              <a:t> </a:t>
            </a:r>
            <a:r>
              <a:rPr lang="en-GB" sz="2000" dirty="0" err="1"/>
              <a:t>eficaz</a:t>
            </a:r>
            <a:endParaRPr lang="en-GB" sz="2000" dirty="0"/>
          </a:p>
          <a:p>
            <a:r>
              <a:rPr lang="es-ES" sz="2000" dirty="0"/>
              <a:t>Actúa como una única fuente de información</a:t>
            </a:r>
            <a:endParaRPr lang="en-GB" sz="2000" dirty="0"/>
          </a:p>
          <a:p>
            <a:r>
              <a:rPr lang="en-GB" sz="2000" dirty="0" err="1"/>
              <a:t>Brinda</a:t>
            </a:r>
            <a:r>
              <a:rPr lang="en-GB" sz="2000" dirty="0"/>
              <a:t> </a:t>
            </a:r>
            <a:r>
              <a:rPr lang="en-GB" sz="2000" dirty="0" err="1"/>
              <a:t>soporte</a:t>
            </a:r>
            <a:r>
              <a:rPr lang="en-GB" sz="2000" dirty="0"/>
              <a:t> </a:t>
            </a:r>
            <a:r>
              <a:rPr lang="en-GB" sz="2000" dirty="0" err="1"/>
              <a:t>para</a:t>
            </a:r>
            <a:r>
              <a:rPr lang="en-GB" sz="2000" dirty="0"/>
              <a:t> el </a:t>
            </a:r>
            <a:r>
              <a:rPr lang="en-GB" sz="2000" dirty="0" err="1"/>
              <a:t>aseguramiento</a:t>
            </a:r>
            <a:r>
              <a:rPr lang="en-GB" sz="2000" dirty="0"/>
              <a:t> de la </a:t>
            </a:r>
            <a:r>
              <a:rPr lang="en-GB" sz="2000" dirty="0" err="1"/>
              <a:t>calidad</a:t>
            </a:r>
            <a:endParaRPr lang="en-GB" sz="2000" dirty="0"/>
          </a:p>
          <a:p>
            <a:r>
              <a:rPr lang="en-GB" sz="2000" dirty="0" err="1"/>
              <a:t>Brinda</a:t>
            </a:r>
            <a:r>
              <a:rPr lang="en-GB" sz="2000" dirty="0"/>
              <a:t> </a:t>
            </a:r>
            <a:r>
              <a:rPr lang="en-GB" sz="2000" dirty="0" err="1"/>
              <a:t>soporte</a:t>
            </a:r>
            <a:r>
              <a:rPr lang="en-GB" sz="2000" dirty="0"/>
              <a:t> </a:t>
            </a:r>
            <a:r>
              <a:rPr lang="en-GB" sz="2000" dirty="0" err="1"/>
              <a:t>para</a:t>
            </a:r>
            <a:r>
              <a:rPr lang="en-GB" sz="2000" dirty="0"/>
              <a:t> la </a:t>
            </a:r>
            <a:r>
              <a:rPr lang="en-GB" sz="2000" dirty="0" err="1"/>
              <a:t>mejora</a:t>
            </a:r>
            <a:r>
              <a:rPr lang="en-GB" sz="2000" dirty="0"/>
              <a:t> continua</a:t>
            </a:r>
          </a:p>
        </p:txBody>
      </p:sp>
    </p:spTree>
    <p:extLst>
      <p:ext uri="{BB962C8B-B14F-4D97-AF65-F5344CB8AC3E}">
        <p14:creationId xmlns:p14="http://schemas.microsoft.com/office/powerpoint/2010/main" val="4213577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304800"/>
            <a:ext cx="8229600" cy="1066800"/>
          </a:xfrm>
        </p:spPr>
        <p:txBody>
          <a:bodyPr/>
          <a:lstStyle/>
          <a:p>
            <a:r>
              <a:rPr lang="en-AU" sz="3200" dirty="0"/>
              <a:t>Los “Experts” </a:t>
            </a:r>
            <a:r>
              <a:rPr lang="en-AU" sz="3200" dirty="0" err="1"/>
              <a:t>aconsejan</a:t>
            </a:r>
            <a:r>
              <a:rPr lang="en-AU" sz="3200" dirty="0"/>
              <a:t>…</a:t>
            </a:r>
          </a:p>
        </p:txBody>
      </p:sp>
      <p:sp>
        <p:nvSpPr>
          <p:cNvPr id="4099" name="Rectangle 3"/>
          <p:cNvSpPr>
            <a:spLocks noGrp="1" noChangeArrowheads="1"/>
          </p:cNvSpPr>
          <p:nvPr>
            <p:ph idx="1"/>
          </p:nvPr>
        </p:nvSpPr>
        <p:spPr>
          <a:xfrm>
            <a:off x="457200" y="1524000"/>
            <a:ext cx="8229600" cy="4645734"/>
          </a:xfrm>
        </p:spPr>
        <p:txBody>
          <a:bodyPr>
            <a:noAutofit/>
          </a:bodyPr>
          <a:lstStyle/>
          <a:p>
            <a:pPr>
              <a:lnSpc>
                <a:spcPct val="120000"/>
              </a:lnSpc>
            </a:pPr>
            <a:r>
              <a:rPr lang="en-AU" dirty="0"/>
              <a:t>Las </a:t>
            </a:r>
            <a:r>
              <a:rPr lang="en-AU" dirty="0" err="1"/>
              <a:t>compañias</a:t>
            </a:r>
            <a:r>
              <a:rPr lang="en-AU" dirty="0"/>
              <a:t> </a:t>
            </a:r>
            <a:r>
              <a:rPr lang="en-AU" dirty="0" err="1"/>
              <a:t>que</a:t>
            </a:r>
            <a:r>
              <a:rPr lang="en-AU" dirty="0"/>
              <a:t> </a:t>
            </a:r>
            <a:r>
              <a:rPr lang="en-AU" dirty="0" err="1"/>
              <a:t>implementron</a:t>
            </a:r>
            <a:r>
              <a:rPr lang="en-AU" dirty="0"/>
              <a:t> PMOs </a:t>
            </a:r>
            <a:r>
              <a:rPr lang="en-AU" dirty="0" err="1"/>
              <a:t>exitosas</a:t>
            </a:r>
            <a:r>
              <a:rPr lang="en-AU" dirty="0"/>
              <a:t> </a:t>
            </a:r>
            <a:r>
              <a:rPr lang="en-AU" dirty="0" err="1"/>
              <a:t>lograron</a:t>
            </a:r>
            <a:r>
              <a:rPr lang="en-AU" dirty="0"/>
              <a:t>:</a:t>
            </a:r>
          </a:p>
          <a:p>
            <a:pPr lvl="1">
              <a:lnSpc>
                <a:spcPct val="120000"/>
              </a:lnSpc>
            </a:pPr>
            <a:r>
              <a:rPr lang="en-AU" sz="2400" dirty="0"/>
              <a:t>80% ROI</a:t>
            </a:r>
          </a:p>
          <a:p>
            <a:pPr lvl="1">
              <a:lnSpc>
                <a:spcPct val="120000"/>
              </a:lnSpc>
            </a:pPr>
            <a:r>
              <a:rPr lang="en-AU" sz="2400" dirty="0"/>
              <a:t>20% </a:t>
            </a:r>
            <a:r>
              <a:rPr lang="en-AU" sz="2400" dirty="0" err="1"/>
              <a:t>reducción</a:t>
            </a:r>
            <a:r>
              <a:rPr lang="en-AU" sz="2400" dirty="0"/>
              <a:t> en la </a:t>
            </a:r>
            <a:r>
              <a:rPr lang="en-AU" sz="2400" dirty="0" err="1"/>
              <a:t>duración</a:t>
            </a:r>
            <a:r>
              <a:rPr lang="en-AU" sz="2400" dirty="0"/>
              <a:t> de los </a:t>
            </a:r>
            <a:r>
              <a:rPr lang="en-AU" sz="2400" dirty="0" err="1"/>
              <a:t>proyectos</a:t>
            </a:r>
            <a:endParaRPr lang="en-AU" sz="2400" dirty="0"/>
          </a:p>
          <a:p>
            <a:pPr lvl="1">
              <a:lnSpc>
                <a:spcPct val="120000"/>
              </a:lnSpc>
            </a:pPr>
            <a:r>
              <a:rPr lang="en-AU" sz="2400" dirty="0"/>
              <a:t>30-35% </a:t>
            </a:r>
            <a:r>
              <a:rPr lang="en-AU" sz="2400" dirty="0" err="1"/>
              <a:t>entrega</a:t>
            </a:r>
            <a:r>
              <a:rPr lang="en-AU" sz="2400" dirty="0"/>
              <a:t> de los </a:t>
            </a:r>
            <a:r>
              <a:rPr lang="en-AU" sz="2400" dirty="0" err="1"/>
              <a:t>proyectos</a:t>
            </a:r>
            <a:r>
              <a:rPr lang="en-AU" sz="2400" dirty="0"/>
              <a:t> en forma </a:t>
            </a:r>
            <a:r>
              <a:rPr lang="en-AU" sz="2400" dirty="0" err="1"/>
              <a:t>exitosa</a:t>
            </a:r>
            <a:endParaRPr lang="en-AU" sz="2400" dirty="0"/>
          </a:p>
          <a:p>
            <a:pPr>
              <a:lnSpc>
                <a:spcPct val="120000"/>
              </a:lnSpc>
            </a:pPr>
            <a:r>
              <a:rPr lang="en-AU" dirty="0"/>
              <a:t>Las </a:t>
            </a:r>
            <a:r>
              <a:rPr lang="en-AU" dirty="0" err="1"/>
              <a:t>compañías</a:t>
            </a:r>
            <a:r>
              <a:rPr lang="en-AU" dirty="0"/>
              <a:t> sin </a:t>
            </a:r>
            <a:r>
              <a:rPr lang="en-AU" dirty="0" err="1"/>
              <a:t>una</a:t>
            </a:r>
            <a:r>
              <a:rPr lang="en-AU" dirty="0"/>
              <a:t> PMO </a:t>
            </a:r>
            <a:r>
              <a:rPr lang="en-AU" dirty="0" err="1"/>
              <a:t>experimentan</a:t>
            </a:r>
            <a:r>
              <a:rPr lang="en-AU" dirty="0"/>
              <a:t> </a:t>
            </a:r>
            <a:r>
              <a:rPr lang="en-AU" dirty="0" err="1"/>
              <a:t>una</a:t>
            </a:r>
            <a:r>
              <a:rPr lang="en-AU" dirty="0"/>
              <a:t> </a:t>
            </a:r>
            <a:r>
              <a:rPr lang="en-AU" dirty="0" err="1"/>
              <a:t>tasa</a:t>
            </a:r>
            <a:r>
              <a:rPr lang="en-AU" dirty="0"/>
              <a:t> de </a:t>
            </a:r>
            <a:r>
              <a:rPr lang="en-AU" dirty="0" err="1"/>
              <a:t>falla</a:t>
            </a:r>
            <a:r>
              <a:rPr lang="en-AU" dirty="0"/>
              <a:t> del 74%</a:t>
            </a:r>
          </a:p>
          <a:p>
            <a:pPr marL="365125" indent="-9525">
              <a:buNone/>
            </a:pPr>
            <a:r>
              <a:rPr lang="en-AU" sz="2000" dirty="0"/>
              <a:t/>
            </a:r>
            <a:br>
              <a:rPr lang="en-AU" sz="2000" dirty="0"/>
            </a:br>
            <a:r>
              <a:rPr lang="en-AU" sz="1400" dirty="0"/>
              <a:t>Source: Forrester Research</a:t>
            </a:r>
          </a:p>
          <a:p>
            <a:pPr marL="365125" indent="-9525">
              <a:buNone/>
            </a:pPr>
            <a:endParaRPr lang="en-AU" sz="1400" dirty="0"/>
          </a:p>
          <a:p>
            <a:endParaRPr lang="en-AU" sz="2000" dirty="0"/>
          </a:p>
        </p:txBody>
      </p:sp>
    </p:spTree>
    <p:extLst>
      <p:ext uri="{BB962C8B-B14F-4D97-AF65-F5344CB8AC3E}">
        <p14:creationId xmlns:p14="http://schemas.microsoft.com/office/powerpoint/2010/main" val="15061368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343400"/>
          </a:xfrm>
        </p:spPr>
        <p:txBody>
          <a:bodyPr>
            <a:noAutofit/>
          </a:bodyPr>
          <a:lstStyle/>
          <a:p>
            <a:pPr marL="0" indent="0">
              <a:buNone/>
            </a:pPr>
            <a:r>
              <a:rPr lang="es-ES" sz="2200" dirty="0"/>
              <a:t>Estos Diez Funciones son la clave para una P3O óptima. La mayoría comienza con unos pocos y maduran con el tiempo para asumir más responsabilidad.</a:t>
            </a:r>
            <a:endParaRPr lang="en-US" sz="2200" dirty="0"/>
          </a:p>
          <a:p>
            <a:pPr marL="514350" indent="-514350">
              <a:buFont typeface="+mj-lt"/>
              <a:buAutoNum type="arabicPeriod"/>
            </a:pPr>
            <a:r>
              <a:rPr lang="es-ES" sz="1600" dirty="0"/>
              <a:t>Construir, gestionar y mantener la metodología de proyectos. </a:t>
            </a:r>
            <a:endParaRPr lang="en-US" sz="1600" dirty="0"/>
          </a:p>
          <a:p>
            <a:pPr marL="514350" indent="-514350">
              <a:buFont typeface="+mj-lt"/>
              <a:buAutoNum type="arabicPeriod"/>
            </a:pPr>
            <a:r>
              <a:rPr lang="es-ES" sz="1600" dirty="0"/>
              <a:t>Establecer y proporcionar desarrollo profesional para el desarrollo de competencias que se vincula a un marco de competencias.</a:t>
            </a:r>
            <a:endParaRPr lang="en-US" sz="1600" dirty="0"/>
          </a:p>
          <a:p>
            <a:pPr marL="514350" indent="-514350">
              <a:buFont typeface="+mj-lt"/>
              <a:buAutoNum type="arabicPeriod"/>
            </a:pPr>
            <a:r>
              <a:rPr lang="es-ES" sz="1600" dirty="0"/>
              <a:t>Asegurar que los recursos estén equilibrados adecuadamente entre los proyectos.</a:t>
            </a:r>
            <a:r>
              <a:rPr lang="en-US" sz="1600" dirty="0"/>
              <a:t> </a:t>
            </a:r>
          </a:p>
          <a:p>
            <a:pPr marL="514350" indent="-514350">
              <a:buFont typeface="+mj-lt"/>
              <a:buAutoNum type="arabicPeriod"/>
            </a:pPr>
            <a:r>
              <a:rPr lang="es-ES" sz="1600" dirty="0"/>
              <a:t>Liderazgo y Gestión de la Gobernanza de Proyectos.</a:t>
            </a:r>
            <a:endParaRPr lang="en-US" sz="1600" dirty="0"/>
          </a:p>
          <a:p>
            <a:pPr marL="514350" indent="-514350">
              <a:buFont typeface="+mj-lt"/>
              <a:buAutoNum type="arabicPeriod"/>
            </a:pPr>
            <a:r>
              <a:rPr lang="es-ES" sz="1600" dirty="0"/>
              <a:t>Ofrecer apoyo al propietario del proyecto / junta directiva del proyecto</a:t>
            </a:r>
            <a:endParaRPr lang="en-US" sz="1600" dirty="0"/>
          </a:p>
          <a:p>
            <a:pPr marL="514350" indent="-514350">
              <a:buFont typeface="+mj-lt"/>
              <a:buAutoNum type="arabicPeriod"/>
            </a:pPr>
            <a:r>
              <a:rPr lang="en-US" sz="1600" dirty="0" err="1"/>
              <a:t>Administración</a:t>
            </a:r>
            <a:r>
              <a:rPr lang="en-US" sz="1600" dirty="0"/>
              <a:t> general de </a:t>
            </a:r>
            <a:r>
              <a:rPr lang="en-US" sz="1600" dirty="0" err="1"/>
              <a:t>apoyo</a:t>
            </a:r>
            <a:r>
              <a:rPr lang="en-US" sz="1600" dirty="0"/>
              <a:t> a los </a:t>
            </a:r>
            <a:r>
              <a:rPr lang="en-US" sz="1600" dirty="0" err="1"/>
              <a:t>proyectos</a:t>
            </a:r>
            <a:r>
              <a:rPr lang="en-US" sz="1600" dirty="0"/>
              <a:t> (</a:t>
            </a:r>
            <a:r>
              <a:rPr lang="en-US" sz="1600" dirty="0" err="1"/>
              <a:t>herramientas</a:t>
            </a:r>
            <a:r>
              <a:rPr lang="en-US" sz="1600" dirty="0"/>
              <a:t>, software, </a:t>
            </a:r>
            <a:r>
              <a:rPr lang="en-US" sz="1600" dirty="0" err="1"/>
              <a:t>plantillas</a:t>
            </a:r>
            <a:r>
              <a:rPr lang="en-US" sz="1600" dirty="0"/>
              <a:t>, etc.) </a:t>
            </a:r>
          </a:p>
          <a:p>
            <a:pPr marL="514350" indent="-514350">
              <a:buFont typeface="+mj-lt"/>
              <a:buAutoNum type="arabicPeriod"/>
            </a:pPr>
            <a:r>
              <a:rPr lang="es-ES" sz="1600" dirty="0"/>
              <a:t>Mantenimiento de documentos y archivos de los proyectos </a:t>
            </a:r>
            <a:r>
              <a:rPr lang="en-US" sz="1600" dirty="0"/>
              <a:t> </a:t>
            </a:r>
          </a:p>
          <a:p>
            <a:pPr marL="514350" indent="-514350">
              <a:buFont typeface="+mj-lt"/>
              <a:buAutoNum type="arabicPeriod"/>
            </a:pPr>
            <a:r>
              <a:rPr lang="es-ES" sz="1600" dirty="0"/>
              <a:t>Proporcionar  visión / consulta al liderazgo organizacional</a:t>
            </a:r>
            <a:r>
              <a:rPr lang="en-US" sz="1600" dirty="0"/>
              <a:t> </a:t>
            </a:r>
          </a:p>
          <a:p>
            <a:pPr marL="514350" indent="-514350">
              <a:buFont typeface="+mj-lt"/>
              <a:buAutoNum type="arabicPeriod"/>
            </a:pPr>
            <a:r>
              <a:rPr lang="es-ES" sz="1600" dirty="0"/>
              <a:t>Proporcionar información para aumentar el conocimiento general de la organización y capacidad de gestión organización para el cambio. </a:t>
            </a:r>
            <a:r>
              <a:rPr lang="en-US" sz="1600" dirty="0"/>
              <a:t> </a:t>
            </a:r>
          </a:p>
          <a:p>
            <a:pPr marL="514350" indent="-514350">
              <a:buFont typeface="+mj-lt"/>
              <a:buAutoNum type="arabicPeriod"/>
            </a:pPr>
            <a:r>
              <a:rPr lang="es-ES" sz="1600" dirty="0"/>
              <a:t>Asegurar que los proyectos se alinean con la estrategia </a:t>
            </a:r>
            <a:r>
              <a:rPr lang="es-ES" sz="1600" dirty="0" err="1"/>
              <a:t>organizational</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154</a:t>
            </a:fld>
            <a:endParaRPr lang="en-US" dirty="0"/>
          </a:p>
        </p:txBody>
      </p:sp>
      <p:sp>
        <p:nvSpPr>
          <p:cNvPr id="4" name="Title 3"/>
          <p:cNvSpPr>
            <a:spLocks noGrp="1"/>
          </p:cNvSpPr>
          <p:nvPr>
            <p:ph type="title"/>
          </p:nvPr>
        </p:nvSpPr>
        <p:spPr/>
        <p:txBody>
          <a:bodyPr>
            <a:normAutofit/>
          </a:bodyPr>
          <a:lstStyle/>
          <a:p>
            <a:r>
              <a:rPr lang="en-US" dirty="0"/>
              <a:t>Roles </a:t>
            </a:r>
            <a:r>
              <a:rPr lang="en-US" dirty="0" err="1"/>
              <a:t>Estratégicos</a:t>
            </a:r>
            <a:endParaRPr lang="en-US" sz="2000" dirty="0"/>
          </a:p>
        </p:txBody>
      </p:sp>
    </p:spTree>
    <p:extLst>
      <p:ext uri="{BB962C8B-B14F-4D97-AF65-F5344CB8AC3E}">
        <p14:creationId xmlns:p14="http://schemas.microsoft.com/office/powerpoint/2010/main" val="4375059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2" name="Rectangle 4"/>
          <p:cNvSpPr>
            <a:spLocks noGrp="1" noChangeArrowheads="1"/>
          </p:cNvSpPr>
          <p:nvPr>
            <p:ph type="title"/>
          </p:nvPr>
        </p:nvSpPr>
        <p:spPr>
          <a:xfrm>
            <a:off x="381000" y="228600"/>
            <a:ext cx="8058150" cy="854075"/>
          </a:xfrm>
        </p:spPr>
        <p:txBody>
          <a:bodyPr>
            <a:normAutofit fontScale="90000"/>
          </a:bodyPr>
          <a:lstStyle/>
          <a:p>
            <a:r>
              <a:rPr lang="en-US" dirty="0"/>
              <a:t>La EPMO P</a:t>
            </a:r>
            <a:r>
              <a:rPr lang="es-ES" dirty="0" err="1"/>
              <a:t>ermite</a:t>
            </a:r>
            <a:r>
              <a:rPr lang="es-ES" dirty="0"/>
              <a:t> la Organización Adaptativa</a:t>
            </a:r>
            <a:endParaRPr lang="en-US" dirty="0"/>
          </a:p>
        </p:txBody>
      </p:sp>
      <p:sp>
        <p:nvSpPr>
          <p:cNvPr id="7" name="Text Box 5"/>
          <p:cNvSpPr txBox="1">
            <a:spLocks noChangeArrowheads="1"/>
          </p:cNvSpPr>
          <p:nvPr/>
        </p:nvSpPr>
        <p:spPr bwMode="auto">
          <a:xfrm>
            <a:off x="0" y="1058248"/>
            <a:ext cx="9144000" cy="1097280"/>
          </a:xfrm>
          <a:prstGeom prst="rect">
            <a:avLst/>
          </a:prstGeom>
          <a:solidFill>
            <a:srgbClr val="6E96D5"/>
          </a:solidFill>
          <a:ln w="12700" algn="ctr">
            <a:noFill/>
            <a:miter lim="800000"/>
            <a:headEnd type="none" w="lg" len="lg"/>
            <a:tailEnd type="none" w="lg" len="lg"/>
          </a:ln>
          <a:effectLst/>
        </p:spPr>
        <p:txBody>
          <a:bodyPr lIns="365760" tIns="91440" rIns="365760" bIns="137160">
            <a:noAutofit/>
          </a:bodyPr>
          <a:lstStyle/>
          <a:p>
            <a:pPr>
              <a:spcBef>
                <a:spcPct val="50000"/>
              </a:spcBef>
              <a:spcAft>
                <a:spcPct val="0"/>
              </a:spcAft>
            </a:pPr>
            <a:r>
              <a:rPr lang="es-ES" sz="2100" b="1" dirty="0">
                <a:solidFill>
                  <a:schemeClr val="bg1"/>
                </a:solidFill>
              </a:rPr>
              <a:t>En 2015, el 60% de las empresas </a:t>
            </a:r>
            <a:r>
              <a:rPr lang="es-ES" sz="2100" b="1" dirty="0" err="1">
                <a:solidFill>
                  <a:schemeClr val="bg1"/>
                </a:solidFill>
              </a:rPr>
              <a:t>Fortune</a:t>
            </a:r>
            <a:r>
              <a:rPr lang="es-ES" sz="2100" b="1" dirty="0">
                <a:solidFill>
                  <a:schemeClr val="bg1"/>
                </a:solidFill>
              </a:rPr>
              <a:t> 1000 establecerá un EPMO para mejorar el valor creado por las inversiones en proyectos y programas.</a:t>
            </a:r>
            <a:r>
              <a:rPr lang="en-US" sz="2100" b="1" dirty="0">
                <a:solidFill>
                  <a:schemeClr val="bg1"/>
                </a:solidFill>
              </a:rPr>
              <a:t> </a:t>
            </a:r>
          </a:p>
        </p:txBody>
      </p:sp>
      <p:sp>
        <p:nvSpPr>
          <p:cNvPr id="9" name="Rectangle 7"/>
          <p:cNvSpPr txBox="1">
            <a:spLocks noChangeArrowheads="1"/>
          </p:cNvSpPr>
          <p:nvPr/>
        </p:nvSpPr>
        <p:spPr>
          <a:xfrm>
            <a:off x="225425" y="2298377"/>
            <a:ext cx="3965575" cy="3645223"/>
          </a:xfrm>
          <a:prstGeom prst="rect">
            <a:avLst/>
          </a:prstGeom>
          <a:solidFill>
            <a:schemeClr val="bg1"/>
          </a:solidFill>
          <a:ln>
            <a:noFill/>
          </a:ln>
          <a:effectLst/>
        </p:spPr>
        <p:txBody>
          <a:bodyPr tIns="91440"/>
          <a:lstStyle/>
          <a:p>
            <a:pPr>
              <a:spcBef>
                <a:spcPts val="600"/>
              </a:spcBef>
              <a:spcAft>
                <a:spcPct val="20000"/>
              </a:spcAft>
              <a:buClr>
                <a:srgbClr val="00529B"/>
              </a:buClr>
            </a:pPr>
            <a:r>
              <a:rPr lang="es-ES" b="1" kern="0" dirty="0">
                <a:solidFill>
                  <a:srgbClr val="00529B"/>
                </a:solidFill>
              </a:rPr>
              <a:t>Apoyo a la Asunción de Planificación Estratégica:</a:t>
            </a:r>
            <a:endParaRPr lang="en-US" b="1" kern="0" dirty="0">
              <a:solidFill>
                <a:srgbClr val="00529B"/>
              </a:solidFill>
              <a:latin typeface="+mn-lt"/>
              <a:ea typeface="+mn-ea"/>
              <a:cs typeface="+mn-cs"/>
            </a:endParaRPr>
          </a:p>
          <a:p>
            <a:pPr marL="234950" indent="-234950">
              <a:spcBef>
                <a:spcPts val="600"/>
              </a:spcBef>
              <a:spcAft>
                <a:spcPct val="20000"/>
              </a:spcAft>
              <a:buClr>
                <a:srgbClr val="00529B"/>
              </a:buClr>
              <a:buFont typeface="Times" pitchFamily="18" charset="0"/>
              <a:buChar char="•"/>
            </a:pPr>
            <a:r>
              <a:rPr lang="es-ES" kern="0" dirty="0"/>
              <a:t>Con la continua presión sobre la rendición de cuentas financiera, las organizaciones requieren una visibilidad a nivel de empresa de a dónde va su dinero. </a:t>
            </a:r>
            <a:endParaRPr lang="en-US" kern="0" dirty="0">
              <a:latin typeface="+mn-lt"/>
              <a:ea typeface="+mn-ea"/>
              <a:cs typeface="+mn-cs"/>
            </a:endParaRPr>
          </a:p>
          <a:p>
            <a:pPr marL="234950" indent="-234950">
              <a:spcBef>
                <a:spcPts val="600"/>
              </a:spcBef>
              <a:spcAft>
                <a:spcPct val="20000"/>
              </a:spcAft>
              <a:buClr>
                <a:srgbClr val="00529B"/>
              </a:buClr>
              <a:buFont typeface="Times" pitchFamily="18" charset="0"/>
              <a:buChar char="•"/>
            </a:pPr>
            <a:r>
              <a:rPr lang="es-ES" kern="0" dirty="0"/>
              <a:t>Los continuos problemas con la coordinación del proyecto a través de silos impulsarán aún más la necesidad de la visibilidad de la empresa y la coordinación de programas e inversiones.</a:t>
            </a:r>
            <a:endParaRPr lang="en-US" kern="0" dirty="0">
              <a:latin typeface="+mn-lt"/>
              <a:ea typeface="+mn-ea"/>
              <a:cs typeface="+mn-cs"/>
            </a:endParaRPr>
          </a:p>
        </p:txBody>
      </p:sp>
      <p:sp>
        <p:nvSpPr>
          <p:cNvPr id="10" name="Rectangle 9"/>
          <p:cNvSpPr txBox="1">
            <a:spLocks noChangeArrowheads="1"/>
          </p:cNvSpPr>
          <p:nvPr/>
        </p:nvSpPr>
        <p:spPr>
          <a:xfrm>
            <a:off x="4648200" y="2286000"/>
            <a:ext cx="3810000" cy="3581400"/>
          </a:xfrm>
          <a:prstGeom prst="rect">
            <a:avLst/>
          </a:prstGeom>
          <a:solidFill>
            <a:schemeClr val="bg1"/>
          </a:solidFill>
          <a:ln>
            <a:noFill/>
          </a:ln>
          <a:effectLst/>
        </p:spPr>
        <p:txBody>
          <a:bodyPr tIns="91440"/>
          <a:lstStyle/>
          <a:p>
            <a:pPr>
              <a:spcBef>
                <a:spcPts val="600"/>
              </a:spcBef>
              <a:spcAft>
                <a:spcPct val="20000"/>
              </a:spcAft>
              <a:buClr>
                <a:srgbClr val="00529B"/>
              </a:buClr>
            </a:pPr>
            <a:r>
              <a:rPr lang="es-ES" b="1" kern="0" dirty="0">
                <a:solidFill>
                  <a:srgbClr val="00529B"/>
                </a:solidFill>
              </a:rPr>
              <a:t>Posición alternativa a la Asunción de Planificación Estratégica:</a:t>
            </a:r>
            <a:endParaRPr lang="en-US" b="1" kern="0" dirty="0">
              <a:solidFill>
                <a:srgbClr val="00529B"/>
              </a:solidFill>
              <a:latin typeface="+mn-lt"/>
              <a:ea typeface="+mn-ea"/>
              <a:cs typeface="+mn-cs"/>
            </a:endParaRPr>
          </a:p>
          <a:p>
            <a:pPr marL="234950" indent="-234950">
              <a:spcBef>
                <a:spcPts val="600"/>
              </a:spcBef>
              <a:spcAft>
                <a:spcPct val="20000"/>
              </a:spcAft>
              <a:buClr>
                <a:srgbClr val="00529B"/>
              </a:buClr>
              <a:buFont typeface="Times" pitchFamily="18" charset="0"/>
              <a:buChar char="•"/>
            </a:pPr>
            <a:r>
              <a:rPr lang="es-ES" kern="0" dirty="0"/>
              <a:t>Las organizaciones tienen una estructura que se adapta a sus objetivos reales. Una PMO fuerte a menudo se percibe como una amenaza a otros altos directivos.</a:t>
            </a:r>
            <a:endParaRPr lang="en-US" kern="0" dirty="0">
              <a:latin typeface="+mn-lt"/>
              <a:ea typeface="+mn-ea"/>
              <a:cs typeface="+mn-cs"/>
            </a:endParaRPr>
          </a:p>
          <a:p>
            <a:pPr marL="234950" indent="-234950">
              <a:spcBef>
                <a:spcPts val="600"/>
              </a:spcBef>
              <a:spcAft>
                <a:spcPct val="20000"/>
              </a:spcAft>
              <a:buClr>
                <a:srgbClr val="00529B"/>
              </a:buClr>
              <a:buFont typeface="Times" pitchFamily="18" charset="0"/>
              <a:buChar char="•"/>
            </a:pPr>
            <a:r>
              <a:rPr lang="es-ES" kern="0" dirty="0"/>
              <a:t>La mayoría de las PMO están en TI - una débil PMO que opere en un entorno de gestión matricial débil hace muy difícil mover la rueda (que funcione en forme aceitada). </a:t>
            </a:r>
            <a:endParaRPr lang="en-US" kern="0" dirty="0">
              <a:latin typeface="+mn-lt"/>
              <a:ea typeface="+mn-ea"/>
              <a:cs typeface="+mn-cs"/>
            </a:endParaRPr>
          </a:p>
        </p:txBody>
      </p:sp>
    </p:spTree>
    <p:extLst>
      <p:ext uri="{BB962C8B-B14F-4D97-AF65-F5344CB8AC3E}">
        <p14:creationId xmlns:p14="http://schemas.microsoft.com/office/powerpoint/2010/main" val="1784943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p:cNvSpPr>
            <a:spLocks noGrp="1" noChangeArrowheads="1"/>
          </p:cNvSpPr>
          <p:nvPr>
            <p:ph type="title"/>
          </p:nvPr>
        </p:nvSpPr>
        <p:spPr>
          <a:xfrm>
            <a:off x="228600" y="0"/>
            <a:ext cx="6553200" cy="838200"/>
          </a:xfrm>
        </p:spPr>
        <p:txBody>
          <a:bodyPr>
            <a:normAutofit/>
          </a:bodyPr>
          <a:lstStyle/>
          <a:p>
            <a:r>
              <a:rPr lang="en-US" dirty="0" err="1"/>
              <a:t>Caso</a:t>
            </a:r>
            <a:r>
              <a:rPr lang="en-US" dirty="0"/>
              <a:t> de </a:t>
            </a:r>
            <a:r>
              <a:rPr lang="en-US" dirty="0" err="1"/>
              <a:t>estudio</a:t>
            </a:r>
            <a:r>
              <a:rPr lang="en-US" dirty="0"/>
              <a:t> - Fifth Third Bank</a:t>
            </a:r>
            <a:endParaRPr dirty="0"/>
          </a:p>
        </p:txBody>
      </p:sp>
      <p:graphicFrame>
        <p:nvGraphicFramePr>
          <p:cNvPr id="5" name="Diagram 4" descr="fifth Third Bank"/>
          <p:cNvGraphicFramePr/>
          <p:nvPr>
            <p:extLst/>
          </p:nvPr>
        </p:nvGraphicFramePr>
        <p:xfrm>
          <a:off x="200025" y="1104900"/>
          <a:ext cx="4676775" cy="4991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87" descr="Picture of Fifth Third Bank"/>
          <p:cNvPicPr>
            <a:picLocks noChangeAspect="1"/>
          </p:cNvPicPr>
          <p:nvPr/>
        </p:nvPicPr>
        <p:blipFill>
          <a:blip r:embed="rId8" cstate="print">
            <a:clrChange>
              <a:clrFrom>
                <a:srgbClr val="FFFFFF"/>
              </a:clrFrom>
              <a:clrTo>
                <a:srgbClr val="FFFFFF">
                  <a:alpha val="0"/>
                </a:srgbClr>
              </a:clrTo>
            </a:clrChange>
            <a:lum bright="-8000" contrast="-14000"/>
          </a:blip>
          <a:srcRect/>
          <a:stretch>
            <a:fillRect/>
          </a:stretch>
        </p:blipFill>
        <p:spPr bwMode="auto">
          <a:xfrm>
            <a:off x="4351200" y="238125"/>
            <a:ext cx="4792800" cy="6343887"/>
          </a:xfrm>
          <a:prstGeom prst="rect">
            <a:avLst/>
          </a:prstGeom>
          <a:noFill/>
          <a:ln w="9525">
            <a:noFill/>
            <a:miter lim="800000"/>
            <a:headEnd/>
            <a:tailEnd/>
          </a:ln>
          <a:scene3d>
            <a:camera prst="orthographicFront"/>
            <a:lightRig rig="soft" dir="t"/>
          </a:scene3d>
          <a:sp3d prstMaterial="translucentPowder"/>
        </p:spPr>
      </p:pic>
      <p:pic>
        <p:nvPicPr>
          <p:cNvPr id="17410" name="Picture 2" descr="https://inside.info53.com/ep/wcm/connect/cc18f68047219adba2bfaf3224008e3b/vantiv_logo.jpg?MOD=AJPERES&amp;CACHEID=cc18f68047219adba2bfaf3224008e3b"/>
          <p:cNvPicPr>
            <a:picLocks noChangeAspect="1" noChangeArrowheads="1"/>
          </p:cNvPicPr>
          <p:nvPr/>
        </p:nvPicPr>
        <p:blipFill>
          <a:blip r:embed="rId9" cstate="print"/>
          <a:srcRect/>
          <a:stretch>
            <a:fillRect/>
          </a:stretch>
        </p:blipFill>
        <p:spPr bwMode="auto">
          <a:xfrm>
            <a:off x="4537075" y="4943475"/>
            <a:ext cx="688912" cy="182562"/>
          </a:xfrm>
          <a:prstGeom prst="rect">
            <a:avLst/>
          </a:prstGeom>
          <a:noFill/>
        </p:spPr>
      </p:pic>
    </p:spTree>
    <p:extLst>
      <p:ext uri="{BB962C8B-B14F-4D97-AF65-F5344CB8AC3E}">
        <p14:creationId xmlns:p14="http://schemas.microsoft.com/office/powerpoint/2010/main" val="6700022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Problema</a:t>
            </a:r>
            <a:endParaRPr lang="en-US" dirty="0"/>
          </a:p>
        </p:txBody>
      </p:sp>
      <p:graphicFrame>
        <p:nvGraphicFramePr>
          <p:cNvPr id="5" name="Content Placeholder 4" descr="of Silo-ed Operation model"/>
          <p:cNvGraphicFramePr>
            <a:graphicFrameLocks noGrp="1"/>
          </p:cNvGraphicFramePr>
          <p:nvPr>
            <p:ph idx="1"/>
            <p:extLst/>
          </p:nvPr>
        </p:nvGraphicFramePr>
        <p:xfrm>
          <a:off x="304800" y="1219201"/>
          <a:ext cx="8356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48686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graphicFrame>
        <p:nvGraphicFramePr>
          <p:cNvPr id="5" name="Content Placeholder 4" descr="Picture of result of instituting EPMO for Fifth Third Bank"/>
          <p:cNvGraphicFramePr>
            <a:graphicFrameLocks noGrp="1"/>
          </p:cNvGraphicFramePr>
          <p:nvPr>
            <p:ph idx="1"/>
            <p:extLst/>
          </p:nvPr>
        </p:nvGraphicFramePr>
        <p:xfrm>
          <a:off x="285750" y="1085850"/>
          <a:ext cx="8356600" cy="5314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37223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159</a:t>
            </a:fld>
            <a:endParaRPr lang="en-US" dirty="0"/>
          </a:p>
        </p:txBody>
      </p:sp>
      <p:sp>
        <p:nvSpPr>
          <p:cNvPr id="6" name="Content Placeholder 5"/>
          <p:cNvSpPr>
            <a:spLocks noGrp="1"/>
          </p:cNvSpPr>
          <p:nvPr>
            <p:ph idx="1"/>
          </p:nvPr>
        </p:nvSpPr>
        <p:spPr/>
        <p:txBody>
          <a:bodyPr>
            <a:normAutofit lnSpcReduction="10000"/>
          </a:bodyPr>
          <a:lstStyle/>
          <a:p>
            <a:pPr marL="285750" indent="-285750">
              <a:lnSpc>
                <a:spcPct val="115000"/>
              </a:lnSpc>
              <a:buFont typeface="Arial" charset="0"/>
              <a:buChar char="•"/>
            </a:pPr>
            <a:r>
              <a:rPr lang="en-GB" sz="2400" dirty="0" err="1">
                <a:latin typeface="Helvetica"/>
                <a:ea typeface="Calibri"/>
                <a:cs typeface="Helvetica"/>
              </a:rPr>
              <a:t>Qué</a:t>
            </a:r>
            <a:r>
              <a:rPr lang="en-GB" sz="2400" dirty="0">
                <a:latin typeface="Helvetica"/>
                <a:ea typeface="Calibri"/>
                <a:cs typeface="Helvetica"/>
              </a:rPr>
              <a:t> </a:t>
            </a:r>
            <a:r>
              <a:rPr lang="en-GB" sz="2400" dirty="0" err="1">
                <a:latin typeface="Helvetica"/>
                <a:ea typeface="Calibri"/>
                <a:cs typeface="Helvetica"/>
              </a:rPr>
              <a:t>es</a:t>
            </a:r>
            <a:r>
              <a:rPr lang="en-GB" sz="2400" dirty="0">
                <a:latin typeface="Helvetica"/>
                <a:ea typeface="Calibri"/>
                <a:cs typeface="Helvetica"/>
              </a:rPr>
              <a:t> la </a:t>
            </a:r>
            <a:r>
              <a:rPr lang="en-GB" sz="2400" dirty="0" err="1">
                <a:latin typeface="Helvetica"/>
                <a:ea typeface="Calibri"/>
                <a:cs typeface="Helvetica"/>
              </a:rPr>
              <a:t>Gobernanza</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285750" indent="-285750">
              <a:lnSpc>
                <a:spcPct val="115000"/>
              </a:lnSpc>
              <a:buFont typeface="Arial" charset="0"/>
              <a:buChar char="•"/>
            </a:pPr>
            <a:r>
              <a:rPr lang="en-GB" sz="2400" dirty="0" err="1">
                <a:latin typeface="Helvetica"/>
                <a:ea typeface="Calibri"/>
                <a:cs typeface="Helvetica"/>
              </a:rPr>
              <a:t>Principios</a:t>
            </a:r>
            <a:r>
              <a:rPr lang="en-GB" sz="2400" dirty="0">
                <a:latin typeface="Helvetica"/>
                <a:ea typeface="Calibri"/>
                <a:cs typeface="Helvetica"/>
              </a:rPr>
              <a:t> de la </a:t>
            </a:r>
            <a:r>
              <a:rPr lang="en-GB" sz="2400" dirty="0" err="1">
                <a:latin typeface="Helvetica"/>
                <a:ea typeface="Calibri"/>
                <a:cs typeface="Helvetica"/>
              </a:rPr>
              <a:t>Gobernanza</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285750" indent="-285750">
              <a:lnSpc>
                <a:spcPct val="115000"/>
              </a:lnSpc>
              <a:buFont typeface="Arial" charset="0"/>
              <a:buChar char="•"/>
            </a:pPr>
            <a:r>
              <a:rPr lang="en-GB" sz="2400" dirty="0">
                <a:latin typeface="Helvetica"/>
                <a:ea typeface="Calibri"/>
                <a:cs typeface="Helvetica"/>
              </a:rPr>
              <a:t>Areas de la </a:t>
            </a:r>
            <a:r>
              <a:rPr lang="en-GB" sz="2400" dirty="0" err="1">
                <a:latin typeface="Helvetica"/>
                <a:ea typeface="Calibri"/>
                <a:cs typeface="Helvetica"/>
              </a:rPr>
              <a:t>Gobernanza</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285750" indent="-285750">
              <a:lnSpc>
                <a:spcPct val="115000"/>
              </a:lnSpc>
              <a:buFont typeface="Arial" charset="0"/>
              <a:buChar char="•"/>
            </a:pPr>
            <a:r>
              <a:rPr lang="en-GB" sz="2400" dirty="0">
                <a:latin typeface="Helvetica"/>
                <a:ea typeface="Calibri"/>
                <a:cs typeface="Helvetica"/>
              </a:rPr>
              <a:t>P3O (</a:t>
            </a:r>
            <a:r>
              <a:rPr lang="en-GB" sz="2400" dirty="0" err="1">
                <a:latin typeface="Helvetica"/>
                <a:ea typeface="Calibri"/>
                <a:cs typeface="Helvetica"/>
              </a:rPr>
              <a:t>Oficinas</a:t>
            </a:r>
            <a:r>
              <a:rPr lang="en-GB" sz="2400" dirty="0">
                <a:latin typeface="Helvetica"/>
                <a:ea typeface="Calibri"/>
                <a:cs typeface="Helvetica"/>
              </a:rPr>
              <a:t> de </a:t>
            </a:r>
            <a:r>
              <a:rPr lang="en-GB" sz="2400" dirty="0" err="1">
                <a:latin typeface="Helvetica"/>
                <a:ea typeface="Calibri"/>
                <a:cs typeface="Helvetica"/>
              </a:rPr>
              <a:t>Proyecto</a:t>
            </a:r>
            <a:r>
              <a:rPr lang="en-GB" sz="2400" dirty="0">
                <a:latin typeface="Helvetica"/>
                <a:ea typeface="Calibri"/>
                <a:cs typeface="Helvetica"/>
              </a:rPr>
              <a:t>, </a:t>
            </a:r>
            <a:r>
              <a:rPr lang="en-GB" sz="2400" dirty="0" err="1">
                <a:latin typeface="Helvetica"/>
                <a:ea typeface="Calibri"/>
                <a:cs typeface="Helvetica"/>
              </a:rPr>
              <a:t>Programas</a:t>
            </a:r>
            <a:r>
              <a:rPr lang="en-GB" sz="2400" dirty="0">
                <a:latin typeface="Helvetica"/>
                <a:ea typeface="Calibri"/>
                <a:cs typeface="Helvetica"/>
              </a:rPr>
              <a:t> y </a:t>
            </a:r>
            <a:r>
              <a:rPr lang="en-GB" sz="2400" dirty="0" err="1">
                <a:latin typeface="Helvetica"/>
                <a:ea typeface="Calibri"/>
                <a:cs typeface="Helvetica"/>
              </a:rPr>
              <a:t>Portafolios</a:t>
            </a:r>
            <a:r>
              <a:rPr lang="en-GB" sz="2400" dirty="0">
                <a:latin typeface="Helvetica"/>
                <a:ea typeface="Calibri"/>
                <a:cs typeface="Helvetica"/>
              </a:rPr>
              <a:t>)</a:t>
            </a:r>
          </a:p>
          <a:p>
            <a:pPr marL="285750" indent="-285750">
              <a:lnSpc>
                <a:spcPct val="115000"/>
              </a:lnSpc>
              <a:buFont typeface="Arial" charset="0"/>
              <a:buChar char="•"/>
            </a:pPr>
            <a:r>
              <a:rPr lang="en-GB" sz="2400" dirty="0" err="1">
                <a:latin typeface="Helvetica"/>
                <a:ea typeface="Calibri"/>
                <a:cs typeface="Helvetica"/>
              </a:rPr>
              <a:t>Gestión</a:t>
            </a:r>
            <a:r>
              <a:rPr lang="en-GB" sz="2400" dirty="0">
                <a:latin typeface="Helvetica"/>
                <a:ea typeface="Calibri"/>
                <a:cs typeface="Helvetica"/>
              </a:rPr>
              <a:t> de </a:t>
            </a:r>
            <a:r>
              <a:rPr lang="en-GB" sz="2400" dirty="0" err="1">
                <a:latin typeface="Helvetica"/>
                <a:ea typeface="Calibri"/>
                <a:cs typeface="Helvetica"/>
              </a:rPr>
              <a:t>Portafolios</a:t>
            </a:r>
            <a:endParaRPr lang="en-GB" sz="2400" dirty="0">
              <a:latin typeface="Helvetica"/>
              <a:ea typeface="Calibri"/>
              <a:cs typeface="Helvetica"/>
            </a:endParaRPr>
          </a:p>
          <a:p>
            <a:pPr marL="285750" indent="-285750">
              <a:lnSpc>
                <a:spcPct val="115000"/>
              </a:lnSpc>
              <a:buFont typeface="Arial" charset="0"/>
              <a:buChar char="•"/>
            </a:pPr>
            <a:r>
              <a:rPr lang="en-GB" sz="2400" dirty="0" err="1">
                <a:latin typeface="Helvetica"/>
                <a:ea typeface="Calibri"/>
                <a:cs typeface="Helvetica"/>
              </a:rPr>
              <a:t>Gestión</a:t>
            </a:r>
            <a:r>
              <a:rPr lang="en-GB" sz="2400" dirty="0">
                <a:latin typeface="Helvetica"/>
                <a:ea typeface="Calibri"/>
                <a:cs typeface="Helvetica"/>
              </a:rPr>
              <a:t> de </a:t>
            </a:r>
            <a:r>
              <a:rPr lang="en-GB" sz="2400" dirty="0" err="1">
                <a:latin typeface="Helvetica"/>
                <a:ea typeface="Calibri"/>
                <a:cs typeface="Helvetica"/>
              </a:rPr>
              <a:t>Programas</a:t>
            </a:r>
            <a:endParaRPr lang="en-GB" sz="2400" dirty="0">
              <a:latin typeface="Helvetica"/>
              <a:ea typeface="Calibri"/>
              <a:cs typeface="Helvetica"/>
            </a:endParaRPr>
          </a:p>
          <a:p>
            <a:pPr marL="285750" indent="-285750">
              <a:lnSpc>
                <a:spcPct val="115000"/>
              </a:lnSpc>
              <a:buFont typeface="Arial" charset="0"/>
              <a:buChar char="•"/>
            </a:pPr>
            <a:r>
              <a:rPr lang="en-GB" sz="2400" dirty="0" err="1">
                <a:latin typeface="Helvetica"/>
                <a:ea typeface="Calibri"/>
                <a:cs typeface="Helvetica"/>
              </a:rPr>
              <a:t>Benefitcios</a:t>
            </a:r>
            <a:r>
              <a:rPr lang="en-GB" sz="2400" dirty="0">
                <a:latin typeface="Helvetica"/>
                <a:ea typeface="Calibri"/>
                <a:cs typeface="Helvetica"/>
              </a:rPr>
              <a:t> de </a:t>
            </a:r>
            <a:r>
              <a:rPr lang="en-GB" sz="2400" dirty="0" err="1">
                <a:latin typeface="Helvetica"/>
                <a:ea typeface="Calibri"/>
                <a:cs typeface="Helvetica"/>
              </a:rPr>
              <a:t>las</a:t>
            </a:r>
            <a:r>
              <a:rPr lang="en-GB" sz="2400" dirty="0">
                <a:latin typeface="Helvetica"/>
                <a:ea typeface="Calibri"/>
                <a:cs typeface="Helvetica"/>
              </a:rPr>
              <a:t> </a:t>
            </a:r>
            <a:r>
              <a:rPr lang="en-GB" sz="2400" dirty="0" err="1">
                <a:latin typeface="Helvetica"/>
                <a:ea typeface="Calibri"/>
                <a:cs typeface="Helvetica"/>
              </a:rPr>
              <a:t>Oficinas</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285750" indent="-285750">
              <a:lnSpc>
                <a:spcPct val="115000"/>
              </a:lnSpc>
              <a:buFont typeface="Arial" charset="0"/>
              <a:buChar char="•"/>
            </a:pPr>
            <a:r>
              <a:rPr lang="en-GB" sz="2400" dirty="0" err="1">
                <a:latin typeface="Helvetica"/>
                <a:ea typeface="Calibri"/>
                <a:cs typeface="Helvetica"/>
              </a:rPr>
              <a:t>Tipos</a:t>
            </a:r>
            <a:r>
              <a:rPr lang="en-GB" sz="2400" dirty="0">
                <a:latin typeface="Helvetica"/>
                <a:ea typeface="Calibri"/>
                <a:cs typeface="Helvetica"/>
              </a:rPr>
              <a:t> de </a:t>
            </a:r>
            <a:r>
              <a:rPr lang="en-GB" sz="2400" dirty="0" err="1">
                <a:latin typeface="Helvetica"/>
                <a:ea typeface="Calibri"/>
                <a:cs typeface="Helvetica"/>
              </a:rPr>
              <a:t>Oficinas</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285750" indent="-285750">
              <a:lnSpc>
                <a:spcPct val="115000"/>
              </a:lnSpc>
              <a:buFont typeface="Arial" charset="0"/>
              <a:buChar char="•"/>
            </a:pPr>
            <a:r>
              <a:rPr lang="en-GB" sz="2400" dirty="0" err="1">
                <a:latin typeface="Helvetica"/>
                <a:ea typeface="Calibri"/>
                <a:cs typeface="Helvetica"/>
              </a:rPr>
              <a:t>Responsabilidades</a:t>
            </a:r>
            <a:r>
              <a:rPr lang="en-GB" sz="2400" dirty="0">
                <a:latin typeface="Helvetica"/>
                <a:ea typeface="Calibri"/>
                <a:cs typeface="Helvetica"/>
              </a:rPr>
              <a:t> de </a:t>
            </a:r>
            <a:r>
              <a:rPr lang="en-GB" sz="2400" dirty="0" err="1">
                <a:latin typeface="Helvetica"/>
                <a:ea typeface="Calibri"/>
                <a:cs typeface="Helvetica"/>
              </a:rPr>
              <a:t>las</a:t>
            </a:r>
            <a:r>
              <a:rPr lang="en-GB" sz="2400" dirty="0">
                <a:latin typeface="Helvetica"/>
                <a:ea typeface="Calibri"/>
                <a:cs typeface="Helvetica"/>
              </a:rPr>
              <a:t> </a:t>
            </a:r>
            <a:r>
              <a:rPr lang="en-GB" sz="2400" dirty="0" err="1">
                <a:latin typeface="Helvetica"/>
                <a:ea typeface="Calibri"/>
                <a:cs typeface="Helvetica"/>
              </a:rPr>
              <a:t>Oficinas</a:t>
            </a:r>
            <a:r>
              <a:rPr lang="en-GB" sz="2400" dirty="0">
                <a:latin typeface="Helvetica"/>
                <a:ea typeface="Calibri"/>
                <a:cs typeface="Helvetica"/>
              </a:rPr>
              <a:t> de </a:t>
            </a:r>
            <a:r>
              <a:rPr lang="en-GB" sz="2400" dirty="0" err="1">
                <a:latin typeface="Helvetica"/>
                <a:ea typeface="Calibri"/>
                <a:cs typeface="Helvetica"/>
              </a:rPr>
              <a:t>Proyectos</a:t>
            </a:r>
            <a:endParaRPr lang="en-GB" sz="2400" dirty="0">
              <a:latin typeface="Helvetica"/>
              <a:ea typeface="Calibri"/>
              <a:cs typeface="Helvetica"/>
            </a:endParaRPr>
          </a:p>
          <a:p>
            <a:pPr marL="342900" indent="-342900">
              <a:lnSpc>
                <a:spcPct val="115000"/>
              </a:lnSpc>
              <a:spcAft>
                <a:spcPts val="0"/>
              </a:spcAft>
              <a:buFont typeface="+mj-lt"/>
              <a:buAutoNum type="arabicPeriod"/>
            </a:pPr>
            <a:endParaRPr lang="en-GB" sz="2400" dirty="0"/>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78841115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228600"/>
            <a:ext cx="5486400" cy="854075"/>
          </a:xfrm>
        </p:spPr>
        <p:txBody>
          <a:bodyPr/>
          <a:lstStyle/>
          <a:p>
            <a:r>
              <a:rPr lang="en-US" dirty="0" err="1"/>
              <a:t>Certificación</a:t>
            </a:r>
            <a:endParaRPr lang="en-US" dirty="0"/>
          </a:p>
        </p:txBody>
      </p:sp>
      <p:sp>
        <p:nvSpPr>
          <p:cNvPr id="11" name="Content Placeholder 10"/>
          <p:cNvSpPr>
            <a:spLocks noGrp="1"/>
          </p:cNvSpPr>
          <p:nvPr>
            <p:ph sz="half" idx="1"/>
          </p:nvPr>
        </p:nvSpPr>
        <p:spPr>
          <a:xfrm>
            <a:off x="228600" y="914400"/>
            <a:ext cx="7315200" cy="2093907"/>
          </a:xfrm>
        </p:spPr>
        <p:txBody>
          <a:bodyPr wrap="square">
            <a:spAutoFit/>
          </a:bodyPr>
          <a:lstStyle/>
          <a:p>
            <a:pPr marL="0" indent="0" fontAlgn="base">
              <a:buNone/>
            </a:pPr>
            <a:r>
              <a:rPr lang="es-ES" sz="1800" b="1" dirty="0"/>
              <a:t>Este curso te preparará para la Certificación GPM-b. </a:t>
            </a:r>
            <a:endParaRPr lang="en-US" sz="1800" b="1" dirty="0"/>
          </a:p>
          <a:p>
            <a:pPr marL="0" indent="0" fontAlgn="base">
              <a:buNone/>
            </a:pPr>
            <a:r>
              <a:rPr lang="en-US" sz="1800" b="1" dirty="0"/>
              <a:t>El </a:t>
            </a:r>
            <a:r>
              <a:rPr lang="en-US" sz="1800" b="1" dirty="0" err="1"/>
              <a:t>Formato</a:t>
            </a:r>
            <a:r>
              <a:rPr lang="en-US" sz="1800" b="1" dirty="0"/>
              <a:t> del Exam de </a:t>
            </a:r>
            <a:r>
              <a:rPr lang="en-US" sz="1800" b="1" dirty="0" err="1"/>
              <a:t>Certificación</a:t>
            </a:r>
            <a:endParaRPr lang="en-US" sz="1800" dirty="0"/>
          </a:p>
          <a:p>
            <a:pPr marL="0" indent="0" fontAlgn="base">
              <a:buNone/>
            </a:pPr>
            <a:r>
              <a:rPr lang="es-ES" sz="1800" dirty="0"/>
              <a:t>Para  obtener la credencial </a:t>
            </a:r>
            <a:r>
              <a:rPr lang="en-US" sz="1800" dirty="0"/>
              <a:t>Green Project Manager  </a:t>
            </a:r>
            <a:r>
              <a:rPr lang="es-ES" sz="1800" dirty="0"/>
              <a:t>nivel B (GPM-b) los candidatos  deben  tener 2.000 horas de experiencia en proyectos, y aprobar un  examen  de 150  preguntas de  opciones  múltiples con una calificación mínima de 75%. El examen se divide en dos secciones principales que se enumeran a continuación. </a:t>
            </a:r>
            <a:endParaRPr lang="en-US" sz="1800" b="1"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16</a:t>
            </a:fld>
            <a:endParaRPr lang="en-US" dirty="0"/>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7" t="5133" r="4321" b="9018"/>
          <a:stretch/>
        </p:blipFill>
        <p:spPr bwMode="auto">
          <a:xfrm>
            <a:off x="6629401" y="1587500"/>
            <a:ext cx="2260600" cy="23368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5 CuadroTexto"/>
          <p:cNvSpPr txBox="1"/>
          <p:nvPr/>
        </p:nvSpPr>
        <p:spPr>
          <a:xfrm>
            <a:off x="228600" y="3048000"/>
            <a:ext cx="7315200" cy="3139321"/>
          </a:xfrm>
          <a:prstGeom prst="rect">
            <a:avLst/>
          </a:prstGeom>
          <a:noFill/>
        </p:spPr>
        <p:txBody>
          <a:bodyPr wrap="square" rtlCol="0">
            <a:spAutoFit/>
          </a:bodyPr>
          <a:lstStyle/>
          <a:p>
            <a:pPr fontAlgn="base"/>
            <a:r>
              <a:rPr lang="en-US" b="1" dirty="0">
                <a:latin typeface="Helvetica" pitchFamily="34" charset="0"/>
                <a:cs typeface="Helvetica" pitchFamily="34" charset="0"/>
              </a:rPr>
              <a:t>2. </a:t>
            </a:r>
            <a:r>
              <a:rPr lang="en-US" b="1" dirty="0" err="1">
                <a:latin typeface="Helvetica" pitchFamily="34" charset="0"/>
                <a:cs typeface="Helvetica" pitchFamily="34" charset="0"/>
              </a:rPr>
              <a:t>Integración</a:t>
            </a:r>
            <a:r>
              <a:rPr lang="en-US" b="1" dirty="0">
                <a:latin typeface="Helvetica" pitchFamily="34" charset="0"/>
                <a:cs typeface="Helvetica" pitchFamily="34" charset="0"/>
              </a:rPr>
              <a:t> de la </a:t>
            </a:r>
            <a:r>
              <a:rPr lang="en-US" b="1" dirty="0" err="1">
                <a:latin typeface="Helvetica" pitchFamily="34" charset="0"/>
                <a:cs typeface="Helvetica" pitchFamily="34" charset="0"/>
              </a:rPr>
              <a:t>Sostenibilidad</a:t>
            </a:r>
            <a:endParaRPr lang="en-US" dirty="0">
              <a:latin typeface="Helvetica" pitchFamily="34" charset="0"/>
              <a:cs typeface="Helvetica" pitchFamily="34" charset="0"/>
            </a:endParaRPr>
          </a:p>
          <a:p>
            <a:pPr fontAlgn="base"/>
            <a:r>
              <a:rPr lang="en-US" dirty="0">
                <a:latin typeface="Helvetica" pitchFamily="34" charset="0"/>
                <a:cs typeface="Helvetica" pitchFamily="34" charset="0"/>
              </a:rPr>
              <a:t>2.1. </a:t>
            </a:r>
            <a:r>
              <a:rPr lang="en-US" dirty="0" err="1">
                <a:latin typeface="Helvetica" pitchFamily="34" charset="0"/>
                <a:cs typeface="Helvetica" pitchFamily="34" charset="0"/>
              </a:rPr>
              <a:t>Por</a:t>
            </a:r>
            <a:r>
              <a:rPr lang="en-US" dirty="0">
                <a:latin typeface="Helvetica" pitchFamily="34" charset="0"/>
                <a:cs typeface="Helvetica" pitchFamily="34" charset="0"/>
              </a:rPr>
              <a:t> </a:t>
            </a:r>
            <a:r>
              <a:rPr lang="en-US" dirty="0" err="1">
                <a:latin typeface="Helvetica" pitchFamily="34" charset="0"/>
                <a:cs typeface="Helvetica" pitchFamily="34" charset="0"/>
              </a:rPr>
              <a:t>qué</a:t>
            </a:r>
            <a:r>
              <a:rPr lang="en-US" dirty="0">
                <a:latin typeface="Helvetica" pitchFamily="34" charset="0"/>
                <a:cs typeface="Helvetica" pitchFamily="34" charset="0"/>
              </a:rPr>
              <a:t> la </a:t>
            </a:r>
            <a:r>
              <a:rPr lang="en-US" dirty="0" err="1">
                <a:latin typeface="Helvetica" pitchFamily="34" charset="0"/>
                <a:cs typeface="Helvetica" pitchFamily="34" charset="0"/>
              </a:rPr>
              <a:t>Sostenibilidad</a:t>
            </a:r>
            <a:endParaRPr lang="en-US" dirty="0">
              <a:latin typeface="Helvetica" pitchFamily="34" charset="0"/>
              <a:cs typeface="Helvetica" pitchFamily="34" charset="0"/>
            </a:endParaRPr>
          </a:p>
          <a:p>
            <a:pPr fontAlgn="base"/>
            <a:r>
              <a:rPr lang="en-US" dirty="0">
                <a:latin typeface="Helvetica" pitchFamily="34" charset="0"/>
                <a:cs typeface="Helvetica" pitchFamily="34" charset="0"/>
              </a:rPr>
              <a:t>2.2. </a:t>
            </a:r>
            <a:r>
              <a:rPr lang="en-US" dirty="0" err="1">
                <a:latin typeface="Helvetica" pitchFamily="34" charset="0"/>
                <a:cs typeface="Helvetica" pitchFamily="34" charset="0"/>
              </a:rPr>
              <a:t>PRiSM</a:t>
            </a:r>
            <a:r>
              <a:rPr lang="en-US" dirty="0">
                <a:latin typeface="Helvetica" pitchFamily="34" charset="0"/>
                <a:cs typeface="Helvetica" pitchFamily="34" charset="0"/>
              </a:rPr>
              <a:t>™</a:t>
            </a:r>
          </a:p>
          <a:p>
            <a:pPr fontAlgn="base"/>
            <a:r>
              <a:rPr lang="en-US" dirty="0">
                <a:latin typeface="Helvetica" pitchFamily="34" charset="0"/>
                <a:cs typeface="Helvetica" pitchFamily="34" charset="0"/>
              </a:rPr>
              <a:t>2.2.1. P5™</a:t>
            </a:r>
          </a:p>
          <a:p>
            <a:pPr fontAlgn="base"/>
            <a:r>
              <a:rPr lang="en-US" dirty="0">
                <a:latin typeface="Helvetica" pitchFamily="34" charset="0"/>
                <a:cs typeface="Helvetica" pitchFamily="34" charset="0"/>
              </a:rPr>
              <a:t>2.2.2. </a:t>
            </a:r>
            <a:r>
              <a:rPr lang="en-US" dirty="0" err="1">
                <a:latin typeface="Helvetica" pitchFamily="34" charset="0"/>
                <a:cs typeface="Helvetica" pitchFamily="34" charset="0"/>
              </a:rPr>
              <a:t>Planeamiento</a:t>
            </a:r>
            <a:r>
              <a:rPr lang="en-US" dirty="0">
                <a:latin typeface="Helvetica" pitchFamily="34" charset="0"/>
                <a:cs typeface="Helvetica" pitchFamily="34" charset="0"/>
              </a:rPr>
              <a:t> de la </a:t>
            </a:r>
            <a:r>
              <a:rPr lang="en-US" dirty="0" err="1">
                <a:latin typeface="Helvetica" pitchFamily="34" charset="0"/>
                <a:cs typeface="Helvetica" pitchFamily="34" charset="0"/>
              </a:rPr>
              <a:t>Gestión</a:t>
            </a:r>
            <a:r>
              <a:rPr lang="en-US" dirty="0">
                <a:latin typeface="Helvetica" pitchFamily="34" charset="0"/>
                <a:cs typeface="Helvetica" pitchFamily="34" charset="0"/>
              </a:rPr>
              <a:t> de la  </a:t>
            </a:r>
            <a:r>
              <a:rPr lang="en-US" dirty="0" err="1">
                <a:latin typeface="Helvetica" pitchFamily="34" charset="0"/>
                <a:cs typeface="Helvetica" pitchFamily="34" charset="0"/>
              </a:rPr>
              <a:t>Sostenibilidad</a:t>
            </a:r>
            <a:endParaRPr lang="en-US" dirty="0">
              <a:latin typeface="Helvetica" pitchFamily="34" charset="0"/>
              <a:cs typeface="Helvetica" pitchFamily="34" charset="0"/>
            </a:endParaRPr>
          </a:p>
          <a:p>
            <a:pPr fontAlgn="base"/>
            <a:r>
              <a:rPr lang="en-US" dirty="0">
                <a:latin typeface="Helvetica" pitchFamily="34" charset="0"/>
                <a:cs typeface="Helvetica" pitchFamily="34" charset="0"/>
              </a:rPr>
              <a:t>2.2.3. </a:t>
            </a:r>
            <a:r>
              <a:rPr lang="en-US" dirty="0" err="1">
                <a:latin typeface="Helvetica" pitchFamily="34" charset="0"/>
                <a:cs typeface="Helvetica" pitchFamily="34" charset="0"/>
              </a:rPr>
              <a:t>Fases</a:t>
            </a:r>
            <a:r>
              <a:rPr lang="en-US" dirty="0">
                <a:latin typeface="Helvetica" pitchFamily="34" charset="0"/>
                <a:cs typeface="Helvetica" pitchFamily="34" charset="0"/>
              </a:rPr>
              <a:t>, </a:t>
            </a:r>
            <a:r>
              <a:rPr lang="en-US" dirty="0" err="1">
                <a:latin typeface="Helvetica" pitchFamily="34" charset="0"/>
                <a:cs typeface="Helvetica" pitchFamily="34" charset="0"/>
              </a:rPr>
              <a:t>entradas</a:t>
            </a:r>
            <a:r>
              <a:rPr lang="en-US" dirty="0">
                <a:latin typeface="Helvetica" pitchFamily="34" charset="0"/>
                <a:cs typeface="Helvetica" pitchFamily="34" charset="0"/>
              </a:rPr>
              <a:t> y </a:t>
            </a:r>
            <a:r>
              <a:rPr lang="en-US" dirty="0" err="1">
                <a:latin typeface="Helvetica" pitchFamily="34" charset="0"/>
                <a:cs typeface="Helvetica" pitchFamily="34" charset="0"/>
              </a:rPr>
              <a:t>salidas</a:t>
            </a:r>
            <a:endParaRPr lang="en-US" dirty="0">
              <a:latin typeface="Helvetica" pitchFamily="34" charset="0"/>
              <a:cs typeface="Helvetica" pitchFamily="34" charset="0"/>
            </a:endParaRPr>
          </a:p>
          <a:p>
            <a:pPr fontAlgn="base"/>
            <a:r>
              <a:rPr lang="en-US" dirty="0">
                <a:latin typeface="Helvetica" pitchFamily="34" charset="0"/>
                <a:cs typeface="Helvetica" pitchFamily="34" charset="0"/>
              </a:rPr>
              <a:t>2.3. Las ISOs de la </a:t>
            </a:r>
            <a:r>
              <a:rPr lang="en-US" dirty="0" err="1">
                <a:latin typeface="Helvetica" pitchFamily="34" charset="0"/>
                <a:cs typeface="Helvetica" pitchFamily="34" charset="0"/>
              </a:rPr>
              <a:t>Sostenibilidad</a:t>
            </a:r>
            <a:endParaRPr lang="en-US" dirty="0">
              <a:latin typeface="Helvetica" pitchFamily="34" charset="0"/>
              <a:cs typeface="Helvetica" pitchFamily="34" charset="0"/>
            </a:endParaRPr>
          </a:p>
          <a:p>
            <a:pPr fontAlgn="base"/>
            <a:r>
              <a:rPr lang="en-US" dirty="0">
                <a:latin typeface="Helvetica" pitchFamily="34" charset="0"/>
                <a:cs typeface="Helvetica" pitchFamily="34" charset="0"/>
              </a:rPr>
              <a:t>2.3.1. El </a:t>
            </a:r>
            <a:r>
              <a:rPr lang="en-US" dirty="0" err="1">
                <a:latin typeface="Helvetica" pitchFamily="34" charset="0"/>
                <a:cs typeface="Helvetica" pitchFamily="34" charset="0"/>
              </a:rPr>
              <a:t>Estándar</a:t>
            </a:r>
            <a:r>
              <a:rPr lang="en-US" dirty="0">
                <a:latin typeface="Helvetica" pitchFamily="34" charset="0"/>
                <a:cs typeface="Helvetica" pitchFamily="34" charset="0"/>
              </a:rPr>
              <a:t> de  </a:t>
            </a:r>
            <a:r>
              <a:rPr lang="en-US" dirty="0" err="1">
                <a:latin typeface="Helvetica" pitchFamily="34" charset="0"/>
                <a:cs typeface="Helvetica" pitchFamily="34" charset="0"/>
              </a:rPr>
              <a:t>Gestión</a:t>
            </a:r>
            <a:r>
              <a:rPr lang="en-US" dirty="0">
                <a:latin typeface="Helvetica" pitchFamily="34" charset="0"/>
                <a:cs typeface="Helvetica" pitchFamily="34" charset="0"/>
              </a:rPr>
              <a:t> de la </a:t>
            </a:r>
            <a:r>
              <a:rPr lang="en-US" dirty="0" err="1">
                <a:latin typeface="Helvetica" pitchFamily="34" charset="0"/>
                <a:cs typeface="Helvetica" pitchFamily="34" charset="0"/>
              </a:rPr>
              <a:t>Energía</a:t>
            </a:r>
            <a:r>
              <a:rPr lang="en-US" dirty="0">
                <a:latin typeface="Helvetica" pitchFamily="34" charset="0"/>
                <a:cs typeface="Helvetica" pitchFamily="34" charset="0"/>
              </a:rPr>
              <a:t>  ISO 50001</a:t>
            </a:r>
          </a:p>
          <a:p>
            <a:pPr fontAlgn="base"/>
            <a:r>
              <a:rPr lang="en-US" dirty="0">
                <a:latin typeface="Helvetica" pitchFamily="34" charset="0"/>
                <a:cs typeface="Helvetica" pitchFamily="34" charset="0"/>
              </a:rPr>
              <a:t>2.3.2. El </a:t>
            </a:r>
            <a:r>
              <a:rPr lang="en-US" dirty="0" err="1">
                <a:latin typeface="Helvetica" pitchFamily="34" charset="0"/>
                <a:cs typeface="Helvetica" pitchFamily="34" charset="0"/>
              </a:rPr>
              <a:t>Estándar</a:t>
            </a:r>
            <a:r>
              <a:rPr lang="en-US" dirty="0">
                <a:latin typeface="Helvetica" pitchFamily="34" charset="0"/>
                <a:cs typeface="Helvetica" pitchFamily="34" charset="0"/>
              </a:rPr>
              <a:t> de la </a:t>
            </a:r>
            <a:r>
              <a:rPr lang="en-US" dirty="0" err="1">
                <a:latin typeface="Helvetica" pitchFamily="34" charset="0"/>
                <a:cs typeface="Helvetica" pitchFamily="34" charset="0"/>
              </a:rPr>
              <a:t>Gestión</a:t>
            </a:r>
            <a:r>
              <a:rPr lang="en-US" dirty="0">
                <a:latin typeface="Helvetica" pitchFamily="34" charset="0"/>
                <a:cs typeface="Helvetica" pitchFamily="34" charset="0"/>
              </a:rPr>
              <a:t> del </a:t>
            </a:r>
            <a:r>
              <a:rPr lang="en-US" dirty="0" err="1">
                <a:latin typeface="Helvetica" pitchFamily="34" charset="0"/>
                <a:cs typeface="Helvetica" pitchFamily="34" charset="0"/>
              </a:rPr>
              <a:t>Medio</a:t>
            </a:r>
            <a:r>
              <a:rPr lang="en-US" dirty="0">
                <a:latin typeface="Helvetica" pitchFamily="34" charset="0"/>
                <a:cs typeface="Helvetica" pitchFamily="34" charset="0"/>
              </a:rPr>
              <a:t> </a:t>
            </a:r>
            <a:r>
              <a:rPr lang="en-US" dirty="0" err="1">
                <a:latin typeface="Helvetica" pitchFamily="34" charset="0"/>
                <a:cs typeface="Helvetica" pitchFamily="34" charset="0"/>
              </a:rPr>
              <a:t>Ambiente</a:t>
            </a:r>
            <a:r>
              <a:rPr lang="en-US" dirty="0">
                <a:latin typeface="Helvetica" pitchFamily="34" charset="0"/>
                <a:cs typeface="Helvetica" pitchFamily="34" charset="0"/>
              </a:rPr>
              <a:t>  ISO 14001</a:t>
            </a:r>
          </a:p>
          <a:p>
            <a:pPr fontAlgn="base"/>
            <a:r>
              <a:rPr lang="en-US" dirty="0">
                <a:latin typeface="Helvetica" pitchFamily="34" charset="0"/>
                <a:cs typeface="Helvetica" pitchFamily="34" charset="0"/>
              </a:rPr>
              <a:t>2.3.3. La </a:t>
            </a:r>
            <a:r>
              <a:rPr lang="en-US" dirty="0" err="1">
                <a:latin typeface="Helvetica" pitchFamily="34" charset="0"/>
                <a:cs typeface="Helvetica" pitchFamily="34" charset="0"/>
              </a:rPr>
              <a:t>Guía</a:t>
            </a:r>
            <a:r>
              <a:rPr lang="en-US" dirty="0">
                <a:latin typeface="Helvetica" pitchFamily="34" charset="0"/>
                <a:cs typeface="Helvetica" pitchFamily="34" charset="0"/>
              </a:rPr>
              <a:t> </a:t>
            </a:r>
            <a:r>
              <a:rPr lang="en-US" dirty="0" err="1">
                <a:latin typeface="Helvetica" pitchFamily="34" charset="0"/>
                <a:cs typeface="Helvetica" pitchFamily="34" charset="0"/>
              </a:rPr>
              <a:t>sobre</a:t>
            </a:r>
            <a:r>
              <a:rPr lang="en-US" dirty="0">
                <a:latin typeface="Helvetica" pitchFamily="34" charset="0"/>
                <a:cs typeface="Helvetica" pitchFamily="34" charset="0"/>
              </a:rPr>
              <a:t> </a:t>
            </a:r>
            <a:r>
              <a:rPr lang="en-US" dirty="0" err="1">
                <a:latin typeface="Helvetica" pitchFamily="34" charset="0"/>
                <a:cs typeface="Helvetica" pitchFamily="34" charset="0"/>
              </a:rPr>
              <a:t>Responsabilidad</a:t>
            </a:r>
            <a:r>
              <a:rPr lang="en-US" dirty="0">
                <a:latin typeface="Helvetica" pitchFamily="34" charset="0"/>
                <a:cs typeface="Helvetica" pitchFamily="34" charset="0"/>
              </a:rPr>
              <a:t> Social ISO 26000</a:t>
            </a:r>
          </a:p>
          <a:p>
            <a:pPr fontAlgn="base"/>
            <a:r>
              <a:rPr lang="en-US" dirty="0">
                <a:latin typeface="Helvetica" pitchFamily="34" charset="0"/>
                <a:cs typeface="Helvetica" pitchFamily="34" charset="0"/>
              </a:rPr>
              <a:t>2.3.4. El </a:t>
            </a:r>
            <a:r>
              <a:rPr lang="en-US" dirty="0" err="1">
                <a:latin typeface="Helvetica" pitchFamily="34" charset="0"/>
                <a:cs typeface="Helvetica" pitchFamily="34" charset="0"/>
              </a:rPr>
              <a:t>Estándar</a:t>
            </a:r>
            <a:r>
              <a:rPr lang="en-US" dirty="0">
                <a:latin typeface="Helvetica" pitchFamily="34" charset="0"/>
                <a:cs typeface="Helvetica" pitchFamily="34" charset="0"/>
              </a:rPr>
              <a:t> de </a:t>
            </a:r>
            <a:r>
              <a:rPr lang="en-US" dirty="0" err="1">
                <a:latin typeface="Helvetica" pitchFamily="34" charset="0"/>
                <a:cs typeface="Helvetica" pitchFamily="34" charset="0"/>
              </a:rPr>
              <a:t>Gestión</a:t>
            </a:r>
            <a:r>
              <a:rPr lang="en-US" dirty="0">
                <a:latin typeface="Helvetica" pitchFamily="34" charset="0"/>
                <a:cs typeface="Helvetica" pitchFamily="34" charset="0"/>
              </a:rPr>
              <a:t> de la </a:t>
            </a:r>
            <a:r>
              <a:rPr lang="en-US" dirty="0" err="1">
                <a:latin typeface="Helvetica" pitchFamily="34" charset="0"/>
                <a:cs typeface="Helvetica" pitchFamily="34" charset="0"/>
              </a:rPr>
              <a:t>Calidad</a:t>
            </a:r>
            <a:r>
              <a:rPr lang="en-US" dirty="0">
                <a:latin typeface="Helvetica" pitchFamily="34" charset="0"/>
                <a:cs typeface="Helvetica" pitchFamily="34" charset="0"/>
              </a:rPr>
              <a:t> ISO 9001</a:t>
            </a:r>
            <a:endParaRPr lang="es-ES" dirty="0">
              <a:latin typeface="Helvetica" pitchFamily="34" charset="0"/>
              <a:cs typeface="Helvetica" pitchFamily="34" charset="0"/>
            </a:endParaRPr>
          </a:p>
        </p:txBody>
      </p:sp>
      <p:sp>
        <p:nvSpPr>
          <p:cNvPr id="7" name="6 Rectángulo"/>
          <p:cNvSpPr/>
          <p:nvPr/>
        </p:nvSpPr>
        <p:spPr>
          <a:xfrm>
            <a:off x="2743200" y="6172200"/>
            <a:ext cx="6172200" cy="369332"/>
          </a:xfrm>
          <a:prstGeom prst="rect">
            <a:avLst/>
          </a:prstGeom>
        </p:spPr>
        <p:txBody>
          <a:bodyPr wrap="square">
            <a:spAutoFit/>
          </a:bodyPr>
          <a:lstStyle/>
          <a:p>
            <a:r>
              <a:rPr lang="es-ES" i="1" dirty="0"/>
              <a:t>Este curso también le prepare para la Certificación IPMA Nivel D</a:t>
            </a:r>
          </a:p>
        </p:txBody>
      </p:sp>
    </p:spTree>
    <p:extLst>
      <p:ext uri="{BB962C8B-B14F-4D97-AF65-F5344CB8AC3E}">
        <p14:creationId xmlns:p14="http://schemas.microsoft.com/office/powerpoint/2010/main" val="21851928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Autofit/>
          </a:bodyPr>
          <a:lstStyle/>
          <a:p>
            <a:pPr>
              <a:spcBef>
                <a:spcPct val="20000"/>
              </a:spcBef>
              <a:buClr>
                <a:schemeClr val="accent1">
                  <a:lumMod val="50000"/>
                </a:schemeClr>
              </a:buClr>
            </a:pPr>
            <a:r>
              <a:rPr lang="en-US" sz="2800" dirty="0" err="1">
                <a:solidFill>
                  <a:schemeClr val="tx1">
                    <a:tint val="75000"/>
                  </a:schemeClr>
                </a:solidFill>
                <a:latin typeface="Helvetica"/>
                <a:ea typeface="+mn-ea"/>
                <a:cs typeface="Helvetica"/>
              </a:rPr>
              <a:t>Capacidad Organizacional </a:t>
            </a:r>
          </a:p>
          <a:p>
            <a:pPr>
              <a:spcBef>
                <a:spcPct val="20000"/>
              </a:spcBef>
              <a:buClr>
                <a:schemeClr val="accent1">
                  <a:lumMod val="50000"/>
                </a:schemeClr>
              </a:buClr>
            </a:pPr>
            <a:r>
              <a:rPr lang="en-US" sz="2800" dirty="0" err="1">
                <a:solidFill>
                  <a:schemeClr val="tx1">
                    <a:tint val="75000"/>
                  </a:schemeClr>
                </a:solidFill>
                <a:latin typeface="Helvetica"/>
                <a:ea typeface="+mn-ea"/>
                <a:cs typeface="Helvetica"/>
              </a:rPr>
              <a:t>para el Cambio</a:t>
            </a:r>
            <a:r>
              <a:rPr lang="en-US" sz="2800" dirty="0">
                <a:solidFill>
                  <a:schemeClr val="tx1">
                    <a:tint val="75000"/>
                  </a:schemeClr>
                </a:solidFill>
                <a:latin typeface="Helvetica"/>
                <a:ea typeface="+mn-ea"/>
                <a:cs typeface="Helvetica"/>
              </a:rPr>
              <a:t> </a:t>
            </a: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161</a:t>
            </a:fld>
            <a:endParaRPr lang="en-US" dirty="0"/>
          </a:p>
        </p:txBody>
      </p:sp>
      <p:sp>
        <p:nvSpPr>
          <p:cNvPr id="2" name="Title 1"/>
          <p:cNvSpPr>
            <a:spLocks noGrp="1"/>
          </p:cNvSpPr>
          <p:nvPr>
            <p:ph type="title"/>
          </p:nvPr>
        </p:nvSpPr>
        <p:spPr>
          <a:xfrm>
            <a:off x="381000" y="0"/>
            <a:ext cx="8610600" cy="1143000"/>
          </a:xfrm>
        </p:spPr>
        <p:txBody>
          <a:bodyPr>
            <a:normAutofit/>
          </a:bodyPr>
          <a:lstStyle/>
          <a:p>
            <a:pPr>
              <a:spcBef>
                <a:spcPct val="20000"/>
              </a:spcBef>
            </a:pPr>
            <a:r>
              <a:rPr lang="en-US" dirty="0" err="1">
                <a:solidFill>
                  <a:srgbClr val="000000"/>
                </a:solidFill>
              </a:rPr>
              <a:t>Capacidad</a:t>
            </a:r>
            <a:r>
              <a:rPr lang="en-US" dirty="0">
                <a:solidFill>
                  <a:srgbClr val="000000"/>
                </a:solidFill>
              </a:rPr>
              <a:t> </a:t>
            </a:r>
            <a:r>
              <a:rPr lang="en-US" dirty="0" err="1">
                <a:solidFill>
                  <a:srgbClr val="000000"/>
                </a:solidFill>
              </a:rPr>
              <a:t>Organizacional</a:t>
            </a:r>
            <a:r>
              <a:rPr lang="en-US" dirty="0">
                <a:solidFill>
                  <a:srgbClr val="000000"/>
                </a:solidFill>
              </a:rPr>
              <a:t> </a:t>
            </a:r>
            <a:br>
              <a:rPr lang="en-US" dirty="0">
                <a:solidFill>
                  <a:srgbClr val="000000"/>
                </a:solidFill>
              </a:rPr>
            </a:br>
            <a:r>
              <a:rPr lang="en-US" dirty="0" err="1">
                <a:solidFill>
                  <a:srgbClr val="000000"/>
                </a:solidFill>
              </a:rPr>
              <a:t>para</a:t>
            </a:r>
            <a:r>
              <a:rPr lang="en-US" dirty="0">
                <a:solidFill>
                  <a:srgbClr val="000000"/>
                </a:solidFill>
              </a:rPr>
              <a:t> el </a:t>
            </a:r>
            <a:r>
              <a:rPr lang="en-US" dirty="0" err="1">
                <a:solidFill>
                  <a:srgbClr val="000000"/>
                </a:solidFill>
              </a:rPr>
              <a:t>Cambio</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72776936"/>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401888">
                  <a:extLst>
                    <a:ext uri="{9D8B030D-6E8A-4147-A177-3AD203B41FA5}">
                      <a16:colId xmlns:a16="http://schemas.microsoft.com/office/drawing/2014/main" xmlns=""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6</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baseline="0" dirty="0">
                          <a:solidFill>
                            <a:schemeClr val="bg1"/>
                          </a:solidFill>
                          <a:latin typeface="Helvetica"/>
                          <a:ea typeface="Calibri"/>
                          <a:cs typeface="Helvetica"/>
                        </a:rPr>
                        <a:t> </a:t>
                      </a:r>
                      <a:r>
                        <a:rPr lang="en-GB" sz="1600" b="1" baseline="0"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600" b="1" dirty="0" err="1">
                          <a:solidFill>
                            <a:schemeClr val="bg1"/>
                          </a:solidFill>
                          <a:latin typeface="Helvetica"/>
                          <a:ea typeface="Calibri"/>
                          <a:cs typeface="Helvetica"/>
                        </a:rPr>
                        <a:t>Resultados</a:t>
                      </a:r>
                      <a:r>
                        <a:rPr lang="en-GB" sz="1600" b="1" dirty="0">
                          <a:solidFill>
                            <a:schemeClr val="bg1"/>
                          </a:solidFill>
                          <a:latin typeface="Helvetica"/>
                          <a:ea typeface="Calibri"/>
                          <a:cs typeface="Helvetica"/>
                        </a:rPr>
                        <a:t> del </a:t>
                      </a:r>
                      <a:r>
                        <a:rPr lang="en-GB" sz="1600" b="1" dirty="0" err="1">
                          <a:solidFill>
                            <a:schemeClr val="bg1"/>
                          </a:solidFill>
                          <a:latin typeface="Helvetica"/>
                          <a:ea typeface="Calibri"/>
                          <a:cs typeface="Helvetica"/>
                        </a:rPr>
                        <a:t>aprendizaje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s-GT" sz="1600" baseline="0" dirty="0">
                          <a:solidFill>
                            <a:schemeClr val="tx1"/>
                          </a:solidFill>
                          <a:latin typeface="Helvetica"/>
                          <a:ea typeface="Calibri"/>
                          <a:cs typeface="Helvetica"/>
                        </a:rPr>
                        <a:t>Capacidad Organizacional para el Cambio</a:t>
                      </a:r>
                      <a:endParaRPr lang="en-GB" sz="1600" baseline="0" dirty="0">
                        <a:solidFill>
                          <a:schemeClr val="tx1"/>
                        </a:solidFill>
                        <a:latin typeface="Helvetica"/>
                        <a:ea typeface="Calibri"/>
                        <a:cs typeface="Helvetica"/>
                      </a:endParaRPr>
                    </a:p>
                    <a:p>
                      <a:pPr>
                        <a:lnSpc>
                          <a:spcPct val="100000"/>
                        </a:lnSpc>
                        <a:spcAft>
                          <a:spcPts val="0"/>
                        </a:spcAft>
                      </a:pPr>
                      <a:endParaRPr lang="en-GB" sz="1600" baseline="0" dirty="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kern="1200" baseline="0" dirty="0" err="1">
                          <a:solidFill>
                            <a:schemeClr val="tx1"/>
                          </a:solidFill>
                          <a:latin typeface="Helvetica"/>
                          <a:ea typeface="Calibri"/>
                          <a:cs typeface="Helvetica"/>
                        </a:rPr>
                        <a:t>Qué</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es</a:t>
                      </a:r>
                      <a:r>
                        <a:rPr lang="en-GB" sz="1600" b="0" kern="1200" baseline="0" dirty="0">
                          <a:solidFill>
                            <a:schemeClr val="tx1"/>
                          </a:solidFill>
                          <a:latin typeface="Helvetica"/>
                          <a:ea typeface="Calibri"/>
                          <a:cs typeface="Helvetica"/>
                        </a:rPr>
                        <a:t> OCC  (Organizational Capacity for Change)</a:t>
                      </a:r>
                    </a:p>
                    <a:p>
                      <a:pPr marL="342900" indent="-342900">
                        <a:lnSpc>
                          <a:spcPct val="115000"/>
                        </a:lnSpc>
                        <a:spcAft>
                          <a:spcPts val="0"/>
                        </a:spcAft>
                        <a:buFont typeface="+mj-lt"/>
                        <a:buAutoNum type="arabicPeriod"/>
                      </a:pPr>
                      <a:r>
                        <a:rPr lang="en-GB" sz="1600" b="0" kern="1200" baseline="0" dirty="0" err="1">
                          <a:solidFill>
                            <a:schemeClr val="tx1"/>
                          </a:solidFill>
                          <a:latin typeface="Helvetica"/>
                          <a:ea typeface="Calibri"/>
                          <a:cs typeface="Helvetica"/>
                        </a:rPr>
                        <a:t>Por</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qué</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fracasan</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las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iniciativas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para</a:t>
                      </a:r>
                      <a:r>
                        <a:rPr lang="en-GB" sz="1600" b="0" kern="1200" baseline="0" dirty="0">
                          <a:solidFill>
                            <a:schemeClr val="tx1"/>
                          </a:solidFill>
                          <a:latin typeface="Helvetica"/>
                          <a:ea typeface="Calibri"/>
                          <a:cs typeface="Helvetica"/>
                        </a:rPr>
                        <a:t> el </a:t>
                      </a:r>
                      <a:r>
                        <a:rPr lang="en-GB" sz="1600" b="0" kern="1200" baseline="0" dirty="0" err="1">
                          <a:solidFill>
                            <a:schemeClr val="tx1"/>
                          </a:solidFill>
                          <a:latin typeface="Helvetica"/>
                          <a:ea typeface="Calibri"/>
                          <a:cs typeface="Helvetica"/>
                        </a:rPr>
                        <a:t>Cambio</a:t>
                      </a:r>
                      <a:endParaRPr lang="en-GB" sz="1600" b="0" kern="120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kern="1200" baseline="0" dirty="0">
                          <a:solidFill>
                            <a:schemeClr val="tx1"/>
                          </a:solidFill>
                          <a:latin typeface="Helvetica"/>
                          <a:ea typeface="Calibri"/>
                          <a:cs typeface="Helvetica"/>
                        </a:rPr>
                        <a:t>Las </a:t>
                      </a:r>
                      <a:r>
                        <a:rPr lang="en-GB" sz="1600" b="0" kern="1200" baseline="0" dirty="0" err="1">
                          <a:solidFill>
                            <a:schemeClr val="tx1"/>
                          </a:solidFill>
                          <a:latin typeface="Helvetica"/>
                          <a:ea typeface="Calibri"/>
                          <a:cs typeface="Helvetica"/>
                        </a:rPr>
                        <a:t>Ocho</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Dimensiones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para</a:t>
                      </a:r>
                      <a:r>
                        <a:rPr lang="en-GB" sz="1600" b="0" kern="1200" baseline="0" dirty="0">
                          <a:solidFill>
                            <a:schemeClr val="tx1"/>
                          </a:solidFill>
                          <a:latin typeface="Helvetica"/>
                          <a:ea typeface="Calibri"/>
                          <a:cs typeface="Helvetica"/>
                        </a:rPr>
                        <a:t> el OCC</a:t>
                      </a:r>
                    </a:p>
                    <a:p>
                      <a:pPr marL="342900" indent="-342900">
                        <a:lnSpc>
                          <a:spcPct val="115000"/>
                        </a:lnSpc>
                        <a:spcAft>
                          <a:spcPts val="0"/>
                        </a:spcAft>
                        <a:buFont typeface="+mj-lt"/>
                        <a:buAutoNum type="arabicPeriod"/>
                      </a:pPr>
                      <a:r>
                        <a:rPr lang="en-GB" sz="1600" b="0" kern="1200" baseline="0" dirty="0">
                          <a:solidFill>
                            <a:schemeClr val="tx1"/>
                          </a:solidFill>
                          <a:latin typeface="Helvetica"/>
                          <a:ea typeface="Calibri"/>
                          <a:cs typeface="Helvetica"/>
                        </a:rPr>
                        <a:t>Los </a:t>
                      </a:r>
                      <a:r>
                        <a:rPr lang="en-GB" sz="1600" b="0" kern="1200" baseline="0" dirty="0" err="1">
                          <a:solidFill>
                            <a:schemeClr val="tx1"/>
                          </a:solidFill>
                          <a:latin typeface="Helvetica"/>
                          <a:ea typeface="Calibri"/>
                          <a:cs typeface="Helvetica"/>
                        </a:rPr>
                        <a:t>Seis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Puntos</a:t>
                      </a:r>
                      <a:r>
                        <a:rPr lang="en-GB" sz="1600" b="0" kern="1200" baseline="0" dirty="0">
                          <a:solidFill>
                            <a:schemeClr val="tx1"/>
                          </a:solidFill>
                          <a:latin typeface="Helvetica"/>
                          <a:ea typeface="Calibri"/>
                          <a:cs typeface="Helvetica"/>
                        </a:rPr>
                        <a:t> de </a:t>
                      </a:r>
                      <a:r>
                        <a:rPr lang="en-GB" sz="1600" b="0" kern="1200" baseline="0" dirty="0" err="1">
                          <a:solidFill>
                            <a:schemeClr val="tx1"/>
                          </a:solidFill>
                          <a:latin typeface="Helvetica"/>
                          <a:ea typeface="Calibri"/>
                          <a:cs typeface="Helvetica"/>
                        </a:rPr>
                        <a:t>las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Culturas</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Innovadoras</a:t>
                      </a:r>
                      <a:endParaRPr lang="en-GB" sz="1600" b="0" kern="120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kern="1200" baseline="0" dirty="0">
                          <a:solidFill>
                            <a:schemeClr val="tx1"/>
                          </a:solidFill>
                          <a:latin typeface="Helvetica"/>
                          <a:ea typeface="Calibri"/>
                          <a:cs typeface="Helvetica"/>
                        </a:rPr>
                        <a:t>El </a:t>
                      </a:r>
                      <a:r>
                        <a:rPr lang="en-GB" sz="1600" b="0" kern="1200" baseline="0" dirty="0" err="1">
                          <a:solidFill>
                            <a:schemeClr val="tx1"/>
                          </a:solidFill>
                          <a:latin typeface="Helvetica"/>
                          <a:ea typeface="Calibri"/>
                          <a:cs typeface="Helvetica"/>
                        </a:rPr>
                        <a:t>Modelo</a:t>
                      </a:r>
                      <a:r>
                        <a:rPr lang="en-GB" sz="1600" b="0" kern="1200" baseline="0" dirty="0">
                          <a:solidFill>
                            <a:schemeClr val="tx1"/>
                          </a:solidFill>
                          <a:latin typeface="Helvetica"/>
                          <a:ea typeface="Calibri"/>
                          <a:cs typeface="Helvetica"/>
                        </a:rPr>
                        <a:t> ADKAR</a:t>
                      </a:r>
                      <a:endParaRPr lang="en-GB" sz="1600" b="0" dirty="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sz="1600" dirty="0">
                          <a:solidFill>
                            <a:schemeClr val="tx2"/>
                          </a:solidFill>
                          <a:latin typeface="Helvetica"/>
                          <a:ea typeface="Calibri"/>
                          <a:cs typeface="Helvetica"/>
                        </a:rPr>
                        <a:t>Entender qué es la Capacidad Organizacional para el Cambio, por qué es necesaria y cuáles son los componentes críticos para el cambio de cultura.</a:t>
                      </a:r>
                      <a:endParaRPr lang="en-GB" sz="1600" dirty="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a:bodyPr>
          <a:lstStyle/>
          <a:p>
            <a:r>
              <a:rPr lang="es-GT" sz="2700" b="1" i="1" dirty="0"/>
              <a:t>La Capacidad Organizacional para el Cambio</a:t>
            </a:r>
            <a:r>
              <a:rPr lang="en-US" sz="2700" b="1" i="1" dirty="0"/>
              <a:t> </a:t>
            </a:r>
            <a:r>
              <a:rPr lang="en-US" sz="2700" dirty="0"/>
              <a:t>(OCC) </a:t>
            </a:r>
            <a:r>
              <a:rPr lang="es-GT" sz="2700" dirty="0"/>
              <a:t>puede ser conceptualizada como la capacidad general de una organización </a:t>
            </a:r>
            <a:r>
              <a:rPr lang="es-ES" sz="2700" dirty="0"/>
              <a:t>ya sea para prepararse con eficacia para o responder a un contexto ambiental cada vez más impredecible y volátil.</a:t>
            </a:r>
            <a:r>
              <a:rPr lang="es-GT" sz="2700" dirty="0"/>
              <a:t> Esta capacidad global es multidimensional, y se compone de tres ingredientes:</a:t>
            </a:r>
          </a:p>
          <a:p>
            <a:pPr marL="457200" lvl="1" indent="0"/>
            <a:r>
              <a:rPr lang="es-GT" dirty="0"/>
              <a:t> (a) Conjuntos de habilidades humanas y recursos,</a:t>
            </a:r>
          </a:p>
          <a:p>
            <a:pPr marL="457200" lvl="1" indent="0"/>
            <a:r>
              <a:rPr lang="es-GT" dirty="0"/>
              <a:t> (b) Sistemas y procedimientos formales, y</a:t>
            </a:r>
          </a:p>
          <a:p>
            <a:pPr marL="457200" lvl="1" indent="0"/>
            <a:r>
              <a:rPr lang="es-GT" dirty="0"/>
              <a:t> (c) Cultura, valores y normas organizacional.</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162</a:t>
            </a:fld>
            <a:endParaRPr lang="en-US" dirty="0"/>
          </a:p>
        </p:txBody>
      </p:sp>
      <p:sp>
        <p:nvSpPr>
          <p:cNvPr id="4" name="Title 3"/>
          <p:cNvSpPr>
            <a:spLocks noGrp="1"/>
          </p:cNvSpPr>
          <p:nvPr>
            <p:ph type="title"/>
          </p:nvPr>
        </p:nvSpPr>
        <p:spPr>
          <a:xfrm>
            <a:off x="628650" y="365125"/>
            <a:ext cx="7524750" cy="854075"/>
          </a:xfrm>
        </p:spPr>
        <p:txBody>
          <a:bodyPr>
            <a:normAutofit fontScale="90000"/>
          </a:bodyPr>
          <a:lstStyle/>
          <a:p>
            <a:r>
              <a:rPr lang="en-US" dirty="0" err="1"/>
              <a:t>Definición</a:t>
            </a:r>
            <a:r>
              <a:rPr lang="en-US" dirty="0"/>
              <a:t> de la </a:t>
            </a:r>
            <a:r>
              <a:rPr lang="en-US" dirty="0" err="1"/>
              <a:t>Capacidad</a:t>
            </a:r>
            <a:r>
              <a:rPr lang="en-US" dirty="0"/>
              <a:t> </a:t>
            </a:r>
            <a:r>
              <a:rPr lang="en-US" dirty="0" err="1"/>
              <a:t>Organizacional</a:t>
            </a:r>
            <a:r>
              <a:rPr lang="en-US" dirty="0"/>
              <a:t> </a:t>
            </a:r>
            <a:r>
              <a:rPr lang="en-US" dirty="0" err="1"/>
              <a:t>para</a:t>
            </a:r>
            <a:r>
              <a:rPr lang="en-US" dirty="0"/>
              <a:t> el </a:t>
            </a:r>
            <a:r>
              <a:rPr lang="en-US" dirty="0" err="1"/>
              <a:t>Cambio</a:t>
            </a:r>
            <a:endParaRPr lang="en-US" dirty="0"/>
          </a:p>
        </p:txBody>
      </p:sp>
    </p:spTree>
    <p:extLst>
      <p:ext uri="{BB962C8B-B14F-4D97-AF65-F5344CB8AC3E}">
        <p14:creationId xmlns:p14="http://schemas.microsoft.com/office/powerpoint/2010/main" val="943197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s-GT" sz="2000" dirty="0"/>
              <a:t>"No es el más fuerte de la especie el que sobrevive, ni el más inteligente, pero si el que mejor responde a los cambios."</a:t>
            </a:r>
            <a:endParaRPr lang="en-US" sz="2000" dirty="0"/>
          </a:p>
          <a:p>
            <a:pPr marL="0" indent="0">
              <a:buNone/>
            </a:pPr>
            <a:r>
              <a:rPr lang="en-US" sz="2000" dirty="0"/>
              <a:t>					—Charles Darwin</a:t>
            </a:r>
          </a:p>
          <a:p>
            <a:pPr marL="0" indent="0">
              <a:buNone/>
            </a:pPr>
            <a:endParaRPr lang="en-US" sz="2000" dirty="0"/>
          </a:p>
          <a:p>
            <a:pPr marL="0" indent="0">
              <a:buNone/>
            </a:pPr>
            <a:r>
              <a:rPr lang="es-GT" sz="2000" dirty="0"/>
              <a:t>"La única persona a la que le gusta el cambio es un bebé mojado."</a:t>
            </a:r>
            <a:r>
              <a:rPr lang="en-US" sz="2000" dirty="0"/>
              <a:t>					—Price Pritchett</a:t>
            </a:r>
          </a:p>
          <a:p>
            <a:pPr marL="0" indent="0">
              <a:buNone/>
            </a:pPr>
            <a:endParaRPr lang="en-US" sz="2000" dirty="0"/>
          </a:p>
          <a:p>
            <a:pPr marL="0" indent="0">
              <a:buNone/>
            </a:pPr>
            <a:endParaRPr lang="en-US" sz="2000" dirty="0"/>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163</a:t>
            </a:fld>
            <a:endParaRPr lang="en-US" dirty="0"/>
          </a:p>
        </p:txBody>
      </p:sp>
      <p:sp>
        <p:nvSpPr>
          <p:cNvPr id="4" name="Title 3"/>
          <p:cNvSpPr>
            <a:spLocks noGrp="1"/>
          </p:cNvSpPr>
          <p:nvPr>
            <p:ph type="title"/>
          </p:nvPr>
        </p:nvSpPr>
        <p:spPr/>
        <p:txBody>
          <a:bodyPr/>
          <a:lstStyle/>
          <a:p>
            <a:r>
              <a:rPr lang="en-US" dirty="0" err="1"/>
              <a:t>Sobre</a:t>
            </a:r>
            <a:r>
              <a:rPr lang="en-US" dirty="0"/>
              <a:t> el </a:t>
            </a:r>
            <a:r>
              <a:rPr lang="en-US" dirty="0" err="1"/>
              <a:t>Cambio</a:t>
            </a:r>
            <a:endParaRPr lang="en-US" dirty="0"/>
          </a:p>
        </p:txBody>
      </p:sp>
    </p:spTree>
    <p:extLst>
      <p:ext uri="{BB962C8B-B14F-4D97-AF65-F5344CB8AC3E}">
        <p14:creationId xmlns:p14="http://schemas.microsoft.com/office/powerpoint/2010/main" val="28889675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164</a:t>
            </a:fld>
            <a:endParaRPr lang="en-US" dirty="0"/>
          </a:p>
        </p:txBody>
      </p:sp>
      <p:sp>
        <p:nvSpPr>
          <p:cNvPr id="6" name="Content Placeholder 5"/>
          <p:cNvSpPr>
            <a:spLocks noGrp="1"/>
          </p:cNvSpPr>
          <p:nvPr>
            <p:ph idx="1"/>
          </p:nvPr>
        </p:nvSpPr>
        <p:spPr/>
        <p:txBody>
          <a:bodyPr>
            <a:normAutofit/>
          </a:bodyPr>
          <a:lstStyle/>
          <a:p>
            <a:r>
              <a:rPr lang="es-GT" dirty="0"/>
              <a:t>Los líderes ejecutivos no sólo deben reaccionar rápidamente a problemas y oportunidades actuales, sino que también deben mirar hacia y prepararse para el futuro.</a:t>
            </a:r>
          </a:p>
          <a:p>
            <a:r>
              <a:rPr lang="es-GT" dirty="0"/>
              <a:t>Las organizaciones deben ser más ágiles, flexibles y hábiles.</a:t>
            </a:r>
          </a:p>
          <a:p>
            <a:r>
              <a:rPr lang="es-GT" dirty="0"/>
              <a:t>El nuevo mandato de liderazgo para el siglo 21 es la entrega de resultados a corto plazo, mientras se construye la capacidad de cambio a largo plazo.</a:t>
            </a:r>
          </a:p>
        </p:txBody>
      </p:sp>
      <p:sp>
        <p:nvSpPr>
          <p:cNvPr id="7" name="Title 6"/>
          <p:cNvSpPr>
            <a:spLocks noGrp="1"/>
          </p:cNvSpPr>
          <p:nvPr>
            <p:ph type="title"/>
          </p:nvPr>
        </p:nvSpPr>
        <p:spPr>
          <a:xfrm>
            <a:off x="381000" y="0"/>
            <a:ext cx="8229600" cy="1143000"/>
          </a:xfrm>
        </p:spPr>
        <p:txBody>
          <a:bodyPr/>
          <a:lstStyle/>
          <a:p>
            <a:r>
              <a:rPr lang="es-GT" dirty="0"/>
              <a:t>El Nuevo Mandato para el Cambio de Liderazgo</a:t>
            </a:r>
            <a:endParaRPr lang="en-US" dirty="0"/>
          </a:p>
        </p:txBody>
      </p:sp>
    </p:spTree>
    <p:extLst>
      <p:ext uri="{BB962C8B-B14F-4D97-AF65-F5344CB8AC3E}">
        <p14:creationId xmlns:p14="http://schemas.microsoft.com/office/powerpoint/2010/main" val="911167206"/>
      </p:ext>
    </p:extLst>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5791200" cy="4343400"/>
          </a:xfrm>
        </p:spPr>
        <p:txBody>
          <a:bodyPr>
            <a:normAutofit fontScale="92500" lnSpcReduction="10000"/>
          </a:bodyPr>
          <a:lstStyle/>
          <a:p>
            <a:r>
              <a:rPr lang="es-GT" dirty="0"/>
              <a:t>Todos los individuos deben invertir tiempo y energía en equilibrar la "producción" con "capacidad de producción".</a:t>
            </a:r>
          </a:p>
          <a:p>
            <a:r>
              <a:rPr lang="es-GT" dirty="0" err="1"/>
              <a:t>Covey</a:t>
            </a:r>
            <a:r>
              <a:rPr lang="es-GT" dirty="0"/>
              <a:t> dice que </a:t>
            </a:r>
            <a:r>
              <a:rPr lang="es-GT" b="1" dirty="0"/>
              <a:t>"todos los problemas de producción son una oportunidad de la capacidad de producción."</a:t>
            </a:r>
          </a:p>
          <a:p>
            <a:r>
              <a:rPr lang="es-GT" dirty="0"/>
              <a:t>Si bien esta idea fue dirigida a los personas y a la eficacia personal, ésta también se aplica a líderes estratégicos y a la eficacia colectiva.</a:t>
            </a:r>
          </a:p>
          <a:p>
            <a:endParaRPr lang="es-GT"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165</a:t>
            </a:fld>
            <a:endParaRPr lang="en-US" dirty="0"/>
          </a:p>
        </p:txBody>
      </p:sp>
      <p:sp>
        <p:nvSpPr>
          <p:cNvPr id="4" name="Title 3"/>
          <p:cNvSpPr>
            <a:spLocks noGrp="1"/>
          </p:cNvSpPr>
          <p:nvPr>
            <p:ph type="title"/>
          </p:nvPr>
        </p:nvSpPr>
        <p:spPr/>
        <p:txBody>
          <a:bodyPr/>
          <a:lstStyle/>
          <a:p>
            <a:r>
              <a:rPr lang="en-US" dirty="0" err="1"/>
              <a:t>Capacidad</a:t>
            </a:r>
            <a:r>
              <a:rPr lang="en-US" dirty="0"/>
              <a:t> de </a:t>
            </a:r>
            <a:r>
              <a:rPr lang="en-US" dirty="0" err="1"/>
              <a:t>Oportunidad</a:t>
            </a:r>
            <a:endParaRPr lang="en-US" dirty="0"/>
          </a:p>
        </p:txBody>
      </p:sp>
      <p:pic>
        <p:nvPicPr>
          <p:cNvPr id="5" name="Picture 4"/>
          <p:cNvPicPr>
            <a:picLocks noChangeAspect="1"/>
          </p:cNvPicPr>
          <p:nvPr/>
        </p:nvPicPr>
        <p:blipFill rotWithShape="1">
          <a:blip r:embed="rId2" cstate="print"/>
          <a:srcRect l="18401" t="15866" r="18399" b="14534"/>
          <a:stretch/>
        </p:blipFill>
        <p:spPr>
          <a:xfrm>
            <a:off x="6324600" y="1981200"/>
            <a:ext cx="2407920" cy="2651760"/>
          </a:xfrm>
          <a:prstGeom prst="rect">
            <a:avLst/>
          </a:prstGeom>
        </p:spPr>
      </p:pic>
      <p:sp>
        <p:nvSpPr>
          <p:cNvPr id="6" name="TextBox 5"/>
          <p:cNvSpPr txBox="1"/>
          <p:nvPr/>
        </p:nvSpPr>
        <p:spPr>
          <a:xfrm>
            <a:off x="20320" y="5791200"/>
            <a:ext cx="8362223" cy="307777"/>
          </a:xfrm>
          <a:prstGeom prst="rect">
            <a:avLst/>
          </a:prstGeom>
          <a:noFill/>
        </p:spPr>
        <p:txBody>
          <a:bodyPr wrap="square" rtlCol="0">
            <a:spAutoFit/>
          </a:bodyPr>
          <a:lstStyle/>
          <a:p>
            <a:r>
              <a:rPr lang="en-US" sz="1400" dirty="0">
                <a:solidFill>
                  <a:schemeClr val="bg1">
                    <a:lumMod val="50000"/>
                  </a:schemeClr>
                </a:solidFill>
              </a:rPr>
              <a:t>Covey, S. (1989). The seven habits of highly effective people. New York, NY: Free Press.</a:t>
            </a:r>
          </a:p>
        </p:txBody>
      </p:sp>
    </p:spTree>
    <p:extLst>
      <p:ext uri="{BB962C8B-B14F-4D97-AF65-F5344CB8AC3E}">
        <p14:creationId xmlns:p14="http://schemas.microsoft.com/office/powerpoint/2010/main" val="27629641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92500" lnSpcReduction="20000"/>
          </a:bodyPr>
          <a:lstStyle/>
          <a:p>
            <a:pPr marL="514350" indent="-514350">
              <a:buAutoNum type="arabicPeriod"/>
            </a:pPr>
            <a:r>
              <a:rPr lang="es-GT" dirty="0"/>
              <a:t>Los miembros de la organización que operan “en silos departamentales“ se centran en la optimización local, a expensas de todo el sistema.</a:t>
            </a:r>
          </a:p>
          <a:p>
            <a:pPr marL="514350" indent="-514350">
              <a:buAutoNum type="arabicPeriod"/>
            </a:pPr>
            <a:r>
              <a:rPr lang="es-GT" dirty="0"/>
              <a:t>El Cambio Organizacional lleva tiempo, un bien muy preciado.</a:t>
            </a:r>
          </a:p>
          <a:p>
            <a:pPr marL="514350" indent="-514350">
              <a:buAutoNum type="arabicPeriod"/>
            </a:pPr>
            <a:r>
              <a:rPr lang="es-GT" dirty="0"/>
              <a:t>La visión tradicional de las organizaciones es que son jerarquías con el poder concentrado en la parte superior con empleados racionales y lógicos que operan en toda esta jerarquía. (Si bien es cierto que todas las organizaciones son jerárquicas en alguna forma y que los miembros de la organización son racionales a veces, este punto de vista es limitada y no muy realista.)</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166</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s-GT" dirty="0"/>
              <a:t>Principales Razones del Fracaso en el Logro del Cambio</a:t>
            </a:r>
            <a:endParaRPr lang="en-US" dirty="0"/>
          </a:p>
        </p:txBody>
      </p:sp>
    </p:spTree>
    <p:extLst>
      <p:ext uri="{BB962C8B-B14F-4D97-AF65-F5344CB8AC3E}">
        <p14:creationId xmlns:p14="http://schemas.microsoft.com/office/powerpoint/2010/main" val="6892744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4419600" cy="4343400"/>
          </a:xfrm>
        </p:spPr>
        <p:txBody>
          <a:bodyPr>
            <a:normAutofit/>
          </a:bodyPr>
          <a:lstStyle/>
          <a:p>
            <a:pPr marL="0" indent="0">
              <a:buNone/>
            </a:pPr>
            <a:r>
              <a:rPr lang="es-GT" sz="2400" dirty="0"/>
              <a:t>“Los líderes estratégicos hoy necesitan ser ambidiestros en su enfoque de liderazgo. Este acto de equilibrio es mucho más difícil que empujar duro para obtener resultados a corto plazo o nutrir la organización para que las nuevas ideas y capacidades emerjan en el largo plazo”</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167</a:t>
            </a:fld>
            <a:endParaRPr lang="en-US" dirty="0"/>
          </a:p>
        </p:txBody>
      </p:sp>
      <p:sp>
        <p:nvSpPr>
          <p:cNvPr id="4" name="Title 3"/>
          <p:cNvSpPr>
            <a:spLocks noGrp="1"/>
          </p:cNvSpPr>
          <p:nvPr>
            <p:ph type="title"/>
          </p:nvPr>
        </p:nvSpPr>
        <p:spPr/>
        <p:txBody>
          <a:bodyPr/>
          <a:lstStyle/>
          <a:p>
            <a:r>
              <a:rPr lang="en-US" dirty="0" err="1"/>
              <a:t>Liderando</a:t>
            </a:r>
            <a:r>
              <a:rPr lang="en-US" dirty="0"/>
              <a:t> con </a:t>
            </a:r>
            <a:r>
              <a:rPr lang="en-US" dirty="0" err="1"/>
              <a:t>ambas</a:t>
            </a:r>
            <a:r>
              <a:rPr lang="en-US" dirty="0"/>
              <a:t> </a:t>
            </a:r>
            <a:r>
              <a:rPr lang="en-US" dirty="0" err="1"/>
              <a:t>manos</a:t>
            </a:r>
            <a:endParaRPr lang="en-US" dirty="0"/>
          </a:p>
        </p:txBody>
      </p:sp>
      <p:pic>
        <p:nvPicPr>
          <p:cNvPr id="5" name="Picture 4"/>
          <p:cNvPicPr>
            <a:picLocks noChangeAspect="1"/>
          </p:cNvPicPr>
          <p:nvPr/>
        </p:nvPicPr>
        <p:blipFill>
          <a:blip r:embed="rId3" cstate="print"/>
          <a:stretch>
            <a:fillRect/>
          </a:stretch>
        </p:blipFill>
        <p:spPr>
          <a:xfrm>
            <a:off x="5029200" y="2057400"/>
            <a:ext cx="3937000" cy="1968500"/>
          </a:xfrm>
          <a:prstGeom prst="rect">
            <a:avLst/>
          </a:prstGeom>
        </p:spPr>
      </p:pic>
    </p:spTree>
    <p:extLst>
      <p:ext uri="{BB962C8B-B14F-4D97-AF65-F5344CB8AC3E}">
        <p14:creationId xmlns:p14="http://schemas.microsoft.com/office/powerpoint/2010/main" val="2976120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343400" y="1295400"/>
            <a:ext cx="3810000" cy="4114800"/>
          </a:xfrm>
          <a:prstGeom prst="rect">
            <a:avLst/>
          </a:prstGeom>
          <a:ln/>
        </p:spPr>
        <p:style>
          <a:lnRef idx="1">
            <a:schemeClr val="accent3"/>
          </a:lnRef>
          <a:fillRef idx="3">
            <a:schemeClr val="accent3"/>
          </a:fillRef>
          <a:effectRef idx="2">
            <a:schemeClr val="accent3"/>
          </a:effectRef>
          <a:fontRef idx="minor">
            <a:schemeClr val="lt1"/>
          </a:fontRef>
        </p:style>
        <p:txBody>
          <a:bodyPr/>
          <a:lstStyle/>
          <a:p>
            <a:pPr algn="ctr"/>
            <a:r>
              <a:rPr lang="en-US" dirty="0"/>
              <a:t>Capital </a:t>
            </a:r>
            <a:r>
              <a:rPr lang="en-US" dirty="0" err="1"/>
              <a:t>Humano</a:t>
            </a:r>
            <a:r>
              <a:rPr lang="en-US" dirty="0"/>
              <a:t> </a:t>
            </a:r>
            <a:r>
              <a:rPr lang="en-US" dirty="0" err="1"/>
              <a:t>Crítico</a:t>
            </a:r>
            <a:endParaRPr lang="en-US" dirty="0"/>
          </a:p>
        </p:txBody>
      </p:sp>
      <p:sp>
        <p:nvSpPr>
          <p:cNvPr id="44" name="Rectangle 43"/>
          <p:cNvSpPr/>
          <p:nvPr/>
        </p:nvSpPr>
        <p:spPr>
          <a:xfrm>
            <a:off x="533400" y="1295400"/>
            <a:ext cx="3810000" cy="4114800"/>
          </a:xfrm>
          <a:prstGeom prst="rect">
            <a:avLst/>
          </a:prstGeom>
          <a:ln/>
        </p:spPr>
        <p:style>
          <a:lnRef idx="1">
            <a:schemeClr val="accent2"/>
          </a:lnRef>
          <a:fillRef idx="3">
            <a:schemeClr val="accent2"/>
          </a:fillRef>
          <a:effectRef idx="2">
            <a:schemeClr val="accent2"/>
          </a:effectRef>
          <a:fontRef idx="minor">
            <a:schemeClr val="lt1"/>
          </a:fontRef>
        </p:style>
        <p:txBody>
          <a:bodyPr/>
          <a:lstStyle/>
          <a:p>
            <a:pPr algn="ctr"/>
            <a:r>
              <a:rPr lang="en-US" dirty="0" err="1"/>
              <a:t>Infraestructura</a:t>
            </a:r>
            <a:r>
              <a:rPr lang="en-US" dirty="0"/>
              <a:t> Social </a:t>
            </a:r>
            <a:r>
              <a:rPr lang="en-US" dirty="0" err="1"/>
              <a:t>Corporativa</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168</a:t>
            </a:fld>
            <a:endParaRPr lang="en-US" dirty="0"/>
          </a:p>
        </p:txBody>
      </p:sp>
      <p:sp>
        <p:nvSpPr>
          <p:cNvPr id="4" name="Title 3"/>
          <p:cNvSpPr>
            <a:spLocks noGrp="1"/>
          </p:cNvSpPr>
          <p:nvPr>
            <p:ph type="title"/>
          </p:nvPr>
        </p:nvSpPr>
        <p:spPr>
          <a:xfrm>
            <a:off x="381000" y="0"/>
            <a:ext cx="8153400" cy="1066800"/>
          </a:xfrm>
        </p:spPr>
        <p:txBody>
          <a:bodyPr>
            <a:normAutofit/>
          </a:bodyPr>
          <a:lstStyle/>
          <a:p>
            <a:r>
              <a:rPr lang="en-US" dirty="0"/>
              <a:t>Las </a:t>
            </a:r>
            <a:r>
              <a:rPr lang="en-US" dirty="0" err="1"/>
              <a:t>Ocho</a:t>
            </a:r>
            <a:r>
              <a:rPr lang="en-US" dirty="0"/>
              <a:t> </a:t>
            </a:r>
            <a:r>
              <a:rPr lang="en-US" dirty="0" err="1"/>
              <a:t>Dimensiones</a:t>
            </a:r>
            <a:r>
              <a:rPr lang="en-US" dirty="0"/>
              <a:t> de la </a:t>
            </a:r>
            <a:r>
              <a:rPr lang="en-US" dirty="0" err="1"/>
              <a:t>Capacidad</a:t>
            </a:r>
            <a:r>
              <a:rPr lang="en-US" dirty="0"/>
              <a:t> </a:t>
            </a:r>
            <a:r>
              <a:rPr lang="en-US" dirty="0" err="1"/>
              <a:t>Organizacional</a:t>
            </a:r>
            <a:r>
              <a:rPr lang="en-US" dirty="0"/>
              <a:t> </a:t>
            </a:r>
            <a:r>
              <a:rPr lang="en-US" dirty="0" err="1"/>
              <a:t>para</a:t>
            </a:r>
            <a:r>
              <a:rPr lang="en-US" dirty="0"/>
              <a:t> el </a:t>
            </a:r>
            <a:r>
              <a:rPr lang="en-US" dirty="0" err="1"/>
              <a:t>Cambio</a:t>
            </a:r>
            <a:r>
              <a:rPr lang="en-US" dirty="0"/>
              <a:t> </a:t>
            </a:r>
          </a:p>
        </p:txBody>
      </p:sp>
      <p:sp>
        <p:nvSpPr>
          <p:cNvPr id="6" name="Oval 5"/>
          <p:cNvSpPr/>
          <p:nvPr/>
        </p:nvSpPr>
        <p:spPr>
          <a:xfrm>
            <a:off x="3124200" y="2667000"/>
            <a:ext cx="2362200" cy="1371600"/>
          </a:xfrm>
          <a:prstGeom prst="ellipse">
            <a:avLst/>
          </a:prstGeom>
          <a:ln/>
        </p:spPr>
        <p:style>
          <a:lnRef idx="1">
            <a:schemeClr val="dk1"/>
          </a:lnRef>
          <a:fillRef idx="3">
            <a:schemeClr val="dk1"/>
          </a:fillRef>
          <a:effectRef idx="2">
            <a:schemeClr val="dk1"/>
          </a:effectRef>
          <a:fontRef idx="minor">
            <a:schemeClr val="lt1"/>
          </a:fontRef>
        </p:style>
        <p:txBody>
          <a:bodyPr/>
          <a:lstStyle/>
          <a:p>
            <a:pPr algn="ctr"/>
            <a:r>
              <a:rPr lang="en-US" dirty="0" err="1"/>
              <a:t>Capacidad</a:t>
            </a:r>
            <a:r>
              <a:rPr lang="en-US" dirty="0"/>
              <a:t> </a:t>
            </a:r>
            <a:r>
              <a:rPr lang="en-US" dirty="0" err="1"/>
              <a:t>Organizacional</a:t>
            </a:r>
            <a:r>
              <a:rPr lang="en-US" dirty="0"/>
              <a:t> </a:t>
            </a:r>
            <a:r>
              <a:rPr lang="en-US" dirty="0" err="1"/>
              <a:t>para</a:t>
            </a:r>
            <a:r>
              <a:rPr lang="en-US" dirty="0"/>
              <a:t> el </a:t>
            </a:r>
            <a:r>
              <a:rPr lang="en-US" dirty="0" err="1"/>
              <a:t>Cambio</a:t>
            </a:r>
            <a:r>
              <a:rPr lang="en-US" dirty="0"/>
              <a:t> (OCC)</a:t>
            </a:r>
          </a:p>
        </p:txBody>
      </p:sp>
      <p:sp>
        <p:nvSpPr>
          <p:cNvPr id="7" name="Rectangle 6"/>
          <p:cNvSpPr/>
          <p:nvPr/>
        </p:nvSpPr>
        <p:spPr>
          <a:xfrm>
            <a:off x="59436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Liderazgo</a:t>
            </a:r>
            <a:r>
              <a:rPr lang="en-US" dirty="0"/>
              <a:t> </a:t>
            </a:r>
            <a:r>
              <a:rPr lang="en-US" dirty="0" err="1"/>
              <a:t>Confiable</a:t>
            </a:r>
            <a:endParaRPr lang="en-US" dirty="0"/>
          </a:p>
        </p:txBody>
      </p:sp>
      <p:sp>
        <p:nvSpPr>
          <p:cNvPr id="13" name="Rectangle 12"/>
          <p:cNvSpPr/>
          <p:nvPr/>
        </p:nvSpPr>
        <p:spPr>
          <a:xfrm>
            <a:off x="1066800" y="27432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Pensamiento</a:t>
            </a:r>
            <a:r>
              <a:rPr lang="en-US" dirty="0"/>
              <a:t> </a:t>
            </a:r>
            <a:r>
              <a:rPr lang="en-US" dirty="0" err="1"/>
              <a:t>Sistémico</a:t>
            </a:r>
            <a:endParaRPr lang="en-US" dirty="0"/>
          </a:p>
        </p:txBody>
      </p:sp>
      <p:sp>
        <p:nvSpPr>
          <p:cNvPr id="14" name="Rectangle 13"/>
          <p:cNvSpPr/>
          <p:nvPr/>
        </p:nvSpPr>
        <p:spPr>
          <a:xfrm>
            <a:off x="5943600" y="35814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Defensores</a:t>
            </a:r>
            <a:r>
              <a:rPr lang="en-US" dirty="0"/>
              <a:t> </a:t>
            </a:r>
            <a:r>
              <a:rPr lang="en-US" dirty="0" err="1"/>
              <a:t>Capaces</a:t>
            </a:r>
            <a:endParaRPr lang="en-US" dirty="0"/>
          </a:p>
        </p:txBody>
      </p:sp>
      <p:sp>
        <p:nvSpPr>
          <p:cNvPr id="15" name="Rectangle 14"/>
          <p:cNvSpPr/>
          <p:nvPr/>
        </p:nvSpPr>
        <p:spPr>
          <a:xfrm>
            <a:off x="1066800" y="36728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Cultura</a:t>
            </a:r>
            <a:r>
              <a:rPr lang="en-US" dirty="0"/>
              <a:t> de </a:t>
            </a:r>
            <a:r>
              <a:rPr lang="en-US" dirty="0" err="1"/>
              <a:t>Innovación</a:t>
            </a:r>
            <a:endParaRPr lang="en-US" dirty="0"/>
          </a:p>
        </p:txBody>
      </p:sp>
      <p:sp>
        <p:nvSpPr>
          <p:cNvPr id="16" name="Rectangle 15"/>
          <p:cNvSpPr/>
          <p:nvPr/>
        </p:nvSpPr>
        <p:spPr>
          <a:xfrm>
            <a:off x="5943600" y="45110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Seguidores</a:t>
            </a:r>
            <a:r>
              <a:rPr lang="en-US" dirty="0"/>
              <a:t> </a:t>
            </a:r>
            <a:r>
              <a:rPr lang="en-US" dirty="0" err="1"/>
              <a:t>que</a:t>
            </a:r>
            <a:r>
              <a:rPr lang="en-US" dirty="0"/>
              <a:t> </a:t>
            </a:r>
            <a:r>
              <a:rPr lang="en-US" dirty="0" err="1"/>
              <a:t>Confían</a:t>
            </a:r>
            <a:endParaRPr lang="en-US" dirty="0"/>
          </a:p>
        </p:txBody>
      </p:sp>
      <p:sp>
        <p:nvSpPr>
          <p:cNvPr id="17" name="Rectangle 16"/>
          <p:cNvSpPr/>
          <p:nvPr/>
        </p:nvSpPr>
        <p:spPr>
          <a:xfrm>
            <a:off x="1066800" y="45872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Sistemas</a:t>
            </a:r>
            <a:r>
              <a:rPr lang="en-US" dirty="0"/>
              <a:t> de </a:t>
            </a:r>
            <a:r>
              <a:rPr lang="en-US" dirty="0" err="1"/>
              <a:t>Comunicación</a:t>
            </a:r>
            <a:endParaRPr lang="en-US" dirty="0"/>
          </a:p>
        </p:txBody>
      </p:sp>
      <p:sp>
        <p:nvSpPr>
          <p:cNvPr id="18" name="Rectangle 17"/>
          <p:cNvSpPr/>
          <p:nvPr/>
        </p:nvSpPr>
        <p:spPr>
          <a:xfrm>
            <a:off x="5943600" y="2743200"/>
            <a:ext cx="1676400" cy="748145"/>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sz="1600" dirty="0" err="1"/>
              <a:t>Mandos</a:t>
            </a:r>
            <a:r>
              <a:rPr lang="en-US" sz="1600" dirty="0"/>
              <a:t> </a:t>
            </a:r>
            <a:r>
              <a:rPr lang="en-US" sz="1600" dirty="0" err="1"/>
              <a:t>Medios</a:t>
            </a:r>
            <a:r>
              <a:rPr lang="en-US" sz="1600" dirty="0"/>
              <a:t> </a:t>
            </a:r>
            <a:r>
              <a:rPr lang="en-US" sz="1600" dirty="0" err="1"/>
              <a:t>involucrados</a:t>
            </a:r>
            <a:endParaRPr lang="en-US" sz="1600" dirty="0"/>
          </a:p>
        </p:txBody>
      </p:sp>
      <p:sp>
        <p:nvSpPr>
          <p:cNvPr id="19" name="Rectangle 18"/>
          <p:cNvSpPr/>
          <p:nvPr/>
        </p:nvSpPr>
        <p:spPr>
          <a:xfrm>
            <a:off x="10668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err="1"/>
              <a:t>Culturas</a:t>
            </a:r>
            <a:r>
              <a:rPr lang="en-US" dirty="0"/>
              <a:t> de </a:t>
            </a:r>
            <a:r>
              <a:rPr lang="en-US" dirty="0" err="1"/>
              <a:t>Rendición</a:t>
            </a:r>
            <a:r>
              <a:rPr lang="en-US" dirty="0"/>
              <a:t> de </a:t>
            </a:r>
            <a:r>
              <a:rPr lang="en-US" dirty="0" err="1"/>
              <a:t>Cuentas</a:t>
            </a:r>
            <a:endParaRPr lang="en-US" dirty="0"/>
          </a:p>
        </p:txBody>
      </p:sp>
      <p:sp>
        <p:nvSpPr>
          <p:cNvPr id="42" name="TextBox 41"/>
          <p:cNvSpPr txBox="1"/>
          <p:nvPr/>
        </p:nvSpPr>
        <p:spPr>
          <a:xfrm>
            <a:off x="76200" y="5867400"/>
            <a:ext cx="9144000" cy="307777"/>
          </a:xfrm>
          <a:prstGeom prst="rect">
            <a:avLst/>
          </a:prstGeom>
          <a:noFill/>
        </p:spPr>
        <p:txBody>
          <a:bodyPr wrap="square" rtlCol="0">
            <a:spAutoFit/>
          </a:bodyPr>
          <a:lstStyle/>
          <a:p>
            <a:r>
              <a:rPr lang="en-US" sz="1400" dirty="0" err="1">
                <a:solidFill>
                  <a:srgbClr val="7F7F7F"/>
                </a:solidFill>
              </a:rPr>
              <a:t>Adaptado</a:t>
            </a:r>
            <a:r>
              <a:rPr lang="en-US" sz="1400" dirty="0">
                <a:solidFill>
                  <a:srgbClr val="7F7F7F"/>
                </a:solidFill>
              </a:rPr>
              <a:t> de Building Organizational Capacity for Change, Business Expert Press 2011, Pg. 8</a:t>
            </a:r>
          </a:p>
        </p:txBody>
      </p:sp>
      <p:cxnSp>
        <p:nvCxnSpPr>
          <p:cNvPr id="46" name="Straight Connector 45"/>
          <p:cNvCxnSpPr>
            <a:stCxn id="19" idx="3"/>
            <a:endCxn id="6" idx="1"/>
          </p:cNvCxnSpPr>
          <p:nvPr/>
        </p:nvCxnSpPr>
        <p:spPr>
          <a:xfrm>
            <a:off x="2743200" y="2240280"/>
            <a:ext cx="726936" cy="62758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0" name="Straight Connector 49"/>
          <p:cNvCxnSpPr>
            <a:stCxn id="13" idx="3"/>
          </p:cNvCxnSpPr>
          <p:nvPr/>
        </p:nvCxnSpPr>
        <p:spPr>
          <a:xfrm>
            <a:off x="2743200" y="3154680"/>
            <a:ext cx="381000" cy="1981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3" name="Straight Connector 52"/>
          <p:cNvCxnSpPr>
            <a:endCxn id="6" idx="3"/>
          </p:cNvCxnSpPr>
          <p:nvPr/>
        </p:nvCxnSpPr>
        <p:spPr>
          <a:xfrm flipV="1">
            <a:off x="2743200" y="3837734"/>
            <a:ext cx="726936" cy="27706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8" name="Straight Connector 57"/>
          <p:cNvCxnSpPr>
            <a:stCxn id="17" idx="3"/>
          </p:cNvCxnSpPr>
          <p:nvPr/>
        </p:nvCxnSpPr>
        <p:spPr>
          <a:xfrm flipV="1">
            <a:off x="2743200" y="3962400"/>
            <a:ext cx="1143000" cy="10363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61" name="Straight Connector 60"/>
          <p:cNvCxnSpPr>
            <a:stCxn id="7" idx="1"/>
            <a:endCxn id="6" idx="7"/>
          </p:cNvCxnSpPr>
          <p:nvPr/>
        </p:nvCxnSpPr>
        <p:spPr>
          <a:xfrm flipH="1">
            <a:off x="5140464" y="2240280"/>
            <a:ext cx="803136" cy="6275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4" name="Straight Connector 63"/>
          <p:cNvCxnSpPr>
            <a:stCxn id="18" idx="1"/>
          </p:cNvCxnSpPr>
          <p:nvPr/>
        </p:nvCxnSpPr>
        <p:spPr>
          <a:xfrm flipH="1">
            <a:off x="5486400" y="3117273"/>
            <a:ext cx="457200" cy="159327"/>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7" name="Straight Connector 66"/>
          <p:cNvCxnSpPr>
            <a:stCxn id="14" idx="1"/>
            <a:endCxn id="6" idx="5"/>
          </p:cNvCxnSpPr>
          <p:nvPr/>
        </p:nvCxnSpPr>
        <p:spPr>
          <a:xfrm flipH="1" flipV="1">
            <a:off x="5140464" y="3837734"/>
            <a:ext cx="803136" cy="1551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0" name="Straight Connector 69"/>
          <p:cNvCxnSpPr>
            <a:stCxn id="16" idx="1"/>
          </p:cNvCxnSpPr>
          <p:nvPr/>
        </p:nvCxnSpPr>
        <p:spPr>
          <a:xfrm flipH="1" flipV="1">
            <a:off x="4800600" y="3962400"/>
            <a:ext cx="1143000" cy="96012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615681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fontScale="92500"/>
          </a:bodyPr>
          <a:lstStyle/>
          <a:p>
            <a:pPr marL="0" indent="0">
              <a:buNone/>
            </a:pPr>
            <a:r>
              <a:rPr lang="en-US" b="1" dirty="0"/>
              <a:t>1. </a:t>
            </a:r>
            <a:r>
              <a:rPr lang="es-GT" b="1" dirty="0"/>
              <a:t>Liderazgo Digno de Confianza </a:t>
            </a:r>
            <a:r>
              <a:rPr lang="es-GT" dirty="0"/>
              <a:t>– la autoridad no es suficiente para hacer un cambio en la organización; los líderes estratégicos deben ser percibidos competentes y mirando hacia fuera por el bienestar del resto de los empleados en la organización.</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169</a:t>
            </a:fld>
            <a:endParaRPr lang="en-US" dirty="0"/>
          </a:p>
        </p:txBody>
      </p:sp>
      <p:sp>
        <p:nvSpPr>
          <p:cNvPr id="4" name="Title 3"/>
          <p:cNvSpPr>
            <a:spLocks noGrp="1"/>
          </p:cNvSpPr>
          <p:nvPr>
            <p:ph type="title"/>
          </p:nvPr>
        </p:nvSpPr>
        <p:spPr>
          <a:xfrm>
            <a:off x="381000" y="228600"/>
            <a:ext cx="6400800" cy="838200"/>
          </a:xfrm>
        </p:spPr>
        <p:txBody>
          <a:bodyPr/>
          <a:lstStyle/>
          <a:p>
            <a:r>
              <a:rPr lang="en-US" dirty="0" err="1"/>
              <a:t>Analizando</a:t>
            </a:r>
            <a:r>
              <a:rPr lang="en-US" dirty="0"/>
              <a:t> en </a:t>
            </a:r>
            <a:r>
              <a:rPr lang="en-US" dirty="0" err="1"/>
              <a:t>detalle</a:t>
            </a:r>
            <a:endParaRPr lang="en-US" dirty="0"/>
          </a:p>
        </p:txBody>
      </p:sp>
      <p:sp>
        <p:nvSpPr>
          <p:cNvPr id="5" name="Content Placeholder 1"/>
          <p:cNvSpPr txBox="1">
            <a:spLocks/>
          </p:cNvSpPr>
          <p:nvPr/>
        </p:nvSpPr>
        <p:spPr>
          <a:xfrm>
            <a:off x="457200" y="3962400"/>
            <a:ext cx="8229600" cy="2133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2. </a:t>
            </a:r>
            <a:r>
              <a:rPr lang="es-GT" b="1" dirty="0"/>
              <a:t>Seguidores que confían </a:t>
            </a:r>
            <a:r>
              <a:rPr lang="es-GT" dirty="0"/>
              <a:t>- dentro de la organización deben estar favorablemente dispuestos a confiar que su organización es capaz de cambiar.</a:t>
            </a:r>
            <a:endParaRPr lang="en-US" dirty="0"/>
          </a:p>
        </p:txBody>
      </p:sp>
    </p:spTree>
    <p:extLst>
      <p:ext uri="{BB962C8B-B14F-4D97-AF65-F5344CB8AC3E}">
        <p14:creationId xmlns:p14="http://schemas.microsoft.com/office/powerpoint/2010/main" val="355263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Reconocimiento</a:t>
            </a:r>
            <a:r>
              <a:rPr lang="en-US" dirty="0"/>
              <a:t> de la </a:t>
            </a:r>
            <a:r>
              <a:rPr lang="en-US" dirty="0" err="1"/>
              <a:t>Industria</a:t>
            </a:r>
            <a:endParaRPr lang="en-US" dirty="0"/>
          </a:p>
        </p:txBody>
      </p:sp>
      <p:pic>
        <p:nvPicPr>
          <p:cNvPr id="3" name="Picture 2" descr="GPM PRiSM Flowchart V 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43000"/>
            <a:ext cx="3009261" cy="4953000"/>
          </a:xfrm>
          <a:prstGeom prst="rect">
            <a:avLst/>
          </a:prstGeom>
        </p:spPr>
      </p:pic>
      <p:sp>
        <p:nvSpPr>
          <p:cNvPr id="4" name="TextBox 3"/>
          <p:cNvSpPr txBox="1"/>
          <p:nvPr/>
        </p:nvSpPr>
        <p:spPr>
          <a:xfrm>
            <a:off x="3429000" y="1219200"/>
            <a:ext cx="5410200" cy="5170646"/>
          </a:xfrm>
          <a:prstGeom prst="rect">
            <a:avLst/>
          </a:prstGeom>
          <a:noFill/>
        </p:spPr>
        <p:txBody>
          <a:bodyPr wrap="square" rtlCol="0">
            <a:spAutoFit/>
          </a:bodyPr>
          <a:lstStyle/>
          <a:p>
            <a:r>
              <a:rPr lang="en-US" sz="2400" b="1" dirty="0" err="1"/>
              <a:t>PRiSM</a:t>
            </a:r>
            <a:r>
              <a:rPr lang="en-US" sz="2400" dirty="0"/>
              <a:t> </a:t>
            </a:r>
            <a:r>
              <a:rPr lang="en-US" sz="2400" dirty="0" err="1"/>
              <a:t>es</a:t>
            </a:r>
            <a:r>
              <a:rPr lang="en-US" sz="2400" dirty="0"/>
              <a:t> </a:t>
            </a:r>
            <a:r>
              <a:rPr lang="en-US" sz="2400" dirty="0" err="1"/>
              <a:t>nuestra</a:t>
            </a:r>
            <a:r>
              <a:rPr lang="en-US" sz="2400" dirty="0"/>
              <a:t> </a:t>
            </a:r>
            <a:r>
              <a:rPr lang="en-US" sz="2400" dirty="0" err="1"/>
              <a:t>metodología</a:t>
            </a:r>
            <a:r>
              <a:rPr lang="en-US" sz="2400" dirty="0"/>
              <a:t> de </a:t>
            </a:r>
            <a:r>
              <a:rPr lang="en-US" sz="2400" dirty="0" err="1"/>
              <a:t>proyecto</a:t>
            </a:r>
            <a:r>
              <a:rPr lang="en-US" sz="2400" dirty="0"/>
              <a:t> </a:t>
            </a:r>
            <a:r>
              <a:rPr lang="en-US" sz="2400" dirty="0" err="1"/>
              <a:t>estrucurada</a:t>
            </a:r>
            <a:r>
              <a:rPr lang="en-US" sz="2400" dirty="0"/>
              <a:t> </a:t>
            </a:r>
            <a:r>
              <a:rPr lang="en-US" sz="2400" dirty="0" err="1"/>
              <a:t>que</a:t>
            </a:r>
            <a:r>
              <a:rPr lang="en-US" sz="2400" dirty="0"/>
              <a:t> </a:t>
            </a:r>
            <a:r>
              <a:rPr lang="en-US" sz="2400" dirty="0" err="1"/>
              <a:t>incorpora</a:t>
            </a:r>
            <a:endParaRPr lang="en-US" sz="2400" dirty="0"/>
          </a:p>
          <a:p>
            <a:r>
              <a:rPr lang="en-US" sz="2400" dirty="0"/>
              <a:t> Los </a:t>
            </a:r>
            <a:r>
              <a:rPr lang="en-US" sz="2400" dirty="0" err="1"/>
              <a:t>Estándares</a:t>
            </a:r>
            <a:r>
              <a:rPr lang="en-US" sz="2400" dirty="0"/>
              <a:t> </a:t>
            </a:r>
            <a:r>
              <a:rPr lang="en-US" sz="2400" dirty="0" err="1"/>
              <a:t>para</a:t>
            </a:r>
            <a:r>
              <a:rPr lang="en-US" sz="2400" dirty="0"/>
              <a:t>: </a:t>
            </a:r>
          </a:p>
          <a:p>
            <a:pPr marL="342900" indent="-342900">
              <a:buFont typeface="Arial"/>
              <a:buChar char="•"/>
            </a:pPr>
            <a:r>
              <a:rPr lang="en-US" sz="2400" dirty="0"/>
              <a:t>La </a:t>
            </a:r>
            <a:r>
              <a:rPr lang="en-US" sz="2400" dirty="0" err="1"/>
              <a:t>Gestión</a:t>
            </a:r>
            <a:r>
              <a:rPr lang="en-US" sz="2400" dirty="0"/>
              <a:t> de la </a:t>
            </a:r>
            <a:r>
              <a:rPr lang="en-US" sz="2400" dirty="0" err="1"/>
              <a:t>Calidad</a:t>
            </a:r>
            <a:endParaRPr lang="en-US" sz="2400" dirty="0"/>
          </a:p>
          <a:p>
            <a:pPr marL="342900" indent="-342900">
              <a:buFont typeface="Arial"/>
              <a:buChar char="•"/>
            </a:pPr>
            <a:r>
              <a:rPr lang="en-US" sz="2400" dirty="0"/>
              <a:t>La </a:t>
            </a:r>
            <a:r>
              <a:rPr lang="en-US" sz="2400" dirty="0" err="1"/>
              <a:t>Gestión</a:t>
            </a:r>
            <a:r>
              <a:rPr lang="en-US" sz="2400" dirty="0"/>
              <a:t> de la </a:t>
            </a:r>
            <a:r>
              <a:rPr lang="en-US" sz="2400" dirty="0" err="1"/>
              <a:t>Energía</a:t>
            </a:r>
            <a:r>
              <a:rPr lang="en-US" sz="2400" dirty="0"/>
              <a:t> </a:t>
            </a:r>
          </a:p>
          <a:p>
            <a:pPr marL="342900" indent="-342900">
              <a:buFont typeface="Arial"/>
              <a:buChar char="•"/>
            </a:pPr>
            <a:r>
              <a:rPr lang="en-US" sz="2400" dirty="0"/>
              <a:t>La </a:t>
            </a:r>
            <a:r>
              <a:rPr lang="en-US" sz="2400" dirty="0" err="1"/>
              <a:t>Gestión</a:t>
            </a:r>
            <a:r>
              <a:rPr lang="en-US" sz="2400" dirty="0"/>
              <a:t> del </a:t>
            </a:r>
            <a:r>
              <a:rPr lang="en-US" sz="2400" dirty="0" err="1"/>
              <a:t>Medio</a:t>
            </a:r>
            <a:r>
              <a:rPr lang="en-US" sz="2400" dirty="0"/>
              <a:t> </a:t>
            </a:r>
            <a:r>
              <a:rPr lang="en-US" sz="2400" dirty="0" err="1"/>
              <a:t>Ambiente</a:t>
            </a:r>
            <a:endParaRPr lang="en-US" sz="2400" dirty="0"/>
          </a:p>
          <a:p>
            <a:pPr marL="342900" indent="-342900">
              <a:buFont typeface="Arial"/>
              <a:buChar char="•"/>
            </a:pPr>
            <a:r>
              <a:rPr lang="en-US" sz="2400" dirty="0"/>
              <a:t>La </a:t>
            </a:r>
            <a:r>
              <a:rPr lang="en-US" sz="2400" dirty="0" err="1"/>
              <a:t>Responsabilidad</a:t>
            </a:r>
            <a:r>
              <a:rPr lang="en-US" sz="2400" dirty="0"/>
              <a:t> Social </a:t>
            </a:r>
            <a:r>
              <a:rPr lang="en-US" sz="2400" dirty="0" err="1"/>
              <a:t>Empresaria</a:t>
            </a:r>
            <a:endParaRPr lang="en-US" sz="2400" dirty="0"/>
          </a:p>
          <a:p>
            <a:pPr marL="342900" indent="-342900">
              <a:buFont typeface="Arial"/>
              <a:buChar char="•"/>
            </a:pPr>
            <a:r>
              <a:rPr lang="en-US" sz="2400" dirty="0"/>
              <a:t>La </a:t>
            </a:r>
            <a:r>
              <a:rPr lang="en-US" sz="2400" dirty="0" err="1"/>
              <a:t>Dirección</a:t>
            </a:r>
            <a:r>
              <a:rPr lang="en-US" sz="2400" dirty="0"/>
              <a:t> y </a:t>
            </a:r>
            <a:r>
              <a:rPr lang="en-US" sz="2400" dirty="0" err="1"/>
              <a:t>Gestión</a:t>
            </a:r>
            <a:r>
              <a:rPr lang="en-US" sz="2400" dirty="0"/>
              <a:t> de </a:t>
            </a:r>
            <a:r>
              <a:rPr lang="en-US" sz="2400" dirty="0" err="1"/>
              <a:t>Proyectos</a:t>
            </a:r>
            <a:endParaRPr lang="en-US" sz="2400" dirty="0"/>
          </a:p>
          <a:p>
            <a:pPr marL="342900" indent="-342900">
              <a:buFont typeface="Arial"/>
              <a:buChar char="•"/>
            </a:pPr>
            <a:endParaRPr lang="en-US" sz="2400" dirty="0"/>
          </a:p>
          <a:p>
            <a:pPr marL="342900" indent="-342900"/>
            <a:r>
              <a:rPr lang="en-US" sz="2400" dirty="0"/>
              <a:t>Los </a:t>
            </a:r>
            <a:r>
              <a:rPr lang="en-US" sz="2400" dirty="0" err="1"/>
              <a:t>Diez</a:t>
            </a:r>
            <a:r>
              <a:rPr lang="en-US" sz="2400" dirty="0"/>
              <a:t> </a:t>
            </a:r>
            <a:r>
              <a:rPr lang="en-US" sz="2400" dirty="0" err="1"/>
              <a:t>Principios</a:t>
            </a:r>
            <a:r>
              <a:rPr lang="en-US" sz="2400" dirty="0"/>
              <a:t> del </a:t>
            </a:r>
            <a:r>
              <a:rPr lang="en-US" sz="2400" dirty="0" err="1"/>
              <a:t>Pacto</a:t>
            </a:r>
            <a:r>
              <a:rPr lang="en-US" sz="2400" dirty="0"/>
              <a:t> Global de </a:t>
            </a:r>
            <a:r>
              <a:rPr lang="en-US" sz="2400" dirty="0" err="1"/>
              <a:t>las</a:t>
            </a:r>
            <a:r>
              <a:rPr lang="en-US" sz="2400" dirty="0"/>
              <a:t> </a:t>
            </a:r>
            <a:r>
              <a:rPr lang="en-US" sz="2400" dirty="0" err="1"/>
              <a:t>Naciones</a:t>
            </a:r>
            <a:r>
              <a:rPr lang="en-US" sz="2400" dirty="0"/>
              <a:t> </a:t>
            </a:r>
            <a:r>
              <a:rPr lang="en-US" sz="2400" dirty="0" err="1"/>
              <a:t>Unidas</a:t>
            </a:r>
            <a:r>
              <a:rPr lang="en-US" sz="2400" dirty="0"/>
              <a:t> </a:t>
            </a:r>
            <a:r>
              <a:rPr lang="en-US" sz="2400" dirty="0" err="1"/>
              <a:t>para</a:t>
            </a:r>
            <a:r>
              <a:rPr lang="en-US" sz="2400" dirty="0"/>
              <a:t> la </a:t>
            </a:r>
            <a:r>
              <a:rPr lang="en-US" sz="2400" dirty="0" err="1"/>
              <a:t>Sostenibilidad</a:t>
            </a:r>
            <a:endParaRPr lang="en-US" sz="2400" dirty="0"/>
          </a:p>
          <a:p>
            <a:pPr marL="342900" indent="-342900"/>
            <a:r>
              <a:rPr lang="en-US" sz="2400" dirty="0"/>
              <a:t>GRI G4 Framework</a:t>
            </a:r>
          </a:p>
          <a:p>
            <a:pPr marL="342900" indent="-342900"/>
            <a:r>
              <a:rPr lang="en-US" sz="2400" dirty="0"/>
              <a:t>IPMA ICB 3.0 Competence Baseline</a:t>
            </a:r>
          </a:p>
          <a:p>
            <a:endParaRPr lang="en-US" dirty="0"/>
          </a:p>
        </p:txBody>
      </p:sp>
      <p:pic>
        <p:nvPicPr>
          <p:cNvPr id="5" name="Picture 4" descr="Award Graphi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295400"/>
            <a:ext cx="8522677" cy="45339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17</a:t>
            </a:fld>
            <a:endParaRPr lang="en-US" dirty="0"/>
          </a:p>
        </p:txBody>
      </p:sp>
    </p:spTree>
    <p:extLst>
      <p:ext uri="{BB962C8B-B14F-4D97-AF65-F5344CB8AC3E}">
        <p14:creationId xmlns:p14="http://schemas.microsoft.com/office/powerpoint/2010/main" val="17906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fontScale="92500" lnSpcReduction="10000"/>
          </a:bodyPr>
          <a:lstStyle/>
          <a:p>
            <a:pPr marL="0" indent="0">
              <a:buNone/>
            </a:pPr>
            <a:r>
              <a:rPr lang="en-US" b="1" dirty="0"/>
              <a:t>3. D</a:t>
            </a:r>
            <a:r>
              <a:rPr lang="es-GT" b="1" dirty="0" err="1"/>
              <a:t>efensores</a:t>
            </a:r>
            <a:r>
              <a:rPr lang="es-GT" b="1" dirty="0"/>
              <a:t> Capaces </a:t>
            </a:r>
            <a:r>
              <a:rPr lang="es-GT" dirty="0"/>
              <a:t>- individuos dentro del grupo de altos ejecutivos, de las filas de mandos </a:t>
            </a:r>
            <a:r>
              <a:rPr lang="es-GT" dirty="0" err="1"/>
              <a:t>medios,de</a:t>
            </a:r>
            <a:r>
              <a:rPr lang="es-GT" dirty="0"/>
              <a:t>  o ambos que pueden impulsar las iniciativas de cambio dentro de una organización. Estos individuos suelen ser inconformistas y normalmente no encajan bien en las estructuras burocráticas.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170</a:t>
            </a:fld>
            <a:endParaRPr lang="en-US" dirty="0"/>
          </a:p>
        </p:txBody>
      </p:sp>
      <p:sp>
        <p:nvSpPr>
          <p:cNvPr id="4" name="Title 3"/>
          <p:cNvSpPr>
            <a:spLocks noGrp="1"/>
          </p:cNvSpPr>
          <p:nvPr>
            <p:ph type="title"/>
          </p:nvPr>
        </p:nvSpPr>
        <p:spPr/>
        <p:txBody>
          <a:bodyPr>
            <a:normAutofit/>
          </a:bodyPr>
          <a:lstStyle/>
          <a:p>
            <a:r>
              <a:rPr lang="en-US" dirty="0" err="1"/>
              <a:t>Analizando</a:t>
            </a:r>
            <a:r>
              <a:rPr lang="en-US" dirty="0"/>
              <a:t> en </a:t>
            </a:r>
            <a:r>
              <a:rPr lang="en-US" dirty="0" err="1"/>
              <a:t>detalle</a:t>
            </a:r>
            <a:endParaRPr lang="en-US" dirty="0"/>
          </a:p>
        </p:txBody>
      </p:sp>
      <p:sp>
        <p:nvSpPr>
          <p:cNvPr id="5" name="Content Placeholder 1"/>
          <p:cNvSpPr txBox="1">
            <a:spLocks/>
          </p:cNvSpPr>
          <p:nvPr/>
        </p:nvSpPr>
        <p:spPr>
          <a:xfrm>
            <a:off x="457200" y="3962400"/>
            <a:ext cx="8229600" cy="22860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200" b="1" dirty="0"/>
              <a:t>4.</a:t>
            </a:r>
            <a:r>
              <a:rPr lang="en-US" sz="4200" dirty="0"/>
              <a:t> </a:t>
            </a:r>
            <a:r>
              <a:rPr lang="en-US" sz="4200" b="1" dirty="0" err="1"/>
              <a:t>Mandos</a:t>
            </a:r>
            <a:r>
              <a:rPr lang="en-US" sz="4200" b="1" dirty="0"/>
              <a:t> </a:t>
            </a:r>
            <a:r>
              <a:rPr lang="en-US" sz="4200" b="1" dirty="0" err="1"/>
              <a:t>Medios</a:t>
            </a:r>
            <a:r>
              <a:rPr lang="en-US" sz="4200" b="1" dirty="0"/>
              <a:t> </a:t>
            </a:r>
            <a:r>
              <a:rPr lang="es-GT" sz="4200" b="1" dirty="0"/>
              <a:t>Involucrados </a:t>
            </a:r>
            <a:r>
              <a:rPr lang="es-GT" sz="4200" dirty="0"/>
              <a:t>- El grupo de mandos intermedios  a menudo no se  involucra con las iniciativas de diseño de la estrategia de formación. </a:t>
            </a:r>
            <a:r>
              <a:rPr lang="es-GT" sz="4200" b="1" dirty="0"/>
              <a:t>Esto es un error. </a:t>
            </a:r>
            <a:r>
              <a:rPr lang="es-GT" sz="4200" dirty="0"/>
              <a:t>Los mandos medios tienen un rol único e importante que desempeñar en la mejora de la capacidad de cambio de la organización.</a:t>
            </a:r>
          </a:p>
          <a:p>
            <a:pPr marL="0" indent="0">
              <a:buNone/>
            </a:pPr>
            <a:endParaRPr lang="en-US" dirty="0"/>
          </a:p>
        </p:txBody>
      </p:sp>
    </p:spTree>
    <p:extLst>
      <p:ext uri="{BB962C8B-B14F-4D97-AF65-F5344CB8AC3E}">
        <p14:creationId xmlns:p14="http://schemas.microsoft.com/office/powerpoint/2010/main" val="385998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a:bodyPr>
          <a:lstStyle/>
          <a:p>
            <a:pPr marL="0" indent="0">
              <a:buNone/>
            </a:pPr>
            <a:r>
              <a:rPr lang="en-US" sz="2600" b="1" dirty="0"/>
              <a:t>5. </a:t>
            </a:r>
            <a:r>
              <a:rPr lang="en-US" sz="2600" b="1" dirty="0" err="1"/>
              <a:t>Pensamiento</a:t>
            </a:r>
            <a:r>
              <a:rPr lang="en-US" sz="2600" b="1" dirty="0"/>
              <a:t> </a:t>
            </a:r>
            <a:r>
              <a:rPr lang="en-US" sz="2600" b="1" dirty="0" err="1"/>
              <a:t>Sistémico</a:t>
            </a:r>
            <a:r>
              <a:rPr lang="en-US" sz="2600" b="1" dirty="0"/>
              <a:t> </a:t>
            </a:r>
            <a:r>
              <a:rPr lang="en-US" sz="2600" dirty="0"/>
              <a:t>– El </a:t>
            </a:r>
            <a:r>
              <a:rPr lang="en-US" sz="2600" dirty="0" err="1"/>
              <a:t>pensamiento</a:t>
            </a:r>
            <a:r>
              <a:rPr lang="en-US" sz="2600" dirty="0"/>
              <a:t> </a:t>
            </a:r>
            <a:r>
              <a:rPr lang="en-US" sz="2600" dirty="0" err="1"/>
              <a:t>sistémico</a:t>
            </a:r>
            <a:r>
              <a:rPr lang="en-US" sz="2600" dirty="0"/>
              <a:t> </a:t>
            </a:r>
            <a:r>
              <a:rPr lang="es-GT" sz="2600" dirty="0"/>
              <a:t>es un gran alejamiento de la antigua forma de toma de decisiones empresariales en el que se rompía el sistema en partes y se analizaban las partes por separado.</a:t>
            </a:r>
            <a:endParaRPr lang="en-US" sz="2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171</a:t>
            </a:fld>
            <a:endParaRPr lang="en-US" dirty="0"/>
          </a:p>
        </p:txBody>
      </p:sp>
      <p:sp>
        <p:nvSpPr>
          <p:cNvPr id="4" name="Title 3"/>
          <p:cNvSpPr>
            <a:spLocks noGrp="1"/>
          </p:cNvSpPr>
          <p:nvPr>
            <p:ph type="title"/>
          </p:nvPr>
        </p:nvSpPr>
        <p:spPr/>
        <p:txBody>
          <a:bodyPr>
            <a:normAutofit/>
          </a:bodyPr>
          <a:lstStyle/>
          <a:p>
            <a:r>
              <a:rPr lang="en-US" dirty="0" err="1"/>
              <a:t>Analizando</a:t>
            </a:r>
            <a:r>
              <a:rPr lang="en-US" dirty="0"/>
              <a:t> en </a:t>
            </a:r>
            <a:r>
              <a:rPr lang="en-US" dirty="0" err="1"/>
              <a:t>detalle</a:t>
            </a:r>
            <a:endParaRPr lang="en-US" dirty="0"/>
          </a:p>
        </p:txBody>
      </p:sp>
      <p:sp>
        <p:nvSpPr>
          <p:cNvPr id="5" name="Content Placeholder 1"/>
          <p:cNvSpPr txBox="1">
            <a:spLocks/>
          </p:cNvSpPr>
          <p:nvPr/>
        </p:nvSpPr>
        <p:spPr>
          <a:xfrm>
            <a:off x="381000" y="3505200"/>
            <a:ext cx="8229600" cy="2133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b="1" dirty="0"/>
              <a:t>6. </a:t>
            </a:r>
            <a:r>
              <a:rPr lang="es-GT" sz="2600" b="1" dirty="0"/>
              <a:t>Sistemas de Comunicación Eficaces  - </a:t>
            </a:r>
            <a:r>
              <a:rPr lang="es-GT" sz="2600" dirty="0"/>
              <a:t>Cuando una organización combina el pensamiento sistémico con los sistemas de comunicación altamente  funcionales, se crea el conocimiento sistémico y se dispersa por toda la organización.</a:t>
            </a:r>
            <a:endParaRPr lang="en-US" sz="2600" dirty="0"/>
          </a:p>
        </p:txBody>
      </p:sp>
    </p:spTree>
    <p:extLst>
      <p:ext uri="{BB962C8B-B14F-4D97-AF65-F5344CB8AC3E}">
        <p14:creationId xmlns:p14="http://schemas.microsoft.com/office/powerpoint/2010/main" val="397163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3124199"/>
          </a:xfrm>
        </p:spPr>
        <p:txBody>
          <a:bodyPr>
            <a:normAutofit lnSpcReduction="10000"/>
          </a:bodyPr>
          <a:lstStyle/>
          <a:p>
            <a:pPr marL="0" indent="0">
              <a:buNone/>
            </a:pPr>
            <a:r>
              <a:rPr lang="es-GT" sz="2600" b="1" dirty="0"/>
              <a:t>7 y 8 Culturas de Rendición de Cuentas </a:t>
            </a:r>
            <a:r>
              <a:rPr lang="es-GT" sz="2600" dirty="0"/>
              <a:t>- donde hay consecuencias para los empleados que fallan o que tienen éxito, debe contrapesarse con una </a:t>
            </a:r>
            <a:r>
              <a:rPr lang="es-GT" sz="2600" b="1" dirty="0"/>
              <a:t>Cultura de Innovación</a:t>
            </a:r>
            <a:r>
              <a:rPr lang="es-GT" sz="2600" dirty="0"/>
              <a:t>. En conjunto, estas dos dimensiones de la capacidad cambio organizacional </a:t>
            </a:r>
            <a:r>
              <a:rPr lang="en-US" sz="2400" dirty="0"/>
              <a:t>—</a:t>
            </a:r>
            <a:r>
              <a:rPr lang="es-GT" sz="2600" dirty="0"/>
              <a:t> rendición de cuentas e innovación</a:t>
            </a:r>
            <a:r>
              <a:rPr lang="en-US" sz="2400" dirty="0"/>
              <a:t>—</a:t>
            </a:r>
            <a:r>
              <a:rPr lang="es-GT" sz="2600" dirty="0"/>
              <a:t> ayudan a asegurar que la organización calcula de manera eficiente los recursos escasos, mientras que mira creativamente hacia el futuro.</a:t>
            </a:r>
            <a:endParaRPr lang="en-US" sz="2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172</a:t>
            </a:fld>
            <a:endParaRPr lang="en-US" dirty="0"/>
          </a:p>
        </p:txBody>
      </p:sp>
      <p:sp>
        <p:nvSpPr>
          <p:cNvPr id="4" name="Title 3"/>
          <p:cNvSpPr>
            <a:spLocks noGrp="1"/>
          </p:cNvSpPr>
          <p:nvPr>
            <p:ph type="title"/>
          </p:nvPr>
        </p:nvSpPr>
        <p:spPr/>
        <p:txBody>
          <a:bodyPr>
            <a:normAutofit/>
          </a:bodyPr>
          <a:lstStyle/>
          <a:p>
            <a:r>
              <a:rPr lang="en-US" dirty="0" err="1"/>
              <a:t>Analizando</a:t>
            </a:r>
            <a:r>
              <a:rPr lang="en-US" dirty="0"/>
              <a:t> en </a:t>
            </a:r>
            <a:r>
              <a:rPr lang="en-US" dirty="0" err="1"/>
              <a:t>detalle</a:t>
            </a:r>
            <a:endParaRPr lang="en-US" dirty="0"/>
          </a:p>
        </p:txBody>
      </p:sp>
    </p:spTree>
    <p:extLst>
      <p:ext uri="{BB962C8B-B14F-4D97-AF65-F5344CB8AC3E}">
        <p14:creationId xmlns:p14="http://schemas.microsoft.com/office/powerpoint/2010/main" val="38021501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514350" indent="-514350">
              <a:buFont typeface="+mj-lt"/>
              <a:buAutoNum type="arabicPeriod"/>
            </a:pPr>
            <a:r>
              <a:rPr lang="es-GT" dirty="0"/>
              <a:t>Hacer de la Innovación una Responsabilidad de Todos</a:t>
            </a:r>
          </a:p>
          <a:p>
            <a:pPr marL="514350" indent="-514350">
              <a:buFont typeface="+mj-lt"/>
              <a:buAutoNum type="arabicPeriod"/>
            </a:pPr>
            <a:r>
              <a:rPr lang="es-GT" dirty="0"/>
              <a:t>Contratar y Retener a Empleados Creativos</a:t>
            </a:r>
          </a:p>
          <a:p>
            <a:pPr marL="514350" indent="-514350">
              <a:buFont typeface="+mj-lt"/>
              <a:buAutoNum type="arabicPeriod"/>
            </a:pPr>
            <a:r>
              <a:rPr lang="es-GT" dirty="0"/>
              <a:t>Poner a Prueba Tantas Ideas Prometedoras como sea Posible</a:t>
            </a:r>
          </a:p>
          <a:p>
            <a:pPr marL="514350" indent="-514350">
              <a:buFont typeface="+mj-lt"/>
              <a:buAutoNum type="arabicPeriod"/>
            </a:pPr>
            <a:r>
              <a:rPr lang="es-GT" dirty="0"/>
              <a:t>Utilizar su  Sistema de Recursos Humanos para Crear Seguridad Psicológica</a:t>
            </a:r>
          </a:p>
          <a:p>
            <a:pPr marL="514350" indent="-514350">
              <a:buFont typeface="+mj-lt"/>
              <a:buAutoNum type="arabicPeriod"/>
            </a:pPr>
            <a:r>
              <a:rPr lang="es-GT" dirty="0"/>
              <a:t>Enfatizar en Equipos Interdisciplinarios a lo Largo de Toda la Organización</a:t>
            </a:r>
          </a:p>
          <a:p>
            <a:pPr marL="514350" indent="-514350">
              <a:buFont typeface="+mj-lt"/>
              <a:buAutoNum type="arabicPeriod"/>
            </a:pPr>
            <a:r>
              <a:rPr lang="es-GT" dirty="0"/>
              <a:t>Cambiar los Artificios Culturales, Supuestos y Valores para Señalar la Importancia de la Innovación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173</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n-US" dirty="0" err="1"/>
              <a:t>Seis</a:t>
            </a:r>
            <a:r>
              <a:rPr lang="en-US" dirty="0"/>
              <a:t> </a:t>
            </a:r>
            <a:r>
              <a:rPr lang="en-US" dirty="0" err="1"/>
              <a:t>puntos</a:t>
            </a:r>
            <a:r>
              <a:rPr lang="en-US" dirty="0"/>
              <a:t> </a:t>
            </a:r>
            <a:r>
              <a:rPr lang="en-US" dirty="0" err="1"/>
              <a:t>para</a:t>
            </a:r>
            <a:r>
              <a:rPr lang="en-US" dirty="0"/>
              <a:t> </a:t>
            </a:r>
            <a:r>
              <a:rPr lang="en-US" dirty="0" err="1"/>
              <a:t>establecer</a:t>
            </a:r>
            <a:r>
              <a:rPr lang="en-US" dirty="0"/>
              <a:t> </a:t>
            </a:r>
            <a:r>
              <a:rPr lang="en-US" dirty="0" err="1"/>
              <a:t>una</a:t>
            </a:r>
            <a:r>
              <a:rPr lang="en-US" dirty="0"/>
              <a:t> </a:t>
            </a:r>
            <a:r>
              <a:rPr lang="en-US" dirty="0" err="1"/>
              <a:t>Cultura</a:t>
            </a:r>
            <a:r>
              <a:rPr lang="en-US" dirty="0"/>
              <a:t> de </a:t>
            </a:r>
            <a:r>
              <a:rPr lang="en-US" dirty="0" err="1"/>
              <a:t>Innovación</a:t>
            </a:r>
            <a:endParaRPr lang="en-US" dirty="0"/>
          </a:p>
        </p:txBody>
      </p:sp>
    </p:spTree>
    <p:extLst>
      <p:ext uri="{BB962C8B-B14F-4D97-AF65-F5344CB8AC3E}">
        <p14:creationId xmlns:p14="http://schemas.microsoft.com/office/powerpoint/2010/main" val="27482256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174</a:t>
            </a:fld>
            <a:endParaRPr lang="en-US" dirty="0"/>
          </a:p>
        </p:txBody>
      </p:sp>
      <p:sp>
        <p:nvSpPr>
          <p:cNvPr id="4" name="Title 3"/>
          <p:cNvSpPr>
            <a:spLocks noGrp="1"/>
          </p:cNvSpPr>
          <p:nvPr>
            <p:ph type="title"/>
          </p:nvPr>
        </p:nvSpPr>
        <p:spPr>
          <a:xfrm>
            <a:off x="762000" y="228600"/>
            <a:ext cx="5486400" cy="854075"/>
          </a:xfrm>
        </p:spPr>
        <p:txBody>
          <a:bodyPr/>
          <a:lstStyle/>
          <a:p>
            <a:r>
              <a:rPr lang="en-US" dirty="0"/>
              <a:t>El </a:t>
            </a:r>
            <a:r>
              <a:rPr lang="en-US" dirty="0" err="1"/>
              <a:t>Modelo</a:t>
            </a:r>
            <a:r>
              <a:rPr lang="en-US" dirty="0"/>
              <a:t> </a:t>
            </a:r>
            <a:r>
              <a:rPr lang="en-US" dirty="0" err="1"/>
              <a:t>Prosci</a:t>
            </a:r>
            <a:r>
              <a:rPr lang="en-US" sz="1600" dirty="0"/>
              <a:t>®</a:t>
            </a:r>
            <a:r>
              <a:rPr lang="en-US" dirty="0"/>
              <a:t> ADKAR</a:t>
            </a:r>
            <a:r>
              <a:rPr lang="en-US" sz="1600" dirty="0"/>
              <a:t>®</a:t>
            </a:r>
          </a:p>
        </p:txBody>
      </p:sp>
      <p:sp>
        <p:nvSpPr>
          <p:cNvPr id="5" name="Content Placeholder 4"/>
          <p:cNvSpPr>
            <a:spLocks noGrp="1"/>
          </p:cNvSpPr>
          <p:nvPr>
            <p:ph idx="1"/>
          </p:nvPr>
        </p:nvSpPr>
        <p:spPr>
          <a:xfrm>
            <a:off x="228600" y="1676400"/>
            <a:ext cx="8610600" cy="4724400"/>
          </a:xfrm>
        </p:spPr>
        <p:txBody>
          <a:bodyPr>
            <a:normAutofit/>
          </a:bodyPr>
          <a:lstStyle/>
          <a:p>
            <a:r>
              <a:rPr lang="es-GT" sz="1800" b="1" dirty="0"/>
              <a:t>Conciencia</a:t>
            </a:r>
            <a:r>
              <a:rPr lang="es-GT" sz="1800" dirty="0"/>
              <a:t> - Describa su </a:t>
            </a:r>
            <a:r>
              <a:rPr lang="es-GT" sz="1800" i="1" dirty="0"/>
              <a:t>toma de conciencia </a:t>
            </a:r>
            <a:r>
              <a:rPr lang="es-GT" sz="1800" dirty="0"/>
              <a:t>sobre la necesidad de cambiar. ¿Cuáles son los problemas del negocio, cliente o competidor que han creado la necesidad de cambiar?</a:t>
            </a:r>
          </a:p>
          <a:p>
            <a:r>
              <a:rPr lang="es-GT" sz="1800" b="1" dirty="0"/>
              <a:t>Deseo </a:t>
            </a:r>
            <a:r>
              <a:rPr lang="es-GT" sz="1800" dirty="0"/>
              <a:t>- Enumere los factores de motivación o consecuencias (buenas y malas) relacionadas con este cambio que </a:t>
            </a:r>
            <a:r>
              <a:rPr lang="es-GT" sz="1800" i="1" dirty="0"/>
              <a:t>afectan su deseo </a:t>
            </a:r>
            <a:r>
              <a:rPr lang="es-GT" sz="1800" dirty="0"/>
              <a:t>de cambiar, incluyendo razones de peso para apoyar el cambio y objeciones específicas al cambio.</a:t>
            </a:r>
          </a:p>
          <a:p>
            <a:r>
              <a:rPr lang="es-GT" sz="1800" b="1" dirty="0"/>
              <a:t>Conocimiento</a:t>
            </a:r>
            <a:r>
              <a:rPr lang="es-GT" sz="1800" dirty="0"/>
              <a:t> - Liste las habilidades y </a:t>
            </a:r>
            <a:r>
              <a:rPr lang="es-GT" sz="1800" i="1" dirty="0"/>
              <a:t>conocimiento</a:t>
            </a:r>
            <a:r>
              <a:rPr lang="es-GT" sz="1800" dirty="0"/>
              <a:t> necesarios para apoyar este cambio, tanto durante como después de la transición.</a:t>
            </a:r>
          </a:p>
          <a:p>
            <a:r>
              <a:rPr lang="es-GT" sz="1800" b="1" dirty="0"/>
              <a:t>Capacidad</a:t>
            </a:r>
            <a:r>
              <a:rPr lang="es-GT" sz="1800" dirty="0"/>
              <a:t>- Teniendo en cuenta las habilidades y los conocimientos desde arriba, evaluar su </a:t>
            </a:r>
            <a:r>
              <a:rPr lang="es-GT" sz="1800" i="1" dirty="0"/>
              <a:t>capacidad</a:t>
            </a:r>
            <a:r>
              <a:rPr lang="es-GT" sz="1800" dirty="0"/>
              <a:t> general para implementar este cambio. ¿Qué desafíos prevé?</a:t>
            </a:r>
          </a:p>
          <a:p>
            <a:r>
              <a:rPr lang="es-GT" sz="1800" b="1" dirty="0"/>
              <a:t>Refuerzo</a:t>
            </a:r>
            <a:r>
              <a:rPr lang="es-GT" sz="1800" dirty="0"/>
              <a:t> - Detalle los </a:t>
            </a:r>
            <a:r>
              <a:rPr lang="es-GT" sz="1800" i="1" dirty="0"/>
              <a:t>refuerzos</a:t>
            </a:r>
            <a:r>
              <a:rPr lang="es-GT" sz="1800" dirty="0"/>
              <a:t> o apoyos de la organización que le ayudarán a sostener el cambio. ¿Qué incentivos existen para hacer que el cambio se pegue? ¿Qué incentivos no son compatibles con el cambio?</a:t>
            </a:r>
            <a:endParaRPr lang="en-US" sz="1800" b="1" dirty="0"/>
          </a:p>
        </p:txBody>
      </p:sp>
      <p:sp>
        <p:nvSpPr>
          <p:cNvPr id="6" name="TextBox 5"/>
          <p:cNvSpPr txBox="1"/>
          <p:nvPr/>
        </p:nvSpPr>
        <p:spPr>
          <a:xfrm>
            <a:off x="457200" y="990600"/>
            <a:ext cx="7620000" cy="646331"/>
          </a:xfrm>
          <a:prstGeom prst="rect">
            <a:avLst/>
          </a:prstGeom>
          <a:noFill/>
        </p:spPr>
        <p:txBody>
          <a:bodyPr wrap="square" rtlCol="0">
            <a:spAutoFit/>
          </a:bodyPr>
          <a:lstStyle/>
          <a:p>
            <a:r>
              <a:rPr lang="es-GT" b="1" dirty="0"/>
              <a:t>Describa brevemente el cambio que se está aplicando en su lugar de trabajo y resuma los elementos clave del cambio.</a:t>
            </a:r>
            <a:endParaRPr lang="en-US" b="1" dirty="0"/>
          </a:p>
        </p:txBody>
      </p:sp>
      <p:sp>
        <p:nvSpPr>
          <p:cNvPr id="7" name="TextBox 6"/>
          <p:cNvSpPr txBox="1"/>
          <p:nvPr/>
        </p:nvSpPr>
        <p:spPr>
          <a:xfrm>
            <a:off x="685800" y="5867400"/>
            <a:ext cx="3213740" cy="276999"/>
          </a:xfrm>
          <a:prstGeom prst="rect">
            <a:avLst/>
          </a:prstGeom>
          <a:noFill/>
        </p:spPr>
        <p:txBody>
          <a:bodyPr wrap="none" rtlCol="0">
            <a:spAutoFit/>
          </a:bodyPr>
          <a:lstStyle/>
          <a:p>
            <a:r>
              <a:rPr lang="en-US" sz="1200" dirty="0">
                <a:solidFill>
                  <a:schemeClr val="tx1">
                    <a:lumMod val="50000"/>
                    <a:lumOff val="50000"/>
                  </a:schemeClr>
                </a:solidFill>
              </a:rPr>
              <a:t>ADKAR® is a registered trademark of PROSCI Inc. </a:t>
            </a:r>
          </a:p>
        </p:txBody>
      </p:sp>
    </p:spTree>
    <p:extLst>
      <p:ext uri="{BB962C8B-B14F-4D97-AF65-F5344CB8AC3E}">
        <p14:creationId xmlns:p14="http://schemas.microsoft.com/office/powerpoint/2010/main" val="23670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382000" cy="4343400"/>
          </a:xfrm>
        </p:spPr>
        <p:txBody>
          <a:bodyPr>
            <a:normAutofit/>
          </a:bodyPr>
          <a:lstStyle/>
          <a:p>
            <a:pPr marL="0" indent="0">
              <a:buNone/>
            </a:pPr>
            <a:r>
              <a:rPr lang="es-GT" dirty="0"/>
              <a:t>"Dado que las organizaciones son tan centrales en nuestras vidas y puesto que son tan importantes para el destino de la humanidad, es imperativo que funcionen bien. Sin embargo, las organizaciones del siglo 21 no son lo suficientemente ágiles para hacer frente a la naturaleza impredecible y cada vez más volátil de los ambientes que ocupan. Necesitamos organizaciones que sean más capaces de cambiar ". </a:t>
            </a:r>
          </a:p>
          <a:p>
            <a:pPr marL="0" indent="0" algn="r">
              <a:buNone/>
            </a:pPr>
            <a:r>
              <a:rPr lang="en-US" dirty="0"/>
              <a:t>- William Q. Judge, Jr.</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175</a:t>
            </a:fld>
            <a:endParaRPr lang="en-US" dirty="0"/>
          </a:p>
        </p:txBody>
      </p:sp>
      <p:sp>
        <p:nvSpPr>
          <p:cNvPr id="4" name="Title 3"/>
          <p:cNvSpPr>
            <a:spLocks noGrp="1"/>
          </p:cNvSpPr>
          <p:nvPr>
            <p:ph type="title"/>
          </p:nvPr>
        </p:nvSpPr>
        <p:spPr/>
        <p:txBody>
          <a:bodyPr/>
          <a:lstStyle/>
          <a:p>
            <a:r>
              <a:rPr lang="es-GT" dirty="0"/>
              <a:t>Conclusiones</a:t>
            </a:r>
          </a:p>
        </p:txBody>
      </p:sp>
    </p:spTree>
    <p:extLst>
      <p:ext uri="{BB962C8B-B14F-4D97-AF65-F5344CB8AC3E}">
        <p14:creationId xmlns:p14="http://schemas.microsoft.com/office/powerpoint/2010/main" val="42015719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15000"/>
              </a:lnSpc>
              <a:spcAft>
                <a:spcPts val="0"/>
              </a:spcAft>
              <a:buFont typeface="Courier New"/>
              <a:buChar char="o"/>
            </a:pPr>
            <a:r>
              <a:rPr lang="en-GB" dirty="0">
                <a:ea typeface="Calibri"/>
              </a:rPr>
              <a:t> </a:t>
            </a:r>
            <a:r>
              <a:rPr lang="en-GB" dirty="0" err="1">
                <a:ea typeface="Calibri"/>
              </a:rPr>
              <a:t>Qué</a:t>
            </a:r>
            <a:r>
              <a:rPr lang="en-GB" dirty="0">
                <a:ea typeface="Calibri"/>
              </a:rPr>
              <a:t> </a:t>
            </a:r>
            <a:r>
              <a:rPr lang="en-GB" dirty="0" err="1">
                <a:ea typeface="Calibri"/>
              </a:rPr>
              <a:t>es</a:t>
            </a:r>
            <a:r>
              <a:rPr lang="en-GB" dirty="0">
                <a:ea typeface="Calibri"/>
              </a:rPr>
              <a:t> OCC</a:t>
            </a:r>
          </a:p>
          <a:p>
            <a:pPr>
              <a:lnSpc>
                <a:spcPct val="115000"/>
              </a:lnSpc>
              <a:spcAft>
                <a:spcPts val="0"/>
              </a:spcAft>
              <a:buFont typeface="Courier New"/>
              <a:buChar char="o"/>
            </a:pPr>
            <a:r>
              <a:rPr lang="en-GB" dirty="0">
                <a:ea typeface="Calibri"/>
              </a:rPr>
              <a:t> </a:t>
            </a:r>
            <a:r>
              <a:rPr lang="en-GB" dirty="0" err="1">
                <a:ea typeface="Calibri"/>
              </a:rPr>
              <a:t>Por</a:t>
            </a:r>
            <a:r>
              <a:rPr lang="en-GB" dirty="0">
                <a:ea typeface="Calibri"/>
              </a:rPr>
              <a:t> </a:t>
            </a:r>
            <a:r>
              <a:rPr lang="en-GB" dirty="0" err="1">
                <a:ea typeface="Calibri"/>
              </a:rPr>
              <a:t>qué</a:t>
            </a:r>
            <a:r>
              <a:rPr lang="en-GB" dirty="0">
                <a:ea typeface="Calibri"/>
              </a:rPr>
              <a:t> </a:t>
            </a:r>
            <a:r>
              <a:rPr lang="en-GB" dirty="0" err="1">
                <a:ea typeface="Calibri"/>
              </a:rPr>
              <a:t>fracasan</a:t>
            </a:r>
            <a:r>
              <a:rPr lang="en-GB" dirty="0">
                <a:ea typeface="Calibri"/>
              </a:rPr>
              <a:t> </a:t>
            </a:r>
            <a:r>
              <a:rPr lang="en-GB" dirty="0" err="1">
                <a:ea typeface="Calibri"/>
              </a:rPr>
              <a:t>las</a:t>
            </a:r>
            <a:r>
              <a:rPr lang="en-GB" dirty="0">
                <a:ea typeface="Calibri"/>
              </a:rPr>
              <a:t> </a:t>
            </a:r>
            <a:r>
              <a:rPr lang="en-GB" dirty="0" err="1">
                <a:ea typeface="Calibri"/>
              </a:rPr>
              <a:t>iniciativas</a:t>
            </a:r>
            <a:r>
              <a:rPr lang="en-GB" dirty="0">
                <a:ea typeface="Calibri"/>
              </a:rPr>
              <a:t> de </a:t>
            </a:r>
            <a:r>
              <a:rPr lang="en-GB" dirty="0" err="1">
                <a:ea typeface="Calibri"/>
              </a:rPr>
              <a:t>Cambio</a:t>
            </a:r>
            <a:endParaRPr lang="en-GB" dirty="0">
              <a:ea typeface="Calibri"/>
            </a:endParaRPr>
          </a:p>
          <a:p>
            <a:pPr>
              <a:lnSpc>
                <a:spcPct val="115000"/>
              </a:lnSpc>
              <a:spcAft>
                <a:spcPts val="0"/>
              </a:spcAft>
              <a:buFont typeface="Courier New"/>
              <a:buChar char="o"/>
            </a:pPr>
            <a:r>
              <a:rPr lang="en-GB" dirty="0">
                <a:ea typeface="Calibri"/>
              </a:rPr>
              <a:t> Las </a:t>
            </a:r>
            <a:r>
              <a:rPr lang="en-GB" dirty="0" err="1">
                <a:ea typeface="Calibri"/>
              </a:rPr>
              <a:t>Ocho</a:t>
            </a:r>
            <a:r>
              <a:rPr lang="en-GB" dirty="0">
                <a:ea typeface="Calibri"/>
              </a:rPr>
              <a:t> </a:t>
            </a:r>
            <a:r>
              <a:rPr lang="en-GB" dirty="0" err="1">
                <a:ea typeface="Calibri"/>
              </a:rPr>
              <a:t>Dimensiones</a:t>
            </a:r>
            <a:r>
              <a:rPr lang="en-GB" dirty="0">
                <a:ea typeface="Calibri"/>
              </a:rPr>
              <a:t> </a:t>
            </a:r>
            <a:r>
              <a:rPr lang="en-GB" dirty="0" err="1">
                <a:ea typeface="Calibri"/>
              </a:rPr>
              <a:t>para</a:t>
            </a:r>
            <a:r>
              <a:rPr lang="en-GB" dirty="0">
                <a:ea typeface="Calibri"/>
              </a:rPr>
              <a:t> la OCC</a:t>
            </a:r>
          </a:p>
          <a:p>
            <a:pPr>
              <a:lnSpc>
                <a:spcPct val="115000"/>
              </a:lnSpc>
              <a:spcAft>
                <a:spcPts val="0"/>
              </a:spcAft>
              <a:buFont typeface="Courier New"/>
              <a:buChar char="o"/>
            </a:pPr>
            <a:r>
              <a:rPr lang="en-GB" dirty="0">
                <a:ea typeface="Calibri"/>
              </a:rPr>
              <a:t> Los </a:t>
            </a:r>
            <a:r>
              <a:rPr lang="en-GB" dirty="0" err="1">
                <a:ea typeface="Calibri"/>
              </a:rPr>
              <a:t>Seis</a:t>
            </a:r>
            <a:r>
              <a:rPr lang="en-GB" dirty="0">
                <a:ea typeface="Calibri"/>
              </a:rPr>
              <a:t> </a:t>
            </a:r>
            <a:r>
              <a:rPr lang="en-GB" dirty="0" err="1">
                <a:ea typeface="Calibri"/>
              </a:rPr>
              <a:t>Puntos</a:t>
            </a:r>
            <a:r>
              <a:rPr lang="en-GB" dirty="0">
                <a:ea typeface="Calibri"/>
              </a:rPr>
              <a:t> </a:t>
            </a:r>
            <a:r>
              <a:rPr lang="en-GB" dirty="0" err="1">
                <a:ea typeface="Calibri"/>
              </a:rPr>
              <a:t>para</a:t>
            </a:r>
            <a:r>
              <a:rPr lang="en-GB" dirty="0">
                <a:ea typeface="Calibri"/>
              </a:rPr>
              <a:t> </a:t>
            </a:r>
            <a:r>
              <a:rPr lang="en-GB" dirty="0" err="1">
                <a:ea typeface="Calibri"/>
              </a:rPr>
              <a:t>Culturas</a:t>
            </a:r>
            <a:r>
              <a:rPr lang="en-GB" dirty="0">
                <a:ea typeface="Calibri"/>
              </a:rPr>
              <a:t> </a:t>
            </a:r>
            <a:r>
              <a:rPr lang="en-GB" dirty="0" err="1">
                <a:ea typeface="Calibri"/>
              </a:rPr>
              <a:t>Innovadoras</a:t>
            </a:r>
            <a:endParaRPr lang="en-GB" dirty="0">
              <a:ea typeface="Calibri"/>
            </a:endParaRPr>
          </a:p>
          <a:p>
            <a:pPr>
              <a:lnSpc>
                <a:spcPct val="115000"/>
              </a:lnSpc>
              <a:buFont typeface="Courier New"/>
              <a:buChar char="o"/>
            </a:pPr>
            <a:r>
              <a:rPr lang="en-GB" dirty="0">
                <a:ea typeface="Calibri"/>
              </a:rPr>
              <a:t> El </a:t>
            </a:r>
            <a:r>
              <a:rPr lang="en-GB" dirty="0" err="1">
                <a:ea typeface="Calibri"/>
              </a:rPr>
              <a:t>Modelo</a:t>
            </a:r>
            <a:r>
              <a:rPr lang="en-GB" dirty="0">
                <a:ea typeface="Calibri"/>
              </a:rPr>
              <a:t> ADKAR</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176</a:t>
            </a:fld>
            <a:endParaRPr lang="en-US" dirty="0"/>
          </a:p>
        </p:txBody>
      </p:sp>
      <p:sp>
        <p:nvSpPr>
          <p:cNvPr id="4" name="Title 3"/>
          <p:cNvSpPr>
            <a:spLocks noGrp="1"/>
          </p:cNvSpPr>
          <p:nvPr>
            <p:ph type="title"/>
          </p:nvPr>
        </p:nvSpPr>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29493110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Autofit/>
          </a:bodyPr>
          <a:lstStyle/>
          <a:p>
            <a:r>
              <a:rPr lang="en-US" sz="1500" dirty="0">
                <a:solidFill>
                  <a:schemeClr val="bg1">
                    <a:lumMod val="65000"/>
                  </a:schemeClr>
                </a:solidFill>
              </a:rPr>
              <a:t>El </a:t>
            </a:r>
            <a:r>
              <a:rPr lang="en-US" sz="1500" dirty="0" err="1">
                <a:solidFill>
                  <a:schemeClr val="bg1">
                    <a:lumMod val="65000"/>
                  </a:schemeClr>
                </a:solidFill>
              </a:rPr>
              <a:t>Caso</a:t>
            </a:r>
            <a:r>
              <a:rPr lang="en-US" sz="1500" dirty="0">
                <a:solidFill>
                  <a:schemeClr val="bg1">
                    <a:lumMod val="65000"/>
                  </a:schemeClr>
                </a:solidFill>
              </a:rPr>
              <a:t> de </a:t>
            </a:r>
            <a:r>
              <a:rPr lang="en-US" sz="1500" dirty="0" err="1">
                <a:solidFill>
                  <a:schemeClr val="bg1">
                    <a:lumMod val="65000"/>
                  </a:schemeClr>
                </a:solidFill>
              </a:rPr>
              <a:t>Negocio</a:t>
            </a:r>
            <a:r>
              <a:rPr lang="en-US" sz="1500" dirty="0">
                <a:solidFill>
                  <a:schemeClr val="bg1">
                    <a:lumMod val="65000"/>
                  </a:schemeClr>
                </a:solidFill>
              </a:rPr>
              <a:t>, </a:t>
            </a:r>
            <a:r>
              <a:rPr lang="en-US" sz="1500" dirty="0" err="1">
                <a:solidFill>
                  <a:schemeClr val="bg1">
                    <a:lumMod val="65000"/>
                  </a:schemeClr>
                </a:solidFill>
              </a:rPr>
              <a:t>Gestión</a:t>
            </a:r>
            <a:r>
              <a:rPr lang="en-US" sz="1500" dirty="0">
                <a:solidFill>
                  <a:schemeClr val="bg1">
                    <a:lumMod val="65000"/>
                  </a:schemeClr>
                </a:solidFill>
              </a:rPr>
              <a:t> de los </a:t>
            </a:r>
            <a:r>
              <a:rPr lang="en-US" sz="1500" dirty="0" err="1">
                <a:solidFill>
                  <a:schemeClr val="bg1">
                    <a:lumMod val="65000"/>
                  </a:schemeClr>
                </a:solidFill>
              </a:rPr>
              <a:t>Beneficios</a:t>
            </a:r>
            <a:r>
              <a:rPr lang="en-US" sz="1500" dirty="0">
                <a:solidFill>
                  <a:schemeClr val="bg1">
                    <a:lumMod val="65000"/>
                  </a:schemeClr>
                </a:solidFill>
              </a:rPr>
              <a:t> y del Valor</a:t>
            </a: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178</a:t>
            </a:fld>
            <a:endParaRPr lang="en-US" dirty="0"/>
          </a:p>
        </p:txBody>
      </p:sp>
      <p:sp>
        <p:nvSpPr>
          <p:cNvPr id="2" name="Title 1"/>
          <p:cNvSpPr>
            <a:spLocks noGrp="1"/>
          </p:cNvSpPr>
          <p:nvPr>
            <p:ph type="title"/>
          </p:nvPr>
        </p:nvSpPr>
        <p:spPr>
          <a:xfrm>
            <a:off x="381000" y="0"/>
            <a:ext cx="8458200" cy="1143000"/>
          </a:xfrm>
        </p:spPr>
        <p:txBody>
          <a:bodyPr>
            <a:normAutofit fontScale="90000"/>
          </a:bodyPr>
          <a:lstStyle/>
          <a:p>
            <a:r>
              <a:rPr lang="en-US" dirty="0">
                <a:solidFill>
                  <a:schemeClr val="bg1">
                    <a:lumMod val="65000"/>
                  </a:schemeClr>
                </a:solidFill>
              </a:rPr>
              <a:t/>
            </a:r>
            <a:br>
              <a:rPr lang="en-US" dirty="0">
                <a:solidFill>
                  <a:schemeClr val="bg1">
                    <a:lumMod val="65000"/>
                  </a:schemeClr>
                </a:solidFill>
              </a:rPr>
            </a:br>
            <a:r>
              <a:rPr lang="en-US" dirty="0">
                <a:solidFill>
                  <a:schemeClr val="bg1">
                    <a:lumMod val="65000"/>
                  </a:schemeClr>
                </a:solidFill>
              </a:rPr>
              <a:t>El </a:t>
            </a:r>
            <a:r>
              <a:rPr lang="en-US" dirty="0" err="1">
                <a:solidFill>
                  <a:schemeClr val="bg1">
                    <a:lumMod val="65000"/>
                  </a:schemeClr>
                </a:solidFill>
              </a:rPr>
              <a:t>Caso</a:t>
            </a:r>
            <a:r>
              <a:rPr lang="en-US" dirty="0">
                <a:solidFill>
                  <a:schemeClr val="bg1">
                    <a:lumMod val="65000"/>
                  </a:schemeClr>
                </a:solidFill>
              </a:rPr>
              <a:t> de </a:t>
            </a:r>
            <a:r>
              <a:rPr lang="en-US" dirty="0" err="1">
                <a:solidFill>
                  <a:schemeClr val="bg1">
                    <a:lumMod val="65000"/>
                  </a:schemeClr>
                </a:solidFill>
              </a:rPr>
              <a:t>Negocio</a:t>
            </a:r>
            <a:r>
              <a:rPr lang="en-US" dirty="0">
                <a:solidFill>
                  <a:schemeClr val="bg1">
                    <a:lumMod val="65000"/>
                  </a:schemeClr>
                </a:solidFill>
              </a:rPr>
              <a:t>, </a:t>
            </a:r>
            <a:r>
              <a:rPr lang="en-US" dirty="0" err="1">
                <a:solidFill>
                  <a:schemeClr val="bg1">
                    <a:lumMod val="65000"/>
                  </a:schemeClr>
                </a:solidFill>
              </a:rPr>
              <a:t>Gestión</a:t>
            </a:r>
            <a:r>
              <a:rPr lang="en-US" dirty="0">
                <a:solidFill>
                  <a:schemeClr val="bg1">
                    <a:lumMod val="65000"/>
                  </a:schemeClr>
                </a:solidFill>
              </a:rPr>
              <a:t> de los </a:t>
            </a:r>
            <a:r>
              <a:rPr lang="en-US" dirty="0" err="1">
                <a:solidFill>
                  <a:schemeClr val="bg1">
                    <a:lumMod val="65000"/>
                  </a:schemeClr>
                </a:solidFill>
              </a:rPr>
              <a:t>Beneficios</a:t>
            </a:r>
            <a:r>
              <a:rPr lang="en-US" dirty="0">
                <a:solidFill>
                  <a:schemeClr val="bg1">
                    <a:lumMod val="65000"/>
                  </a:schemeClr>
                </a:solidFill>
              </a:rPr>
              <a:t> y del Valor</a:t>
            </a:r>
            <a:br>
              <a:rPr lang="en-US" dirty="0">
                <a:solidFill>
                  <a:schemeClr val="bg1">
                    <a:lumMod val="65000"/>
                  </a:schemeClr>
                </a:solidFill>
              </a:rPr>
            </a:b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956806241"/>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401888">
                  <a:extLst>
                    <a:ext uri="{9D8B030D-6E8A-4147-A177-3AD203B41FA5}">
                      <a16:colId xmlns:a16="http://schemas.microsoft.com/office/drawing/2014/main" xmlns=""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7</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 El </a:t>
                      </a:r>
                      <a:r>
                        <a:rPr lang="en-GB" sz="1600" b="1" dirty="0" err="1">
                          <a:solidFill>
                            <a:schemeClr val="bg1"/>
                          </a:solidFill>
                          <a:latin typeface="Helvetica"/>
                          <a:ea typeface="Calibri"/>
                          <a:cs typeface="Helvetica"/>
                        </a:rPr>
                        <a:t>Módulo</a:t>
                      </a:r>
                      <a:r>
                        <a:rPr lang="en-GB" sz="1600" b="1" baseline="0" dirty="0">
                          <a:solidFill>
                            <a:schemeClr val="bg1"/>
                          </a:solidFill>
                          <a:latin typeface="Helvetica"/>
                          <a:ea typeface="Calibri"/>
                          <a:cs typeface="Helvetica"/>
                        </a:rPr>
                        <a:t> </a:t>
                      </a:r>
                      <a:r>
                        <a:rPr lang="en-GB" sz="1600" b="1" baseline="0"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Resultados</a:t>
                      </a:r>
                      <a:r>
                        <a:rPr lang="en-GB" sz="1600" b="1" dirty="0">
                          <a:solidFill>
                            <a:schemeClr val="bg1"/>
                          </a:solidFill>
                          <a:latin typeface="Helvetica"/>
                          <a:ea typeface="Calibri"/>
                          <a:cs typeface="Helvetica"/>
                        </a:rPr>
                        <a:t> del </a:t>
                      </a:r>
                      <a:r>
                        <a:rPr lang="en-GB" sz="1600" b="1"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r>
                        <a:rPr lang="en-US" sz="1600" dirty="0">
                          <a:solidFill>
                            <a:schemeClr val="bg1">
                              <a:lumMod val="65000"/>
                            </a:schemeClr>
                          </a:solidFill>
                        </a:rPr>
                        <a:t>El </a:t>
                      </a:r>
                      <a:r>
                        <a:rPr lang="en-US" sz="1600" dirty="0" err="1">
                          <a:solidFill>
                            <a:schemeClr val="bg1">
                              <a:lumMod val="65000"/>
                            </a:schemeClr>
                          </a:solidFill>
                        </a:rPr>
                        <a:t>Caso</a:t>
                      </a:r>
                      <a:r>
                        <a:rPr lang="en-US" sz="1600" dirty="0">
                          <a:solidFill>
                            <a:schemeClr val="bg1">
                              <a:lumMod val="65000"/>
                            </a:schemeClr>
                          </a:solidFill>
                        </a:rPr>
                        <a:t> de </a:t>
                      </a:r>
                      <a:r>
                        <a:rPr lang="en-US" sz="1600" dirty="0" err="1">
                          <a:solidFill>
                            <a:schemeClr val="bg1">
                              <a:lumMod val="65000"/>
                            </a:schemeClr>
                          </a:solidFill>
                        </a:rPr>
                        <a:t>Negocio</a:t>
                      </a:r>
                      <a:r>
                        <a:rPr lang="en-US" sz="1600" dirty="0">
                          <a:solidFill>
                            <a:schemeClr val="bg1">
                              <a:lumMod val="65000"/>
                            </a:schemeClr>
                          </a:solidFill>
                        </a:rPr>
                        <a:t>, </a:t>
                      </a:r>
                      <a:r>
                        <a:rPr lang="en-US" sz="1600" dirty="0" err="1">
                          <a:solidFill>
                            <a:schemeClr val="bg1">
                              <a:lumMod val="65000"/>
                            </a:schemeClr>
                          </a:solidFill>
                        </a:rPr>
                        <a:t>Gestión</a:t>
                      </a:r>
                      <a:r>
                        <a:rPr lang="en-US" sz="1600" dirty="0">
                          <a:solidFill>
                            <a:schemeClr val="bg1">
                              <a:lumMod val="65000"/>
                            </a:schemeClr>
                          </a:solidFill>
                        </a:rPr>
                        <a:t> de los </a:t>
                      </a:r>
                      <a:r>
                        <a:rPr lang="en-US" sz="1600" dirty="0" err="1">
                          <a:solidFill>
                            <a:schemeClr val="bg1">
                              <a:lumMod val="65000"/>
                            </a:schemeClr>
                          </a:solidFill>
                        </a:rPr>
                        <a:t>Beneficios</a:t>
                      </a:r>
                      <a:r>
                        <a:rPr lang="en-US" sz="1600" dirty="0">
                          <a:solidFill>
                            <a:schemeClr val="bg1">
                              <a:lumMod val="65000"/>
                            </a:schemeClr>
                          </a:solidFill>
                        </a:rPr>
                        <a:t> y del Valor</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err="1">
                          <a:solidFill>
                            <a:schemeClr val="tx1"/>
                          </a:solidFill>
                          <a:latin typeface="Helvetica"/>
                          <a:ea typeface="Calibri"/>
                          <a:cs typeface="Helvetica"/>
                        </a:rPr>
                        <a:t>Cuál</a:t>
                      </a:r>
                      <a:r>
                        <a:rPr lang="en-GB" sz="1600" b="0" dirty="0">
                          <a:solidFill>
                            <a:schemeClr val="tx1"/>
                          </a:solidFill>
                          <a:latin typeface="Helvetica"/>
                          <a:ea typeface="Calibri"/>
                          <a:cs typeface="Helvetica"/>
                        </a:rPr>
                        <a:t> </a:t>
                      </a:r>
                      <a:r>
                        <a:rPr lang="en-GB" sz="1600" b="0" dirty="0" err="1">
                          <a:solidFill>
                            <a:schemeClr val="tx1"/>
                          </a:solidFill>
                          <a:latin typeface="Helvetica"/>
                          <a:ea typeface="Calibri"/>
                          <a:cs typeface="Helvetica"/>
                        </a:rPr>
                        <a:t>es</a:t>
                      </a:r>
                      <a:r>
                        <a:rPr lang="en-GB" sz="1600" b="0" dirty="0">
                          <a:solidFill>
                            <a:schemeClr val="tx1"/>
                          </a:solidFill>
                          <a:latin typeface="Helvetica"/>
                          <a:ea typeface="Calibri"/>
                          <a:cs typeface="Helvetica"/>
                        </a:rPr>
                        <a:t> el </a:t>
                      </a:r>
                      <a:r>
                        <a:rPr lang="en-GB" sz="1600" b="0" dirty="0" err="1">
                          <a:solidFill>
                            <a:schemeClr val="tx1"/>
                          </a:solidFill>
                          <a:latin typeface="Helvetica"/>
                          <a:ea typeface="Calibri"/>
                          <a:cs typeface="Helvetica"/>
                        </a:rPr>
                        <a:t>propósito</a:t>
                      </a:r>
                      <a:r>
                        <a:rPr lang="en-GB" sz="1600" b="0" dirty="0">
                          <a:solidFill>
                            <a:schemeClr val="tx1"/>
                          </a:solidFill>
                          <a:latin typeface="Helvetica"/>
                          <a:ea typeface="Calibri"/>
                          <a:cs typeface="Helvetica"/>
                        </a:rPr>
                        <a:t> del </a:t>
                      </a:r>
                      <a:r>
                        <a:rPr lang="en-GB" sz="1600" b="0" dirty="0" err="1">
                          <a:solidFill>
                            <a:schemeClr val="tx1"/>
                          </a:solidFill>
                          <a:latin typeface="Helvetica"/>
                          <a:ea typeface="Calibri"/>
                          <a:cs typeface="Helvetica"/>
                        </a:rPr>
                        <a:t>caso</a:t>
                      </a:r>
                      <a:r>
                        <a:rPr lang="en-GB" sz="1600" b="0" dirty="0">
                          <a:solidFill>
                            <a:schemeClr val="tx1"/>
                          </a:solidFill>
                          <a:latin typeface="Helvetica"/>
                          <a:ea typeface="Calibri"/>
                          <a:cs typeface="Helvetica"/>
                        </a:rPr>
                        <a:t> de </a:t>
                      </a:r>
                      <a:r>
                        <a:rPr lang="en-GB" sz="1600" b="0" dirty="0" err="1">
                          <a:solidFill>
                            <a:schemeClr val="tx1"/>
                          </a:solidFill>
                          <a:latin typeface="Helvetica"/>
                          <a:ea typeface="Calibri"/>
                          <a:cs typeface="Helvetica"/>
                        </a:rPr>
                        <a:t>negocio</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Contenidos</a:t>
                      </a:r>
                      <a:r>
                        <a:rPr lang="en-GB" sz="1600" b="0" baseline="0" dirty="0">
                          <a:solidFill>
                            <a:schemeClr val="tx1"/>
                          </a:solidFill>
                          <a:latin typeface="Helvetica"/>
                          <a:ea typeface="Calibri"/>
                          <a:cs typeface="Helvetica"/>
                        </a:rPr>
                        <a:t> del </a:t>
                      </a:r>
                      <a:r>
                        <a:rPr lang="en-GB" sz="1600" b="0" baseline="0" dirty="0" err="1">
                          <a:solidFill>
                            <a:schemeClr val="tx1"/>
                          </a:solidFill>
                          <a:latin typeface="Helvetica"/>
                          <a:ea typeface="Calibri"/>
                          <a:cs typeface="Helvetica"/>
                        </a:rPr>
                        <a:t>caso</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negocio</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Utilización</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práctica</a:t>
                      </a:r>
                      <a:r>
                        <a:rPr lang="en-GB" sz="1600" b="0" baseline="0" dirty="0">
                          <a:solidFill>
                            <a:schemeClr val="tx1"/>
                          </a:solidFill>
                          <a:latin typeface="Helvetica"/>
                          <a:ea typeface="Calibri"/>
                          <a:cs typeface="Helvetica"/>
                        </a:rPr>
                        <a:t> del </a:t>
                      </a:r>
                      <a:r>
                        <a:rPr lang="en-GB" sz="1600" b="0" baseline="0" dirty="0" err="1">
                          <a:solidFill>
                            <a:schemeClr val="tx1"/>
                          </a:solidFill>
                          <a:latin typeface="Helvetica"/>
                          <a:ea typeface="Calibri"/>
                          <a:cs typeface="Helvetica"/>
                        </a:rPr>
                        <a:t>caso</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negocio</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Técnicas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Evaluación</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Inversiones</a:t>
                      </a:r>
                      <a:r>
                        <a:rPr lang="en-GB" sz="1600" b="0" baseline="0" dirty="0">
                          <a:solidFill>
                            <a:schemeClr val="tx1"/>
                          </a:solidFill>
                          <a:latin typeface="Helvetica"/>
                          <a:ea typeface="Calibri"/>
                          <a:cs typeface="Helvetica"/>
                        </a:rPr>
                        <a:t> </a:t>
                      </a: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Cálculo</a:t>
                      </a:r>
                      <a:r>
                        <a:rPr lang="en-GB" sz="1600" b="0" baseline="0" dirty="0">
                          <a:solidFill>
                            <a:schemeClr val="tx1"/>
                          </a:solidFill>
                          <a:latin typeface="Helvetica"/>
                          <a:ea typeface="Calibri"/>
                          <a:cs typeface="Helvetica"/>
                        </a:rPr>
                        <a:t> del </a:t>
                      </a:r>
                      <a:r>
                        <a:rPr lang="en-GB" sz="1600" b="0" baseline="0" dirty="0" err="1">
                          <a:solidFill>
                            <a:schemeClr val="tx1"/>
                          </a:solidFill>
                          <a:latin typeface="Helvetica"/>
                          <a:ea typeface="Calibri"/>
                          <a:cs typeface="Helvetica"/>
                        </a:rPr>
                        <a:t>Valor</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0" baseline="0" dirty="0" err="1">
                          <a:solidFill>
                            <a:schemeClr val="tx1"/>
                          </a:solidFill>
                          <a:latin typeface="Helvetica"/>
                          <a:ea typeface="Calibri"/>
                          <a:cs typeface="Helvetica"/>
                        </a:rPr>
                        <a:t>Comprensión</a:t>
                      </a:r>
                      <a:r>
                        <a:rPr lang="en-GB" sz="1600" b="0" baseline="0" dirty="0">
                          <a:solidFill>
                            <a:schemeClr val="tx1"/>
                          </a:solidFill>
                          <a:latin typeface="Helvetica"/>
                          <a:ea typeface="Calibri"/>
                          <a:cs typeface="Helvetica"/>
                        </a:rPr>
                        <a:t> de los </a:t>
                      </a:r>
                      <a:r>
                        <a:rPr lang="en-GB" sz="1600" b="0" baseline="0" dirty="0" err="1">
                          <a:solidFill>
                            <a:schemeClr val="tx1"/>
                          </a:solidFill>
                          <a:latin typeface="Helvetica"/>
                          <a:ea typeface="Calibri"/>
                          <a:cs typeface="Helvetica"/>
                        </a:rPr>
                        <a:t>Beneficios</a:t>
                      </a:r>
                      <a:endParaRPr lang="en-GB" sz="1600" b="0" baseline="0" dirty="0">
                        <a:solidFill>
                          <a:schemeClr val="tx1"/>
                        </a:solidFill>
                        <a:latin typeface="Helvetica"/>
                        <a:ea typeface="Calibri"/>
                        <a:cs typeface="Helvetica"/>
                      </a:endParaRPr>
                    </a:p>
                    <a:p>
                      <a:pPr marL="342900" indent="-342900">
                        <a:lnSpc>
                          <a:spcPct val="115000"/>
                        </a:lnSpc>
                        <a:spcAft>
                          <a:spcPts val="0"/>
                        </a:spcAft>
                        <a:buFont typeface="+mj-lt"/>
                        <a:buNone/>
                      </a:pPr>
                      <a:endParaRPr lang="en-GB" sz="1600" b="1"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latin typeface="Helvetica"/>
                          <a:ea typeface="Calibri"/>
                          <a:cs typeface="Helvetica"/>
                        </a:rPr>
                        <a:t>Este </a:t>
                      </a:r>
                      <a:r>
                        <a:rPr lang="en-GB" sz="1600" dirty="0" err="1">
                          <a:solidFill>
                            <a:schemeClr val="tx2"/>
                          </a:solidFill>
                          <a:latin typeface="Helvetica"/>
                          <a:ea typeface="Calibri"/>
                          <a:cs typeface="Helvetica"/>
                        </a:rPr>
                        <a:t>módulo</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cubre</a:t>
                      </a:r>
                      <a:r>
                        <a:rPr lang="en-GB" sz="1600" dirty="0">
                          <a:solidFill>
                            <a:schemeClr val="tx2"/>
                          </a:solidFill>
                          <a:latin typeface="Helvetica"/>
                          <a:ea typeface="Calibri"/>
                          <a:cs typeface="Helvetica"/>
                        </a:rPr>
                        <a:t> el </a:t>
                      </a:r>
                      <a:r>
                        <a:rPr lang="en-GB" sz="1600" dirty="0" err="1">
                          <a:solidFill>
                            <a:schemeClr val="tx2"/>
                          </a:solidFill>
                          <a:latin typeface="Helvetica"/>
                          <a:ea typeface="Calibri"/>
                          <a:cs typeface="Helvetica"/>
                        </a:rPr>
                        <a:t>caso</a:t>
                      </a:r>
                      <a:r>
                        <a:rPr lang="en-GB" sz="1600" baseline="0" dirty="0">
                          <a:solidFill>
                            <a:schemeClr val="tx2"/>
                          </a:solidFill>
                          <a:latin typeface="Helvetica"/>
                          <a:ea typeface="Calibri"/>
                          <a:cs typeface="Helvetica"/>
                        </a:rPr>
                        <a:t> de </a:t>
                      </a:r>
                      <a:r>
                        <a:rPr lang="en-GB" sz="1600" baseline="0" dirty="0" err="1">
                          <a:solidFill>
                            <a:schemeClr val="tx2"/>
                          </a:solidFill>
                          <a:latin typeface="Helvetica"/>
                          <a:ea typeface="Calibri"/>
                          <a:cs typeface="Helvetica"/>
                        </a:rPr>
                        <a:t>negocio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cómo</a:t>
                      </a:r>
                      <a:r>
                        <a:rPr lang="en-GB" sz="1600" baseline="0" dirty="0">
                          <a:solidFill>
                            <a:schemeClr val="tx2"/>
                          </a:solidFill>
                          <a:latin typeface="Helvetica"/>
                          <a:ea typeface="Calibri"/>
                          <a:cs typeface="Helvetica"/>
                        </a:rPr>
                        <a:t> se </a:t>
                      </a:r>
                      <a:r>
                        <a:rPr lang="en-GB" sz="1600" baseline="0" dirty="0" err="1">
                          <a:solidFill>
                            <a:schemeClr val="tx2"/>
                          </a:solidFill>
                          <a:latin typeface="Helvetica"/>
                          <a:ea typeface="Calibri"/>
                          <a:cs typeface="Helvetica"/>
                        </a:rPr>
                        <a:t>relaciona</a:t>
                      </a:r>
                      <a:r>
                        <a:rPr lang="en-GB" sz="1600" baseline="0" dirty="0">
                          <a:solidFill>
                            <a:schemeClr val="tx2"/>
                          </a:solidFill>
                          <a:latin typeface="Helvetica"/>
                          <a:ea typeface="Calibri"/>
                          <a:cs typeface="Helvetica"/>
                        </a:rPr>
                        <a:t> con el </a:t>
                      </a:r>
                      <a:r>
                        <a:rPr lang="en-GB" sz="1600" baseline="0" dirty="0" err="1">
                          <a:solidFill>
                            <a:schemeClr val="tx2"/>
                          </a:solidFill>
                          <a:latin typeface="Helvetica"/>
                          <a:ea typeface="Calibri"/>
                          <a:cs typeface="Helvetica"/>
                        </a:rPr>
                        <a:t>proyecto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cómo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evaluar</a:t>
                      </a:r>
                      <a:r>
                        <a:rPr lang="en-GB" sz="1600" baseline="0" dirty="0">
                          <a:solidFill>
                            <a:schemeClr val="tx2"/>
                          </a:solidFill>
                          <a:latin typeface="Helvetica"/>
                          <a:ea typeface="Calibri"/>
                          <a:cs typeface="Helvetica"/>
                        </a:rPr>
                        <a:t> el </a:t>
                      </a:r>
                      <a:r>
                        <a:rPr lang="en-GB" sz="1600" baseline="0" dirty="0" err="1">
                          <a:solidFill>
                            <a:schemeClr val="tx2"/>
                          </a:solidFill>
                          <a:latin typeface="Helvetica"/>
                          <a:ea typeface="Calibri"/>
                          <a:cs typeface="Helvetica"/>
                        </a:rPr>
                        <a:t>valor</a:t>
                      </a:r>
                      <a:r>
                        <a:rPr lang="en-GB" sz="1600" baseline="0" dirty="0">
                          <a:solidFill>
                            <a:schemeClr val="tx2"/>
                          </a:solidFill>
                          <a:latin typeface="Helvetica"/>
                          <a:ea typeface="Calibri"/>
                          <a:cs typeface="Helvetica"/>
                        </a:rPr>
                        <a:t> y  </a:t>
                      </a:r>
                      <a:r>
                        <a:rPr lang="en-GB" sz="1600" baseline="0" dirty="0" err="1">
                          <a:solidFill>
                            <a:schemeClr val="tx2"/>
                          </a:solidFill>
                          <a:latin typeface="Helvetica"/>
                          <a:ea typeface="Calibri"/>
                          <a:cs typeface="Helvetica"/>
                        </a:rPr>
                        <a:t>gestiionar</a:t>
                      </a:r>
                      <a:r>
                        <a:rPr lang="en-GB" sz="1600" baseline="0" dirty="0">
                          <a:solidFill>
                            <a:schemeClr val="tx2"/>
                          </a:solidFill>
                          <a:latin typeface="Helvetica"/>
                          <a:ea typeface="Calibri"/>
                          <a:cs typeface="Helvetica"/>
                        </a:rPr>
                        <a:t> los </a:t>
                      </a:r>
                      <a:r>
                        <a:rPr lang="en-GB" sz="1600" baseline="0" dirty="0" err="1">
                          <a:solidFill>
                            <a:schemeClr val="tx2"/>
                          </a:solidFill>
                          <a:latin typeface="Helvetica"/>
                          <a:ea typeface="Calibri"/>
                          <a:cs typeface="Helvetica"/>
                        </a:rPr>
                        <a:t>beneficios</a:t>
                      </a:r>
                      <a:endParaRPr lang="en-GB" sz="1600" dirty="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40360">
                <a:tc>
                  <a:txBody>
                    <a:bodyPr/>
                    <a:lstStyle/>
                    <a:p>
                      <a:pPr>
                        <a:lnSpc>
                          <a:spcPct val="100000"/>
                        </a:lnSpc>
                        <a:spcAft>
                          <a:spcPts val="0"/>
                        </a:spcAft>
                      </a:pPr>
                      <a:r>
                        <a:rPr lang="en-GB" sz="1600" b="1" dirty="0">
                          <a:solidFill>
                            <a:srgbClr val="FFFFFF"/>
                          </a:solidFill>
                          <a:latin typeface="Helvetica"/>
                          <a:ea typeface="Calibri"/>
                          <a:cs typeface="Helvetica"/>
                        </a:rPr>
                        <a:t>Version</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010400" cy="838200"/>
          </a:xfrm>
        </p:spPr>
        <p:txBody>
          <a:bodyPr/>
          <a:lstStyle/>
          <a:p>
            <a:r>
              <a:rPr lang="en-GB" sz="4000" dirty="0"/>
              <a:t>¿</a:t>
            </a:r>
            <a:r>
              <a:rPr lang="en-GB" sz="4000" dirty="0" err="1"/>
              <a:t>Qué</a:t>
            </a:r>
            <a:r>
              <a:rPr lang="en-GB" sz="4000" dirty="0"/>
              <a:t> </a:t>
            </a:r>
            <a:r>
              <a:rPr lang="en-GB" sz="4000" dirty="0" err="1"/>
              <a:t>es</a:t>
            </a:r>
            <a:r>
              <a:rPr lang="en-GB" sz="4000" dirty="0"/>
              <a:t> el </a:t>
            </a:r>
            <a:r>
              <a:rPr lang="en-GB" sz="4000" dirty="0" err="1"/>
              <a:t>caso</a:t>
            </a:r>
            <a:r>
              <a:rPr lang="en-GB" sz="4000" dirty="0"/>
              <a:t> de </a:t>
            </a:r>
            <a:r>
              <a:rPr lang="en-GB" sz="4000" dirty="0" err="1"/>
              <a:t>negocio</a:t>
            </a:r>
            <a:r>
              <a:rPr lang="en-GB" sz="4000" dirty="0"/>
              <a:t>?</a:t>
            </a:r>
          </a:p>
        </p:txBody>
      </p:sp>
      <p:sp>
        <p:nvSpPr>
          <p:cNvPr id="3" name="Content Placeholder 2"/>
          <p:cNvSpPr>
            <a:spLocks noGrp="1"/>
          </p:cNvSpPr>
          <p:nvPr>
            <p:ph idx="1"/>
          </p:nvPr>
        </p:nvSpPr>
        <p:spPr>
          <a:xfrm>
            <a:off x="628650" y="1447800"/>
            <a:ext cx="7524750" cy="4729163"/>
          </a:xfrm>
        </p:spPr>
        <p:txBody>
          <a:bodyPr>
            <a:normAutofit/>
          </a:bodyPr>
          <a:lstStyle/>
          <a:p>
            <a:pPr indent="0" algn="just">
              <a:buNone/>
            </a:pPr>
            <a:r>
              <a:rPr lang="es-ES" sz="2600" dirty="0"/>
              <a:t>El caso de negocio proporciona justificación para la realización de un proyecto, en términos de evaluación de los beneficios, costos y riesgos de las opciones alternativas y fundamenta de la solución preferida.</a:t>
            </a:r>
          </a:p>
          <a:p>
            <a:pPr indent="0" algn="just">
              <a:buNone/>
            </a:pPr>
            <a:r>
              <a:rPr lang="es-ES" sz="2600" dirty="0"/>
              <a:t>Su objetivo es obtener el compromiso y la aprobación de la gerencia para la inversión en el proyecto.</a:t>
            </a:r>
          </a:p>
          <a:p>
            <a:pPr indent="0" algn="just">
              <a:buNone/>
            </a:pPr>
            <a:r>
              <a:rPr lang="es-ES" sz="2600" dirty="0"/>
              <a:t>El caso de negocio es propiedad del patrocinador.</a:t>
            </a:r>
            <a:endParaRPr lang="en-GB" sz="2600" dirty="0"/>
          </a:p>
          <a:p>
            <a:pPr indent="0">
              <a:buNone/>
            </a:pPr>
            <a:endParaRPr lang="en-GB" sz="2000" dirty="0"/>
          </a:p>
          <a:p>
            <a:pPr indent="0" algn="r">
              <a:buNone/>
            </a:pPr>
            <a:r>
              <a:rPr lang="en-GB" sz="2000" dirty="0"/>
              <a:t>APM BoK, 5</a:t>
            </a:r>
            <a:r>
              <a:rPr lang="en-GB" sz="2000" baseline="30000" dirty="0"/>
              <a:t>th</a:t>
            </a:r>
            <a:r>
              <a:rPr lang="en-GB" sz="2000" dirty="0"/>
              <a:t> edition</a:t>
            </a:r>
          </a:p>
          <a:p>
            <a:pPr>
              <a:buNone/>
            </a:pPr>
            <a:endParaRPr lang="en-GB" dirty="0"/>
          </a:p>
        </p:txBody>
      </p:sp>
    </p:spTree>
    <p:extLst>
      <p:ext uri="{BB962C8B-B14F-4D97-AF65-F5344CB8AC3E}">
        <p14:creationId xmlns:p14="http://schemas.microsoft.com/office/powerpoint/2010/main" val="1329619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524750" cy="854075"/>
          </a:xfrm>
        </p:spPr>
        <p:txBody>
          <a:bodyPr>
            <a:normAutofit/>
          </a:bodyPr>
          <a:lstStyle/>
          <a:p>
            <a:r>
              <a:rPr lang="en-US" dirty="0" err="1"/>
              <a:t>Prémiese</a:t>
            </a:r>
            <a:r>
              <a:rPr lang="en-US" dirty="0"/>
              <a:t> a </a:t>
            </a:r>
            <a:r>
              <a:rPr lang="en-US" dirty="0" err="1"/>
              <a:t>Ud</a:t>
            </a:r>
            <a:r>
              <a:rPr lang="en-US" dirty="0"/>
              <a:t> </a:t>
            </a:r>
            <a:r>
              <a:rPr lang="en-US" dirty="0" err="1"/>
              <a:t>mismo</a:t>
            </a:r>
            <a:r>
              <a:rPr lang="en-US" dirty="0"/>
              <a:t> y/o a un </a:t>
            </a:r>
            <a:r>
              <a:rPr lang="en-US" dirty="0" err="1"/>
              <a:t>Colega</a:t>
            </a:r>
            <a:r>
              <a:rPr lang="en-US" dirty="0"/>
              <a:t>!</a:t>
            </a:r>
          </a:p>
        </p:txBody>
      </p:sp>
      <p:sp>
        <p:nvSpPr>
          <p:cNvPr id="7" name="Content Placeholder 3"/>
          <p:cNvSpPr txBox="1">
            <a:spLocks/>
          </p:cNvSpPr>
          <p:nvPr/>
        </p:nvSpPr>
        <p:spPr>
          <a:xfrm>
            <a:off x="4267200" y="1524000"/>
            <a:ext cx="47244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8" name="Content Placeholder 7"/>
          <p:cNvSpPr>
            <a:spLocks noGrp="1"/>
          </p:cNvSpPr>
          <p:nvPr>
            <p:ph sz="half" idx="1"/>
          </p:nvPr>
        </p:nvSpPr>
        <p:spPr>
          <a:xfrm>
            <a:off x="228600" y="1371600"/>
            <a:ext cx="4038600" cy="1524000"/>
          </a:xfrm>
        </p:spPr>
        <p:txBody>
          <a:bodyPr>
            <a:normAutofit fontScale="92500" lnSpcReduction="10000"/>
          </a:bodyPr>
          <a:lstStyle/>
          <a:p>
            <a:r>
              <a:rPr lang="en-US" sz="2400" dirty="0" err="1"/>
              <a:t>Proyecto</a:t>
            </a:r>
            <a:r>
              <a:rPr lang="en-US" sz="2400" dirty="0"/>
              <a:t> del </a:t>
            </a:r>
            <a:r>
              <a:rPr lang="en-US" sz="2400" dirty="0" err="1"/>
              <a:t>Año</a:t>
            </a:r>
            <a:endParaRPr lang="en-US" sz="2400" dirty="0"/>
          </a:p>
          <a:p>
            <a:pPr lvl="1"/>
            <a:r>
              <a:rPr lang="en-US" sz="2000" dirty="0"/>
              <a:t>Oro y Plata</a:t>
            </a:r>
          </a:p>
          <a:p>
            <a:r>
              <a:rPr lang="en-US" sz="2400" dirty="0" err="1"/>
              <a:t>Premio</a:t>
            </a:r>
            <a:r>
              <a:rPr lang="en-US" sz="2400" dirty="0"/>
              <a:t> a la </a:t>
            </a:r>
            <a:r>
              <a:rPr lang="en-US" sz="2400" dirty="0" err="1"/>
              <a:t>Sostenibilidad</a:t>
            </a:r>
            <a:endParaRPr lang="en-US" sz="2400" dirty="0"/>
          </a:p>
          <a:p>
            <a:r>
              <a:rPr lang="en-US" sz="2400" dirty="0" err="1"/>
              <a:t>Premio</a:t>
            </a:r>
            <a:r>
              <a:rPr lang="en-US" sz="2400" dirty="0"/>
              <a:t> a los </a:t>
            </a:r>
            <a:r>
              <a:rPr lang="en-US" sz="2400" dirty="0" err="1"/>
              <a:t>Fundamentos</a:t>
            </a:r>
            <a:endParaRPr lang="en-US" sz="2400" dirty="0"/>
          </a:p>
          <a:p>
            <a:pPr marL="0" indent="0">
              <a:buNone/>
            </a:pPr>
            <a:endParaRPr lang="en-US" sz="3200" b="1" dirty="0"/>
          </a:p>
          <a:p>
            <a:endParaRPr lang="en-US" sz="3200" b="1" dirty="0"/>
          </a:p>
        </p:txBody>
      </p:sp>
      <p:sp>
        <p:nvSpPr>
          <p:cNvPr id="12" name="Rounded Rectangle 11"/>
          <p:cNvSpPr/>
          <p:nvPr/>
        </p:nvSpPr>
        <p:spPr>
          <a:xfrm>
            <a:off x="4279900" y="1295400"/>
            <a:ext cx="4724400" cy="4343400"/>
          </a:xfrm>
          <a:prstGeom prst="roundRect">
            <a:avLst/>
          </a:prstGeom>
          <a:solidFill>
            <a:srgbClr val="73A74F"/>
          </a:solidFill>
          <a:ln>
            <a:solidFill>
              <a:srgbClr val="090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t>El Premio GPM® Fundamentos </a:t>
            </a:r>
            <a:r>
              <a:rPr lang="es-ES" sz="1600" dirty="0"/>
              <a:t>se otorga a la persona que presenta el más completo </a:t>
            </a:r>
            <a:r>
              <a:rPr lang="es-ES" sz="1600" dirty="0" err="1"/>
              <a:t>Envex</a:t>
            </a:r>
            <a:r>
              <a:rPr lang="es-ES" sz="1600" dirty="0"/>
              <a:t> en un curso </a:t>
            </a:r>
            <a:r>
              <a:rPr lang="es-ES" sz="1600" dirty="0" err="1"/>
              <a:t>PRiSM</a:t>
            </a:r>
            <a:r>
              <a:rPr lang="es-ES" sz="1600" dirty="0"/>
              <a:t> </a:t>
            </a:r>
            <a:r>
              <a:rPr lang="es-ES" sz="1600" dirty="0" err="1"/>
              <a:t>Practitioner</a:t>
            </a:r>
            <a:r>
              <a:rPr lang="es-ES" sz="1600" dirty="0"/>
              <a:t> de un año determinado</a:t>
            </a:r>
            <a:r>
              <a:rPr lang="es-ES" sz="2400" dirty="0"/>
              <a:t>.</a:t>
            </a:r>
            <a:r>
              <a:rPr lang="en-US" sz="1600" dirty="0"/>
              <a:t> </a:t>
            </a:r>
          </a:p>
          <a:p>
            <a:endParaRPr lang="en-US" sz="1600" dirty="0"/>
          </a:p>
          <a:p>
            <a:r>
              <a:rPr lang="es-ES" sz="1600" dirty="0"/>
              <a:t>Los </a:t>
            </a:r>
            <a:r>
              <a:rPr lang="es-ES" sz="1600" dirty="0" err="1"/>
              <a:t>EnVexes</a:t>
            </a:r>
            <a:r>
              <a:rPr lang="es-ES" sz="1600" dirty="0"/>
              <a:t> son proyectos virtuales del curso  que se toman a partir de estudios de casos de la vida real. Estos ejercicios desafían a los participantes del curso a aplicar lo que aprenden en el curso para lograr los objetivos del proyecto, mientras obtienen beneficios desde el punto de vista social, ambiental y económico.</a:t>
            </a:r>
            <a:endParaRPr lang="en-US" sz="1600" dirty="0"/>
          </a:p>
          <a:p>
            <a:endParaRPr lang="en-US" sz="1600" dirty="0"/>
          </a:p>
          <a:p>
            <a:r>
              <a:rPr lang="en-US" sz="1600" dirty="0"/>
              <a:t>2013 Award Winner – Anna Wang – Volkswagen Financial Services</a:t>
            </a:r>
          </a:p>
        </p:txBody>
      </p:sp>
      <p:pic>
        <p:nvPicPr>
          <p:cNvPr id="3" name="Picture 2"/>
          <p:cNvPicPr>
            <a:picLocks noChangeAspect="1"/>
          </p:cNvPicPr>
          <p:nvPr/>
        </p:nvPicPr>
        <p:blipFill>
          <a:blip r:embed="rId2" cstate="print"/>
          <a:stretch>
            <a:fillRect/>
          </a:stretch>
        </p:blipFill>
        <p:spPr>
          <a:xfrm>
            <a:off x="381000" y="3048000"/>
            <a:ext cx="3710995" cy="310589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18</a:t>
            </a:fld>
            <a:endParaRPr lang="en-US" dirty="0"/>
          </a:p>
        </p:txBody>
      </p:sp>
    </p:spTree>
    <p:extLst>
      <p:ext uri="{BB962C8B-B14F-4D97-AF65-F5344CB8AC3E}">
        <p14:creationId xmlns:p14="http://schemas.microsoft.com/office/powerpoint/2010/main" val="356689870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981950" cy="854075"/>
          </a:xfrm>
        </p:spPr>
        <p:txBody>
          <a:bodyPr>
            <a:normAutofit/>
          </a:bodyPr>
          <a:lstStyle/>
          <a:p>
            <a:r>
              <a:rPr lang="en-GB" dirty="0"/>
              <a:t>¿</a:t>
            </a:r>
            <a:r>
              <a:rPr lang="en-GB" dirty="0" err="1"/>
              <a:t>Por</a:t>
            </a:r>
            <a:r>
              <a:rPr lang="en-GB" dirty="0"/>
              <a:t> </a:t>
            </a:r>
            <a:r>
              <a:rPr lang="en-GB" dirty="0" err="1"/>
              <a:t>qué</a:t>
            </a:r>
            <a:r>
              <a:rPr lang="en-GB" dirty="0"/>
              <a:t> </a:t>
            </a:r>
            <a:r>
              <a:rPr lang="en-GB" dirty="0" err="1"/>
              <a:t>necesitamos</a:t>
            </a:r>
            <a:r>
              <a:rPr lang="en-GB" dirty="0"/>
              <a:t> el </a:t>
            </a:r>
            <a:r>
              <a:rPr lang="en-GB" dirty="0" err="1"/>
              <a:t>caso</a:t>
            </a:r>
            <a:r>
              <a:rPr lang="en-GB" dirty="0"/>
              <a:t> de </a:t>
            </a:r>
            <a:r>
              <a:rPr lang="en-GB" dirty="0" err="1"/>
              <a:t>negocio</a:t>
            </a:r>
            <a:r>
              <a:rPr lang="en-GB" dirty="0"/>
              <a:t>?</a:t>
            </a:r>
          </a:p>
        </p:txBody>
      </p:sp>
      <p:sp>
        <p:nvSpPr>
          <p:cNvPr id="3" name="Content Placeholder 2"/>
          <p:cNvSpPr>
            <a:spLocks noGrp="1"/>
          </p:cNvSpPr>
          <p:nvPr>
            <p:ph idx="1"/>
          </p:nvPr>
        </p:nvSpPr>
        <p:spPr>
          <a:xfrm>
            <a:off x="457200" y="1447800"/>
            <a:ext cx="8229600" cy="4343400"/>
          </a:xfrm>
        </p:spPr>
        <p:txBody>
          <a:bodyPr>
            <a:normAutofit/>
          </a:bodyPr>
          <a:lstStyle/>
          <a:p>
            <a:r>
              <a:rPr lang="es-ES" sz="2400" dirty="0"/>
              <a:t>Cada proyecto debe de alguna manera contribuir a la estrategia de negocio de la organización y ofrecer beneficios a la organización o a sus clientes</a:t>
            </a:r>
          </a:p>
          <a:p>
            <a:r>
              <a:rPr lang="es-ES" sz="2400" dirty="0"/>
              <a:t>En la mayoría de las organizaciones por lo general hay varias iniciativas que compiten por fondos limitados.</a:t>
            </a:r>
          </a:p>
          <a:p>
            <a:r>
              <a:rPr lang="es-ES" sz="2400" dirty="0"/>
              <a:t>El propósito del Caso de Negocio es demostrar por qué un proyecto en particular debe preferirse respecto de otros</a:t>
            </a:r>
          </a:p>
          <a:p>
            <a:r>
              <a:rPr lang="es-ES" sz="2400" dirty="0"/>
              <a:t>Debe contener información útil suficiente que permita tomar una decisión en forma racional</a:t>
            </a:r>
            <a:endParaRPr lang="en-GB" sz="2400" dirty="0"/>
          </a:p>
        </p:txBody>
      </p:sp>
    </p:spTree>
    <p:extLst>
      <p:ext uri="{BB962C8B-B14F-4D97-AF65-F5344CB8AC3E}">
        <p14:creationId xmlns:p14="http://schemas.microsoft.com/office/powerpoint/2010/main" val="411718826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title"/>
          </p:nvPr>
        </p:nvSpPr>
        <p:spPr>
          <a:xfrm>
            <a:off x="304800" y="0"/>
            <a:ext cx="7215554" cy="1108075"/>
          </a:xfrm>
        </p:spPr>
        <p:txBody>
          <a:bodyPr/>
          <a:lstStyle/>
          <a:p>
            <a:r>
              <a:rPr lang="en-GB" dirty="0">
                <a:solidFill>
                  <a:srgbClr val="003300"/>
                </a:solidFill>
              </a:rPr>
              <a:t>El </a:t>
            </a:r>
            <a:r>
              <a:rPr lang="en-GB" dirty="0" err="1">
                <a:solidFill>
                  <a:srgbClr val="003300"/>
                </a:solidFill>
              </a:rPr>
              <a:t>Propósito</a:t>
            </a:r>
            <a:r>
              <a:rPr lang="en-GB" dirty="0">
                <a:solidFill>
                  <a:srgbClr val="003300"/>
                </a:solidFill>
              </a:rPr>
              <a:t> del </a:t>
            </a:r>
            <a:r>
              <a:rPr lang="en-GB" dirty="0" err="1">
                <a:solidFill>
                  <a:srgbClr val="003300"/>
                </a:solidFill>
              </a:rPr>
              <a:t>Caso</a:t>
            </a:r>
            <a:r>
              <a:rPr lang="en-GB" dirty="0">
                <a:solidFill>
                  <a:srgbClr val="003300"/>
                </a:solidFill>
              </a:rPr>
              <a:t> de </a:t>
            </a:r>
            <a:r>
              <a:rPr lang="en-GB" dirty="0" err="1">
                <a:solidFill>
                  <a:srgbClr val="003300"/>
                </a:solidFill>
              </a:rPr>
              <a:t>Negocio</a:t>
            </a:r>
            <a:r>
              <a:rPr lang="en-GB" dirty="0">
                <a:solidFill>
                  <a:srgbClr val="003300"/>
                </a:solidFill>
              </a:rPr>
              <a:t> </a:t>
            </a:r>
          </a:p>
        </p:txBody>
      </p:sp>
      <p:sp>
        <p:nvSpPr>
          <p:cNvPr id="1419267" name="Rectangle 3"/>
          <p:cNvSpPr>
            <a:spLocks noGrp="1" noChangeArrowheads="1"/>
          </p:cNvSpPr>
          <p:nvPr>
            <p:ph type="body" sz="half" idx="1"/>
          </p:nvPr>
        </p:nvSpPr>
        <p:spPr>
          <a:xfrm>
            <a:off x="457200" y="1066800"/>
            <a:ext cx="6629400" cy="4495800"/>
          </a:xfrm>
        </p:spPr>
        <p:txBody>
          <a:bodyPr>
            <a:noAutofit/>
          </a:bodyPr>
          <a:lstStyle/>
          <a:p>
            <a:pPr>
              <a:lnSpc>
                <a:spcPct val="110000"/>
              </a:lnSpc>
              <a:buClrTx/>
            </a:pPr>
            <a:r>
              <a:rPr lang="en-GB" sz="2000" dirty="0" err="1">
                <a:latin typeface="Verdana" pitchFamily="34" charset="0"/>
              </a:rPr>
              <a:t>Justificación</a:t>
            </a:r>
            <a:r>
              <a:rPr lang="en-GB" sz="2000" dirty="0">
                <a:latin typeface="Verdana" pitchFamily="34" charset="0"/>
              </a:rPr>
              <a:t> del </a:t>
            </a:r>
            <a:r>
              <a:rPr lang="en-GB" sz="2000" dirty="0" err="1">
                <a:latin typeface="Verdana" pitchFamily="34" charset="0"/>
              </a:rPr>
              <a:t>proyecto</a:t>
            </a:r>
            <a:endParaRPr lang="en-GB" sz="2000" dirty="0">
              <a:latin typeface="Verdana" pitchFamily="34" charset="0"/>
            </a:endParaRPr>
          </a:p>
          <a:p>
            <a:pPr>
              <a:lnSpc>
                <a:spcPct val="110000"/>
              </a:lnSpc>
              <a:buClrTx/>
            </a:pPr>
            <a:r>
              <a:rPr lang="en-GB" sz="2000" dirty="0" err="1">
                <a:latin typeface="Verdana" pitchFamily="34" charset="0"/>
              </a:rPr>
              <a:t>Obtener</a:t>
            </a:r>
            <a:r>
              <a:rPr lang="en-GB" sz="2000" dirty="0">
                <a:latin typeface="Verdana" pitchFamily="34" charset="0"/>
              </a:rPr>
              <a:t> la </a:t>
            </a:r>
            <a:r>
              <a:rPr lang="en-GB" sz="2000" dirty="0" err="1">
                <a:latin typeface="Verdana" pitchFamily="34" charset="0"/>
              </a:rPr>
              <a:t>autorización</a:t>
            </a:r>
            <a:r>
              <a:rPr lang="en-GB" sz="2000" dirty="0">
                <a:latin typeface="Verdana" pitchFamily="34" charset="0"/>
              </a:rPr>
              <a:t> </a:t>
            </a:r>
            <a:r>
              <a:rPr lang="en-GB" sz="2000" dirty="0" err="1">
                <a:latin typeface="Verdana" pitchFamily="34" charset="0"/>
              </a:rPr>
              <a:t>para</a:t>
            </a:r>
            <a:r>
              <a:rPr lang="en-GB" sz="2000" dirty="0">
                <a:latin typeface="Verdana" pitchFamily="34" charset="0"/>
              </a:rPr>
              <a:t> el </a:t>
            </a:r>
            <a:r>
              <a:rPr lang="en-GB" sz="2000" dirty="0" err="1">
                <a:latin typeface="Verdana" pitchFamily="34" charset="0"/>
              </a:rPr>
              <a:t>proyecto</a:t>
            </a:r>
            <a:r>
              <a:rPr lang="en-GB" sz="2000" dirty="0">
                <a:latin typeface="Verdana" pitchFamily="34" charset="0"/>
              </a:rPr>
              <a:t> y </a:t>
            </a:r>
            <a:r>
              <a:rPr lang="en-GB" sz="2000" dirty="0" err="1">
                <a:latin typeface="Verdana" pitchFamily="34" charset="0"/>
              </a:rPr>
              <a:t>su</a:t>
            </a:r>
            <a:r>
              <a:rPr lang="en-GB" sz="2000" dirty="0">
                <a:latin typeface="Verdana" pitchFamily="34" charset="0"/>
              </a:rPr>
              <a:t> </a:t>
            </a:r>
            <a:r>
              <a:rPr lang="en-GB" sz="2000" dirty="0" err="1">
                <a:latin typeface="Verdana" pitchFamily="34" charset="0"/>
              </a:rPr>
              <a:t>financiamiento</a:t>
            </a:r>
            <a:endParaRPr lang="en-GB" sz="2000" dirty="0">
              <a:latin typeface="Verdana" pitchFamily="34" charset="0"/>
            </a:endParaRPr>
          </a:p>
          <a:p>
            <a:pPr>
              <a:lnSpc>
                <a:spcPct val="110000"/>
              </a:lnSpc>
              <a:buClrTx/>
            </a:pPr>
            <a:r>
              <a:rPr lang="en-GB" sz="2000" dirty="0" err="1">
                <a:latin typeface="Verdana" pitchFamily="34" charset="0"/>
              </a:rPr>
              <a:t>Usado</a:t>
            </a:r>
            <a:r>
              <a:rPr lang="en-GB" sz="2000" dirty="0">
                <a:latin typeface="Verdana" pitchFamily="34" charset="0"/>
              </a:rPr>
              <a:t> </a:t>
            </a:r>
            <a:r>
              <a:rPr lang="en-GB" sz="2000" dirty="0" err="1">
                <a:latin typeface="Verdana" pitchFamily="34" charset="0"/>
              </a:rPr>
              <a:t>para</a:t>
            </a:r>
            <a:r>
              <a:rPr lang="en-GB" sz="2000" dirty="0">
                <a:latin typeface="Verdana" pitchFamily="34" charset="0"/>
              </a:rPr>
              <a:t> </a:t>
            </a:r>
            <a:r>
              <a:rPr lang="en-GB" sz="2000" dirty="0" err="1">
                <a:latin typeface="Verdana" pitchFamily="34" charset="0"/>
              </a:rPr>
              <a:t>dar</a:t>
            </a:r>
            <a:r>
              <a:rPr lang="en-GB" sz="2000" dirty="0">
                <a:latin typeface="Verdana" pitchFamily="34" charset="0"/>
              </a:rPr>
              <a:t> </a:t>
            </a:r>
            <a:r>
              <a:rPr lang="en-GB" sz="2000" dirty="0" err="1">
                <a:latin typeface="Verdana" pitchFamily="34" charset="0"/>
              </a:rPr>
              <a:t>dirección</a:t>
            </a:r>
            <a:r>
              <a:rPr lang="en-GB" sz="2000" dirty="0">
                <a:latin typeface="Verdana" pitchFamily="34" charset="0"/>
              </a:rPr>
              <a:t> al </a:t>
            </a:r>
            <a:r>
              <a:rPr lang="en-GB" sz="2000" dirty="0" err="1">
                <a:latin typeface="Verdana" pitchFamily="34" charset="0"/>
              </a:rPr>
              <a:t>equipo</a:t>
            </a:r>
            <a:r>
              <a:rPr lang="en-GB" sz="2000" dirty="0">
                <a:latin typeface="Verdana" pitchFamily="34" charset="0"/>
              </a:rPr>
              <a:t> de </a:t>
            </a:r>
            <a:r>
              <a:rPr lang="en-GB" sz="2000" dirty="0" err="1">
                <a:latin typeface="Verdana" pitchFamily="34" charset="0"/>
              </a:rPr>
              <a:t>proyecto</a:t>
            </a:r>
            <a:endParaRPr lang="en-GB" sz="2000" dirty="0">
              <a:latin typeface="Verdana" pitchFamily="34" charset="0"/>
            </a:endParaRPr>
          </a:p>
          <a:p>
            <a:pPr>
              <a:lnSpc>
                <a:spcPct val="110000"/>
              </a:lnSpc>
              <a:buClrTx/>
            </a:pPr>
            <a:r>
              <a:rPr lang="en-GB" sz="2000" dirty="0" err="1">
                <a:latin typeface="Verdana" pitchFamily="34" charset="0"/>
              </a:rPr>
              <a:t>Documento</a:t>
            </a:r>
            <a:r>
              <a:rPr lang="en-GB" sz="2000" dirty="0">
                <a:latin typeface="Verdana" pitchFamily="34" charset="0"/>
              </a:rPr>
              <a:t> de base </a:t>
            </a:r>
            <a:r>
              <a:rPr lang="en-GB" sz="2000" dirty="0" err="1">
                <a:latin typeface="Verdana" pitchFamily="34" charset="0"/>
              </a:rPr>
              <a:t>para</a:t>
            </a:r>
            <a:r>
              <a:rPr lang="en-GB" sz="2000" dirty="0">
                <a:latin typeface="Verdana" pitchFamily="34" charset="0"/>
              </a:rPr>
              <a:t> </a:t>
            </a:r>
            <a:r>
              <a:rPr lang="en-GB" sz="2000" dirty="0" err="1">
                <a:latin typeface="Verdana" pitchFamily="34" charset="0"/>
              </a:rPr>
              <a:t>las</a:t>
            </a:r>
            <a:r>
              <a:rPr lang="en-GB" sz="2000" dirty="0">
                <a:latin typeface="Verdana" pitchFamily="34" charset="0"/>
              </a:rPr>
              <a:t> </a:t>
            </a:r>
            <a:r>
              <a:rPr lang="en-GB" sz="2000" dirty="0" err="1">
                <a:latin typeface="Verdana" pitchFamily="34" charset="0"/>
              </a:rPr>
              <a:t>revisiones</a:t>
            </a:r>
            <a:r>
              <a:rPr lang="en-GB" sz="2000" dirty="0">
                <a:latin typeface="Verdana" pitchFamily="34" charset="0"/>
              </a:rPr>
              <a:t> de </a:t>
            </a:r>
            <a:r>
              <a:rPr lang="en-GB" sz="2000" dirty="0" err="1">
                <a:latin typeface="Verdana" pitchFamily="34" charset="0"/>
              </a:rPr>
              <a:t>fases</a:t>
            </a:r>
            <a:r>
              <a:rPr lang="en-GB" sz="2000" dirty="0">
                <a:latin typeface="Verdana" pitchFamily="34" charset="0"/>
              </a:rPr>
              <a:t> y </a:t>
            </a:r>
            <a:r>
              <a:rPr lang="en-GB" sz="2000" dirty="0" err="1">
                <a:latin typeface="Verdana" pitchFamily="34" charset="0"/>
              </a:rPr>
              <a:t>etapas</a:t>
            </a:r>
            <a:endParaRPr lang="en-GB" sz="2000" dirty="0">
              <a:latin typeface="Verdana" pitchFamily="34" charset="0"/>
            </a:endParaRPr>
          </a:p>
          <a:p>
            <a:pPr>
              <a:lnSpc>
                <a:spcPct val="110000"/>
              </a:lnSpc>
              <a:buClrTx/>
            </a:pPr>
            <a:r>
              <a:rPr lang="en-GB" sz="2000" dirty="0" err="1">
                <a:latin typeface="Verdana" pitchFamily="34" charset="0"/>
              </a:rPr>
              <a:t>Utilizado</a:t>
            </a:r>
            <a:r>
              <a:rPr lang="en-GB" sz="2000" dirty="0">
                <a:latin typeface="Verdana" pitchFamily="34" charset="0"/>
              </a:rPr>
              <a:t> en la </a:t>
            </a:r>
            <a:r>
              <a:rPr lang="en-GB" sz="2000" dirty="0" err="1">
                <a:latin typeface="Verdana" pitchFamily="34" charset="0"/>
              </a:rPr>
              <a:t>evaluación</a:t>
            </a:r>
            <a:r>
              <a:rPr lang="en-GB" sz="2000" dirty="0">
                <a:latin typeface="Verdana" pitchFamily="34" charset="0"/>
              </a:rPr>
              <a:t> de </a:t>
            </a:r>
            <a:r>
              <a:rPr lang="en-GB" sz="2000" dirty="0" err="1">
                <a:latin typeface="Verdana" pitchFamily="34" charset="0"/>
              </a:rPr>
              <a:t>las</a:t>
            </a:r>
            <a:r>
              <a:rPr lang="en-GB" sz="2000" dirty="0">
                <a:latin typeface="Verdana" pitchFamily="34" charset="0"/>
              </a:rPr>
              <a:t> solicitudes de </a:t>
            </a:r>
            <a:r>
              <a:rPr lang="en-GB" sz="2000" dirty="0" err="1">
                <a:latin typeface="Verdana" pitchFamily="34" charset="0"/>
              </a:rPr>
              <a:t>cambio</a:t>
            </a:r>
            <a:endParaRPr lang="en-GB" sz="2000" dirty="0">
              <a:latin typeface="Verdana" pitchFamily="34" charset="0"/>
            </a:endParaRPr>
          </a:p>
          <a:p>
            <a:pPr>
              <a:lnSpc>
                <a:spcPct val="110000"/>
              </a:lnSpc>
              <a:buClrTx/>
            </a:pPr>
            <a:r>
              <a:rPr lang="en-GB" sz="2000" dirty="0" err="1">
                <a:latin typeface="Verdana" pitchFamily="34" charset="0"/>
              </a:rPr>
              <a:t>Documento</a:t>
            </a:r>
            <a:r>
              <a:rPr lang="en-GB" sz="2000" dirty="0">
                <a:latin typeface="Verdana" pitchFamily="34" charset="0"/>
              </a:rPr>
              <a:t> base </a:t>
            </a:r>
            <a:r>
              <a:rPr lang="en-GB" sz="2000" dirty="0" err="1">
                <a:latin typeface="Verdana" pitchFamily="34" charset="0"/>
              </a:rPr>
              <a:t>para</a:t>
            </a:r>
            <a:r>
              <a:rPr lang="en-GB" sz="2000" dirty="0">
                <a:latin typeface="Verdana" pitchFamily="34" charset="0"/>
              </a:rPr>
              <a:t> la </a:t>
            </a:r>
            <a:r>
              <a:rPr lang="en-GB" sz="2000" dirty="0" err="1">
                <a:latin typeface="Verdana" pitchFamily="34" charset="0"/>
              </a:rPr>
              <a:t>revisión</a:t>
            </a:r>
            <a:r>
              <a:rPr lang="en-GB" sz="2000" dirty="0">
                <a:latin typeface="Verdana" pitchFamily="34" charset="0"/>
              </a:rPr>
              <a:t> de los </a:t>
            </a:r>
            <a:r>
              <a:rPr lang="en-GB" sz="2000" dirty="0" err="1">
                <a:latin typeface="Verdana" pitchFamily="34" charset="0"/>
              </a:rPr>
              <a:t>beneficios</a:t>
            </a:r>
            <a:endParaRPr lang="en-GB" sz="2000" dirty="0">
              <a:latin typeface="Verdana" pitchFamily="34" charset="0"/>
            </a:endParaRPr>
          </a:p>
          <a:p>
            <a:pPr>
              <a:lnSpc>
                <a:spcPct val="110000"/>
              </a:lnSpc>
              <a:buClrTx/>
            </a:pPr>
            <a:r>
              <a:rPr lang="en-GB" sz="2000" dirty="0" err="1">
                <a:latin typeface="Verdana" pitchFamily="34" charset="0"/>
              </a:rPr>
              <a:t>Utilizado</a:t>
            </a:r>
            <a:r>
              <a:rPr lang="en-GB" sz="2000" dirty="0">
                <a:latin typeface="Verdana" pitchFamily="34" charset="0"/>
              </a:rPr>
              <a:t> </a:t>
            </a:r>
            <a:r>
              <a:rPr lang="en-GB" sz="2000" dirty="0" err="1">
                <a:latin typeface="Verdana" pitchFamily="34" charset="0"/>
              </a:rPr>
              <a:t>por</a:t>
            </a:r>
            <a:r>
              <a:rPr lang="en-GB" sz="2000" dirty="0">
                <a:latin typeface="Verdana" pitchFamily="34" charset="0"/>
              </a:rPr>
              <a:t> la </a:t>
            </a:r>
            <a:r>
              <a:rPr lang="en-GB" sz="2000" dirty="0" err="1">
                <a:latin typeface="Verdana" pitchFamily="34" charset="0"/>
              </a:rPr>
              <a:t>organización</a:t>
            </a:r>
            <a:r>
              <a:rPr lang="en-GB" sz="2000" dirty="0">
                <a:latin typeface="Verdana" pitchFamily="34" charset="0"/>
              </a:rPr>
              <a:t> </a:t>
            </a:r>
            <a:r>
              <a:rPr lang="en-GB" sz="2000" dirty="0" err="1">
                <a:latin typeface="Verdana" pitchFamily="34" charset="0"/>
              </a:rPr>
              <a:t>para</a:t>
            </a:r>
            <a:r>
              <a:rPr lang="en-GB" sz="2000" dirty="0">
                <a:latin typeface="Verdana" pitchFamily="34" charset="0"/>
              </a:rPr>
              <a:t> </a:t>
            </a:r>
            <a:r>
              <a:rPr lang="en-GB" sz="2000" dirty="0" err="1">
                <a:latin typeface="Verdana" pitchFamily="34" charset="0"/>
              </a:rPr>
              <a:t>facilitar</a:t>
            </a:r>
            <a:r>
              <a:rPr lang="en-GB" sz="2000" dirty="0">
                <a:latin typeface="Verdana" pitchFamily="34" charset="0"/>
              </a:rPr>
              <a:t> </a:t>
            </a:r>
            <a:r>
              <a:rPr lang="en-GB" sz="2000" dirty="0" err="1">
                <a:latin typeface="Verdana" pitchFamily="34" charset="0"/>
              </a:rPr>
              <a:t>las</a:t>
            </a:r>
            <a:r>
              <a:rPr lang="en-GB" sz="2000" dirty="0">
                <a:latin typeface="Verdana" pitchFamily="34" charset="0"/>
              </a:rPr>
              <a:t> </a:t>
            </a:r>
            <a:r>
              <a:rPr lang="en-GB" sz="2000" dirty="0" err="1">
                <a:latin typeface="Verdana" pitchFamily="34" charset="0"/>
              </a:rPr>
              <a:t>lecciones</a:t>
            </a:r>
            <a:r>
              <a:rPr lang="en-GB" sz="2000" dirty="0">
                <a:latin typeface="Verdana" pitchFamily="34" charset="0"/>
              </a:rPr>
              <a:t> </a:t>
            </a:r>
            <a:r>
              <a:rPr lang="en-GB" sz="2000" dirty="0" err="1">
                <a:latin typeface="Verdana" pitchFamily="34" charset="0"/>
              </a:rPr>
              <a:t>aprendidas</a:t>
            </a:r>
            <a:endParaRPr lang="en-GB" sz="2000" dirty="0">
              <a:latin typeface="Verdana" pitchFamily="34" charset="0"/>
            </a:endParaRPr>
          </a:p>
        </p:txBody>
      </p:sp>
      <p:pic>
        <p:nvPicPr>
          <p:cNvPr id="1891336" name="Picture 8"/>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51217" y="2743200"/>
            <a:ext cx="2392783" cy="21410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181</a:t>
            </a:fld>
            <a:endParaRPr lang="en-US" dirty="0"/>
          </a:p>
        </p:txBody>
      </p:sp>
    </p:spTree>
    <p:extLst>
      <p:ext uri="{BB962C8B-B14F-4D97-AF65-F5344CB8AC3E}">
        <p14:creationId xmlns:p14="http://schemas.microsoft.com/office/powerpoint/2010/main" val="127546762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a:xfrm>
            <a:off x="628650" y="365125"/>
            <a:ext cx="7905750" cy="854075"/>
          </a:xfrm>
        </p:spPr>
        <p:txBody>
          <a:bodyPr/>
          <a:lstStyle/>
          <a:p>
            <a:r>
              <a:rPr lang="en-GB" dirty="0" err="1"/>
              <a:t>Contenidos</a:t>
            </a:r>
            <a:r>
              <a:rPr lang="en-GB" dirty="0"/>
              <a:t> del </a:t>
            </a:r>
            <a:r>
              <a:rPr lang="en-GB" dirty="0" err="1"/>
              <a:t>Caso</a:t>
            </a:r>
            <a:r>
              <a:rPr lang="en-GB" dirty="0"/>
              <a:t> de </a:t>
            </a:r>
            <a:r>
              <a:rPr lang="en-GB" dirty="0" err="1"/>
              <a:t>Negocio</a:t>
            </a:r>
            <a:endParaRPr lang="en-GB" dirty="0"/>
          </a:p>
        </p:txBody>
      </p:sp>
      <p:sp>
        <p:nvSpPr>
          <p:cNvPr id="1422339" name="Rectangle 3"/>
          <p:cNvSpPr>
            <a:spLocks noGrp="1" noChangeArrowheads="1"/>
          </p:cNvSpPr>
          <p:nvPr>
            <p:ph type="body" idx="1"/>
          </p:nvPr>
        </p:nvSpPr>
        <p:spPr/>
        <p:txBody>
          <a:bodyPr>
            <a:normAutofit fontScale="55000" lnSpcReduction="20000"/>
          </a:bodyPr>
          <a:lstStyle/>
          <a:p>
            <a:r>
              <a:rPr lang="en-GB" dirty="0" err="1"/>
              <a:t>Propósito</a:t>
            </a:r>
            <a:endParaRPr lang="en-GB" dirty="0"/>
          </a:p>
          <a:p>
            <a:r>
              <a:rPr lang="en-GB" dirty="0" err="1"/>
              <a:t>Resumen</a:t>
            </a:r>
            <a:r>
              <a:rPr lang="en-GB" dirty="0"/>
              <a:t> del </a:t>
            </a:r>
            <a:r>
              <a:rPr lang="en-GB" dirty="0" err="1"/>
              <a:t>Proyecto</a:t>
            </a:r>
            <a:endParaRPr lang="en-GB" dirty="0"/>
          </a:p>
          <a:p>
            <a:r>
              <a:rPr lang="en-GB" dirty="0" err="1"/>
              <a:t>Objetivos</a:t>
            </a:r>
            <a:r>
              <a:rPr lang="en-GB" dirty="0"/>
              <a:t> del </a:t>
            </a:r>
            <a:r>
              <a:rPr lang="en-GB" dirty="0" err="1"/>
              <a:t>Negocio</a:t>
            </a:r>
            <a:endParaRPr lang="en-GB" dirty="0"/>
          </a:p>
          <a:p>
            <a:r>
              <a:rPr lang="en-GB" dirty="0" err="1"/>
              <a:t>Objetivos</a:t>
            </a:r>
            <a:r>
              <a:rPr lang="en-GB" dirty="0"/>
              <a:t> del </a:t>
            </a:r>
            <a:r>
              <a:rPr lang="en-GB" dirty="0" err="1"/>
              <a:t>Proyecto</a:t>
            </a:r>
            <a:endParaRPr lang="en-GB" dirty="0"/>
          </a:p>
          <a:p>
            <a:r>
              <a:rPr lang="en-GB" dirty="0" err="1"/>
              <a:t>Beneficios</a:t>
            </a:r>
            <a:endParaRPr lang="en-GB" dirty="0"/>
          </a:p>
          <a:p>
            <a:r>
              <a:rPr lang="en-GB" dirty="0" err="1"/>
              <a:t>Entregables</a:t>
            </a:r>
            <a:endParaRPr lang="en-GB" dirty="0"/>
          </a:p>
          <a:p>
            <a:r>
              <a:rPr lang="en-GB" u="sng" dirty="0" err="1">
                <a:solidFill>
                  <a:schemeClr val="accent1">
                    <a:lumMod val="75000"/>
                  </a:schemeClr>
                </a:solidFill>
              </a:rPr>
              <a:t>Indicadores</a:t>
            </a:r>
            <a:r>
              <a:rPr lang="en-GB" u="sng" dirty="0">
                <a:solidFill>
                  <a:schemeClr val="accent1">
                    <a:lumMod val="75000"/>
                  </a:schemeClr>
                </a:solidFill>
              </a:rPr>
              <a:t> de </a:t>
            </a:r>
            <a:r>
              <a:rPr lang="en-GB" u="sng" dirty="0" err="1">
                <a:solidFill>
                  <a:schemeClr val="accent1">
                    <a:lumMod val="75000"/>
                  </a:schemeClr>
                </a:solidFill>
              </a:rPr>
              <a:t>Desempeño</a:t>
            </a:r>
            <a:endParaRPr lang="en-GB" u="sng" dirty="0">
              <a:solidFill>
                <a:schemeClr val="accent1">
                  <a:lumMod val="75000"/>
                </a:schemeClr>
              </a:solidFill>
            </a:endParaRPr>
          </a:p>
          <a:p>
            <a:r>
              <a:rPr lang="en-GB" dirty="0" err="1"/>
              <a:t>Riesgos</a:t>
            </a:r>
            <a:r>
              <a:rPr lang="en-GB" dirty="0"/>
              <a:t> y </a:t>
            </a:r>
            <a:r>
              <a:rPr lang="en-GB" dirty="0" err="1"/>
              <a:t>Oportunidades</a:t>
            </a:r>
            <a:endParaRPr lang="en-GB" dirty="0"/>
          </a:p>
          <a:p>
            <a:r>
              <a:rPr lang="en-GB" dirty="0" err="1"/>
              <a:t>Condiciones</a:t>
            </a:r>
            <a:r>
              <a:rPr lang="en-GB" dirty="0"/>
              <a:t> del </a:t>
            </a:r>
            <a:r>
              <a:rPr lang="en-GB" dirty="0" err="1"/>
              <a:t>Mercadp</a:t>
            </a:r>
            <a:r>
              <a:rPr lang="en-GB" dirty="0"/>
              <a:t> y la </a:t>
            </a:r>
            <a:r>
              <a:rPr lang="en-GB" dirty="0" err="1"/>
              <a:t>Competencia</a:t>
            </a:r>
            <a:endParaRPr lang="en-GB" dirty="0"/>
          </a:p>
          <a:p>
            <a:r>
              <a:rPr lang="en-GB" dirty="0" err="1"/>
              <a:t>Restricciones</a:t>
            </a:r>
            <a:r>
              <a:rPr lang="en-GB" dirty="0"/>
              <a:t> </a:t>
            </a:r>
            <a:r>
              <a:rPr lang="en-GB" dirty="0" err="1"/>
              <a:t>Organizacionales</a:t>
            </a:r>
            <a:endParaRPr lang="en-GB" dirty="0"/>
          </a:p>
          <a:p>
            <a:r>
              <a:rPr lang="en-GB" dirty="0" err="1"/>
              <a:t>Patrocinador</a:t>
            </a:r>
            <a:r>
              <a:rPr lang="en-GB" dirty="0"/>
              <a:t> del </a:t>
            </a:r>
            <a:r>
              <a:rPr lang="en-GB" dirty="0" err="1"/>
              <a:t>Proyecto</a:t>
            </a:r>
            <a:endParaRPr lang="en-GB" dirty="0"/>
          </a:p>
          <a:p>
            <a:r>
              <a:rPr lang="en-GB" dirty="0" err="1"/>
              <a:t>Propietario</a:t>
            </a:r>
            <a:r>
              <a:rPr lang="en-GB" dirty="0"/>
              <a:t> del </a:t>
            </a:r>
            <a:r>
              <a:rPr lang="en-GB" dirty="0" err="1"/>
              <a:t>Proyecto</a:t>
            </a:r>
            <a:endParaRPr lang="en-GB" dirty="0"/>
          </a:p>
          <a:p>
            <a:r>
              <a:rPr lang="en-GB" dirty="0"/>
              <a:t>Control del </a:t>
            </a:r>
            <a:r>
              <a:rPr lang="en-GB" dirty="0" err="1"/>
              <a:t>Proyecto</a:t>
            </a:r>
            <a:endParaRPr lang="en-GB" dirty="0"/>
          </a:p>
          <a:p>
            <a:r>
              <a:rPr lang="en-GB" dirty="0" err="1"/>
              <a:t>Recursos</a:t>
            </a:r>
            <a:endParaRPr lang="en-GB" dirty="0"/>
          </a:p>
          <a:p>
            <a:r>
              <a:rPr lang="en-GB" dirty="0" err="1"/>
              <a:t>Otras</a:t>
            </a:r>
            <a:r>
              <a:rPr lang="en-GB" dirty="0"/>
              <a:t> </a:t>
            </a:r>
            <a:r>
              <a:rPr lang="en-GB" dirty="0" err="1"/>
              <a:t>Restriccioness</a:t>
            </a:r>
            <a:endParaRPr lang="en-GB" dirty="0"/>
          </a:p>
          <a:p>
            <a:endParaRPr lang="en-GB" dirty="0"/>
          </a:p>
        </p:txBody>
      </p:sp>
      <p:pic>
        <p:nvPicPr>
          <p:cNvPr id="1897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974" y="1536020"/>
            <a:ext cx="3411424" cy="3732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0" y="1828800"/>
            <a:ext cx="1828800" cy="369332"/>
          </a:xfrm>
          <a:prstGeom prst="rect">
            <a:avLst/>
          </a:prstGeom>
          <a:noFill/>
        </p:spPr>
        <p:txBody>
          <a:bodyPr wrap="square" rtlCol="0">
            <a:spAutoFit/>
          </a:bodyPr>
          <a:lstStyle/>
          <a:p>
            <a:r>
              <a:rPr lang="en-US" dirty="0" err="1"/>
              <a:t>Caso</a:t>
            </a:r>
            <a:r>
              <a:rPr lang="en-US" dirty="0"/>
              <a:t> de </a:t>
            </a:r>
            <a:r>
              <a:rPr lang="en-US" dirty="0" err="1"/>
              <a:t>Negocio</a:t>
            </a:r>
            <a:endParaRPr lang="en-US" dirty="0"/>
          </a:p>
        </p:txBody>
      </p:sp>
      <p:sp>
        <p:nvSpPr>
          <p:cNvPr id="7" name="TextBox 6"/>
          <p:cNvSpPr txBox="1"/>
          <p:nvPr/>
        </p:nvSpPr>
        <p:spPr>
          <a:xfrm>
            <a:off x="4343400" y="4724400"/>
            <a:ext cx="1753436" cy="861774"/>
          </a:xfrm>
          <a:prstGeom prst="rect">
            <a:avLst/>
          </a:prstGeom>
          <a:noFill/>
        </p:spPr>
        <p:txBody>
          <a:bodyPr wrap="square" rtlCol="0">
            <a:spAutoFit/>
          </a:bodyPr>
          <a:lstStyle/>
          <a:p>
            <a:r>
              <a:rPr lang="en-US" dirty="0" err="1"/>
              <a:t>Caso</a:t>
            </a:r>
            <a:r>
              <a:rPr lang="en-US" dirty="0"/>
              <a:t> de </a:t>
            </a:r>
            <a:r>
              <a:rPr lang="en-US" dirty="0" err="1"/>
              <a:t>Negocio</a:t>
            </a:r>
            <a:r>
              <a:rPr lang="en-US" dirty="0"/>
              <a:t/>
            </a:r>
            <a:br>
              <a:rPr lang="en-US" dirty="0"/>
            </a:br>
            <a:r>
              <a:rPr lang="es-ES" dirty="0"/>
              <a:t> </a:t>
            </a:r>
            <a:r>
              <a:rPr lang="es-ES" sz="1400" dirty="0"/>
              <a:t>(No es al que nos estamos refiriendo)</a:t>
            </a:r>
            <a:endParaRPr lang="en-US" sz="1400" dirty="0"/>
          </a:p>
        </p:txBody>
      </p:sp>
      <p:cxnSp>
        <p:nvCxnSpPr>
          <p:cNvPr id="4" name="Straight Arrow Connector 3"/>
          <p:cNvCxnSpPr/>
          <p:nvPr/>
        </p:nvCxnSpPr>
        <p:spPr bwMode="auto">
          <a:xfrm flipV="1">
            <a:off x="5867400" y="4495800"/>
            <a:ext cx="846993" cy="3810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V="1">
            <a:off x="5516126" y="1991432"/>
            <a:ext cx="1075593" cy="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4BE819A1-3DD8-4179-BFD0-BF7D359F8DBD}" type="slidenum">
              <a:rPr lang="en-US" smtClean="0"/>
              <a:pPr/>
              <a:t>182</a:t>
            </a:fld>
            <a:endParaRPr lang="en-US" dirty="0"/>
          </a:p>
        </p:txBody>
      </p:sp>
    </p:spTree>
    <p:extLst>
      <p:ext uri="{BB962C8B-B14F-4D97-AF65-F5344CB8AC3E}">
        <p14:creationId xmlns:p14="http://schemas.microsoft.com/office/powerpoint/2010/main" val="231138946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677150" cy="854075"/>
          </a:xfrm>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err="1"/>
              <a:t>Sostenibilidad</a:t>
            </a:r>
            <a:r>
              <a:rPr lang="en-US" dirty="0"/>
              <a:t> en el </a:t>
            </a:r>
            <a:r>
              <a:rPr lang="en-US" dirty="0" err="1"/>
              <a:t>Caso</a:t>
            </a:r>
            <a:r>
              <a:rPr lang="en-US" dirty="0"/>
              <a:t> de </a:t>
            </a:r>
            <a:r>
              <a:rPr lang="en-US" dirty="0" err="1"/>
              <a:t>Negocio</a:t>
            </a:r>
            <a:endParaRPr lang="en-US" dirty="0"/>
          </a:p>
        </p:txBody>
      </p:sp>
      <p:sp>
        <p:nvSpPr>
          <p:cNvPr id="3" name="Content Placeholder 2"/>
          <p:cNvSpPr>
            <a:spLocks noGrp="1"/>
          </p:cNvSpPr>
          <p:nvPr>
            <p:ph idx="1"/>
          </p:nvPr>
        </p:nvSpPr>
        <p:spPr>
          <a:xfrm>
            <a:off x="457200" y="1371600"/>
            <a:ext cx="8229600" cy="4525963"/>
          </a:xfrm>
        </p:spPr>
        <p:txBody>
          <a:bodyPr>
            <a:normAutofit fontScale="92500"/>
          </a:bodyPr>
          <a:lstStyle/>
          <a:p>
            <a:r>
              <a:rPr lang="en-US" u="sng" dirty="0" err="1"/>
              <a:t>Debe</a:t>
            </a:r>
            <a:r>
              <a:rPr lang="en-US" dirty="0"/>
              <a:t> </a:t>
            </a:r>
            <a:r>
              <a:rPr lang="en-US" dirty="0" err="1"/>
              <a:t>incluir</a:t>
            </a:r>
            <a:r>
              <a:rPr lang="en-US" dirty="0"/>
              <a:t> </a:t>
            </a:r>
            <a:r>
              <a:rPr lang="en-US" dirty="0" err="1"/>
              <a:t>referencias</a:t>
            </a:r>
            <a:r>
              <a:rPr lang="en-US" dirty="0"/>
              <a:t> a:</a:t>
            </a:r>
          </a:p>
          <a:p>
            <a:pPr lvl="1"/>
            <a:r>
              <a:rPr lang="en-US" dirty="0" err="1"/>
              <a:t>Gobernanza</a:t>
            </a:r>
            <a:r>
              <a:rPr lang="en-US" dirty="0"/>
              <a:t> </a:t>
            </a:r>
            <a:r>
              <a:rPr lang="en-US" dirty="0" err="1"/>
              <a:t>Corporativa</a:t>
            </a:r>
            <a:r>
              <a:rPr lang="en-US" dirty="0"/>
              <a:t> </a:t>
            </a:r>
            <a:r>
              <a:rPr lang="en-US" dirty="0" err="1"/>
              <a:t>respecto</a:t>
            </a:r>
            <a:r>
              <a:rPr lang="en-US" dirty="0"/>
              <a:t> a </a:t>
            </a:r>
            <a:r>
              <a:rPr lang="en-US" dirty="0" err="1"/>
              <a:t>Sostenibilidad</a:t>
            </a:r>
            <a:endParaRPr lang="en-US" dirty="0"/>
          </a:p>
          <a:p>
            <a:pPr lvl="1"/>
            <a:r>
              <a:rPr lang="en-US" dirty="0" err="1"/>
              <a:t>Cumplimiento</a:t>
            </a:r>
            <a:r>
              <a:rPr lang="en-US" dirty="0"/>
              <a:t> </a:t>
            </a:r>
            <a:r>
              <a:rPr lang="en-US" dirty="0" err="1"/>
              <a:t>Regulatorio</a:t>
            </a:r>
            <a:endParaRPr lang="en-US" dirty="0"/>
          </a:p>
          <a:p>
            <a:pPr lvl="1"/>
            <a:r>
              <a:rPr lang="en-US" dirty="0" err="1"/>
              <a:t>Objetivos</a:t>
            </a:r>
            <a:r>
              <a:rPr lang="en-US" dirty="0"/>
              <a:t> y </a:t>
            </a:r>
            <a:r>
              <a:rPr lang="en-US" dirty="0" err="1"/>
              <a:t>Metas</a:t>
            </a:r>
            <a:endParaRPr lang="en-US" dirty="0"/>
          </a:p>
          <a:p>
            <a:pPr lvl="1"/>
            <a:r>
              <a:rPr lang="en-US" dirty="0" err="1"/>
              <a:t>Principios</a:t>
            </a:r>
            <a:r>
              <a:rPr lang="en-US" dirty="0"/>
              <a:t> y </a:t>
            </a:r>
            <a:r>
              <a:rPr lang="en-US" dirty="0" err="1"/>
              <a:t>Valores</a:t>
            </a:r>
            <a:endParaRPr lang="en-US" dirty="0"/>
          </a:p>
          <a:p>
            <a:pPr lvl="1"/>
            <a:r>
              <a:rPr lang="en-US" dirty="0" err="1"/>
              <a:t>Indicadores</a:t>
            </a:r>
            <a:r>
              <a:rPr lang="en-US" dirty="0"/>
              <a:t> de </a:t>
            </a:r>
            <a:r>
              <a:rPr lang="en-US" dirty="0" err="1"/>
              <a:t>Desempeño</a:t>
            </a:r>
            <a:r>
              <a:rPr lang="en-US" dirty="0"/>
              <a:t> – </a:t>
            </a:r>
            <a:r>
              <a:rPr lang="en-US" dirty="0" err="1"/>
              <a:t>Utilizando</a:t>
            </a:r>
            <a:r>
              <a:rPr lang="en-US" dirty="0"/>
              <a:t> P5 (</a:t>
            </a:r>
            <a:r>
              <a:rPr lang="en-US" dirty="0" err="1"/>
              <a:t>más</a:t>
            </a:r>
            <a:r>
              <a:rPr lang="en-US" dirty="0"/>
              <a:t> </a:t>
            </a:r>
            <a:r>
              <a:rPr lang="en-US" dirty="0" err="1"/>
              <a:t>adelante</a:t>
            </a:r>
            <a:r>
              <a:rPr lang="en-US" dirty="0"/>
              <a:t> </a:t>
            </a:r>
            <a:r>
              <a:rPr lang="en-US" dirty="0" err="1"/>
              <a:t>veremos</a:t>
            </a:r>
            <a:r>
              <a:rPr lang="en-US" dirty="0"/>
              <a:t> </a:t>
            </a:r>
            <a:r>
              <a:rPr lang="en-US" dirty="0" err="1"/>
              <a:t>esto</a:t>
            </a:r>
            <a:r>
              <a:rPr lang="en-US" dirty="0"/>
              <a:t>)</a:t>
            </a:r>
          </a:p>
          <a:p>
            <a:r>
              <a:rPr lang="en-US" dirty="0"/>
              <a:t>Los </a:t>
            </a:r>
            <a:r>
              <a:rPr lang="en-US" dirty="0" err="1"/>
              <a:t>Directores</a:t>
            </a:r>
            <a:r>
              <a:rPr lang="en-US" dirty="0"/>
              <a:t> de </a:t>
            </a:r>
            <a:r>
              <a:rPr lang="en-US" dirty="0" err="1"/>
              <a:t>Proyecto</a:t>
            </a:r>
            <a:r>
              <a:rPr lang="en-US" dirty="0"/>
              <a:t> </a:t>
            </a:r>
            <a:r>
              <a:rPr lang="en-US" dirty="0" err="1"/>
              <a:t>deben</a:t>
            </a:r>
            <a:r>
              <a:rPr lang="en-US" dirty="0"/>
              <a:t> </a:t>
            </a:r>
            <a:r>
              <a:rPr lang="en-US" dirty="0" err="1"/>
              <a:t>siempre</a:t>
            </a:r>
            <a:r>
              <a:rPr lang="en-US" dirty="0"/>
              <a:t> </a:t>
            </a:r>
            <a:r>
              <a:rPr lang="en-US" dirty="0" err="1"/>
              <a:t>revisar</a:t>
            </a:r>
            <a:r>
              <a:rPr lang="en-US" dirty="0"/>
              <a:t> el </a:t>
            </a:r>
            <a:r>
              <a:rPr lang="en-US" dirty="0" err="1"/>
              <a:t>Caso</a:t>
            </a:r>
            <a:r>
              <a:rPr lang="en-US" dirty="0"/>
              <a:t> de </a:t>
            </a:r>
            <a:r>
              <a:rPr lang="en-US" dirty="0" err="1"/>
              <a:t>Negocio</a:t>
            </a:r>
            <a:r>
              <a:rPr lang="en-US" dirty="0"/>
              <a:t> o Charter </a:t>
            </a:r>
            <a:r>
              <a:rPr lang="en-US" dirty="0" err="1"/>
              <a:t>desde</a:t>
            </a:r>
            <a:r>
              <a:rPr lang="en-US" dirty="0"/>
              <a:t> la </a:t>
            </a:r>
            <a:r>
              <a:rPr lang="en-US" dirty="0" err="1"/>
              <a:t>Perspectiva</a:t>
            </a:r>
            <a:r>
              <a:rPr lang="en-US" dirty="0"/>
              <a:t> de RSE </a:t>
            </a:r>
            <a:r>
              <a:rPr lang="en-US" dirty="0" err="1"/>
              <a:t>comparándo</a:t>
            </a:r>
            <a:r>
              <a:rPr lang="en-US" dirty="0"/>
              <a:t> los </a:t>
            </a:r>
            <a:r>
              <a:rPr lang="en-US" dirty="0" err="1"/>
              <a:t>entregables</a:t>
            </a:r>
            <a:r>
              <a:rPr lang="en-US" dirty="0"/>
              <a:t> </a:t>
            </a:r>
            <a:r>
              <a:rPr lang="en-US" dirty="0" err="1"/>
              <a:t>respecto</a:t>
            </a:r>
            <a:r>
              <a:rPr lang="en-US" dirty="0"/>
              <a:t> del SGA (o el </a:t>
            </a:r>
            <a:r>
              <a:rPr lang="en-US" dirty="0" err="1"/>
              <a:t>Sistema</a:t>
            </a:r>
            <a:r>
              <a:rPr lang="en-US" dirty="0"/>
              <a:t> </a:t>
            </a:r>
            <a:r>
              <a:rPr lang="en-US" dirty="0" err="1"/>
              <a:t>Integrado</a:t>
            </a:r>
            <a:r>
              <a:rPr lang="en-US" dirty="0"/>
              <a:t> de </a:t>
            </a:r>
            <a:r>
              <a:rPr lang="en-US" dirty="0" err="1"/>
              <a:t>Gestión</a:t>
            </a:r>
            <a:r>
              <a:rPr lang="en-US" dirty="0"/>
              <a:t>) o con el Responsible de RSE de la </a:t>
            </a:r>
            <a:r>
              <a:rPr lang="en-US" dirty="0" err="1"/>
              <a:t>compañia</a:t>
            </a:r>
            <a:r>
              <a:rPr lang="en-US" dirty="0"/>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715" y="5181600"/>
            <a:ext cx="921894" cy="921894"/>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183</a:t>
            </a:fld>
            <a:endParaRPr lang="en-US" dirty="0"/>
          </a:p>
        </p:txBody>
      </p:sp>
    </p:spTree>
    <p:extLst>
      <p:ext uri="{BB962C8B-B14F-4D97-AF65-F5344CB8AC3E}">
        <p14:creationId xmlns:p14="http://schemas.microsoft.com/office/powerpoint/2010/main" val="401962748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184</a:t>
            </a:fld>
            <a:endParaRPr lang="en-US" dirty="0"/>
          </a:p>
        </p:txBody>
      </p:sp>
      <p:sp>
        <p:nvSpPr>
          <p:cNvPr id="4" name="Title 3"/>
          <p:cNvSpPr>
            <a:spLocks noGrp="1"/>
          </p:cNvSpPr>
          <p:nvPr>
            <p:ph type="title"/>
          </p:nvPr>
        </p:nvSpPr>
        <p:spPr>
          <a:xfrm>
            <a:off x="381000" y="381000"/>
            <a:ext cx="8001000" cy="838200"/>
          </a:xfrm>
        </p:spPr>
        <p:txBody>
          <a:bodyPr>
            <a:normAutofit fontScale="90000"/>
          </a:bodyPr>
          <a:lstStyle/>
          <a:p>
            <a:r>
              <a:rPr lang="en-US" sz="3200" dirty="0">
                <a:solidFill>
                  <a:schemeClr val="tx1"/>
                </a:solidFill>
              </a:rPr>
              <a:t>El </a:t>
            </a:r>
            <a:r>
              <a:rPr lang="en-US" sz="3200" dirty="0" err="1">
                <a:solidFill>
                  <a:schemeClr val="tx1"/>
                </a:solidFill>
              </a:rPr>
              <a:t>caso</a:t>
            </a:r>
            <a:r>
              <a:rPr lang="en-US" sz="3200" dirty="0">
                <a:solidFill>
                  <a:schemeClr val="tx1"/>
                </a:solidFill>
              </a:rPr>
              <a:t> de </a:t>
            </a:r>
            <a:r>
              <a:rPr lang="en-US" sz="3200" dirty="0" err="1">
                <a:solidFill>
                  <a:schemeClr val="tx1"/>
                </a:solidFill>
              </a:rPr>
              <a:t>negocio</a:t>
            </a:r>
            <a:r>
              <a:rPr lang="en-US" sz="3200" dirty="0">
                <a:solidFill>
                  <a:schemeClr val="tx1"/>
                </a:solidFill>
              </a:rPr>
              <a:t> en </a:t>
            </a:r>
            <a:r>
              <a:rPr lang="en-US" sz="3200" dirty="0" err="1">
                <a:solidFill>
                  <a:schemeClr val="tx1"/>
                </a:solidFill>
              </a:rPr>
              <a:t>términos</a:t>
            </a:r>
            <a:r>
              <a:rPr lang="en-US" sz="3200" dirty="0">
                <a:solidFill>
                  <a:schemeClr val="tx1"/>
                </a:solidFill>
              </a:rPr>
              <a:t> de </a:t>
            </a:r>
            <a:r>
              <a:rPr lang="en-US" sz="3200" dirty="0" err="1">
                <a:solidFill>
                  <a:schemeClr val="tx1"/>
                </a:solidFill>
              </a:rPr>
              <a:t>concepto</a:t>
            </a:r>
            <a:r>
              <a:rPr lang="en-US" sz="3200" dirty="0">
                <a:solidFill>
                  <a:schemeClr val="tx1"/>
                </a:solidFill>
              </a:rPr>
              <a:t> </a:t>
            </a:r>
            <a:r>
              <a:rPr lang="en-US" sz="3200" dirty="0" err="1">
                <a:solidFill>
                  <a:schemeClr val="tx1"/>
                </a:solidFill>
              </a:rPr>
              <a:t>para</a:t>
            </a:r>
            <a:r>
              <a:rPr lang="en-US" sz="3200" dirty="0">
                <a:solidFill>
                  <a:schemeClr val="tx1"/>
                </a:solidFill>
              </a:rPr>
              <a:t> </a:t>
            </a:r>
            <a:r>
              <a:rPr lang="en-US" sz="3200" dirty="0" err="1">
                <a:solidFill>
                  <a:schemeClr val="tx1"/>
                </a:solidFill>
              </a:rPr>
              <a:t>las</a:t>
            </a:r>
            <a:r>
              <a:rPr lang="en-US" sz="3200" dirty="0">
                <a:solidFill>
                  <a:schemeClr val="tx1"/>
                </a:solidFill>
              </a:rPr>
              <a:t> </a:t>
            </a:r>
            <a:r>
              <a:rPr lang="en-US" sz="3200" dirty="0" err="1">
                <a:solidFill>
                  <a:schemeClr val="tx1"/>
                </a:solidFill>
              </a:rPr>
              <a:t>relaciones</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092200"/>
            <a:ext cx="6777038" cy="5106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648200" y="3364992"/>
            <a:ext cx="1447800" cy="368808"/>
          </a:xfrm>
          <a:prstGeom prst="rect">
            <a:avLst/>
          </a:prstGeom>
          <a:solidFill>
            <a:schemeClr val="accent4">
              <a:lumMod val="60000"/>
              <a:lumOff val="4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a:solidFill>
                  <a:schemeClr val="tx1"/>
                </a:solidFill>
              </a:rPr>
              <a:t>Business Case</a:t>
            </a:r>
          </a:p>
        </p:txBody>
      </p:sp>
    </p:spTree>
    <p:extLst>
      <p:ext uri="{BB962C8B-B14F-4D97-AF65-F5344CB8AC3E}">
        <p14:creationId xmlns:p14="http://schemas.microsoft.com/office/powerpoint/2010/main" val="18888195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Evaluación</a:t>
            </a:r>
            <a:r>
              <a:rPr lang="en-GB" dirty="0"/>
              <a:t> de </a:t>
            </a:r>
            <a:r>
              <a:rPr lang="en-GB" dirty="0" err="1"/>
              <a:t>las</a:t>
            </a:r>
            <a:r>
              <a:rPr lang="en-GB" dirty="0"/>
              <a:t> </a:t>
            </a:r>
            <a:r>
              <a:rPr lang="en-GB" dirty="0" err="1"/>
              <a:t>Inversiones</a:t>
            </a:r>
            <a:endParaRPr lang="en-GB" dirty="0"/>
          </a:p>
        </p:txBody>
      </p:sp>
      <p:sp>
        <p:nvSpPr>
          <p:cNvPr id="3" name="Content Placeholder 2"/>
          <p:cNvSpPr>
            <a:spLocks noGrp="1"/>
          </p:cNvSpPr>
          <p:nvPr>
            <p:ph idx="1"/>
          </p:nvPr>
        </p:nvSpPr>
        <p:spPr/>
        <p:txBody>
          <a:bodyPr>
            <a:normAutofit/>
          </a:bodyPr>
          <a:lstStyle/>
          <a:p>
            <a:r>
              <a:rPr lang="es-ES" sz="2400" dirty="0"/>
              <a:t>La evaluación de las inversiones permite determinar la viabilidad financiera de los proyectos a ser medida tanto de manera independiente como en comparación con otros proyectos que compiten por los fondos</a:t>
            </a:r>
          </a:p>
          <a:p>
            <a:r>
              <a:rPr lang="es-ES" sz="2400" dirty="0"/>
              <a:t>El proceso debe confirmar por qué la previsión de costo y tiempo justifican la inversión y justifican el proyecto en base a los costos estimados y el valor de los beneficios proyectados.</a:t>
            </a:r>
            <a:endParaRPr lang="en-GB" sz="2400" dirty="0"/>
          </a:p>
        </p:txBody>
      </p:sp>
      <p:pic>
        <p:nvPicPr>
          <p:cNvPr id="4" name="Picture 3"/>
          <p:cNvPicPr>
            <a:picLocks noChangeAspect="1"/>
          </p:cNvPicPr>
          <p:nvPr/>
        </p:nvPicPr>
        <p:blipFill>
          <a:blip r:embed="rId2" cstate="print"/>
          <a:stretch>
            <a:fillRect/>
          </a:stretch>
        </p:blipFill>
        <p:spPr>
          <a:xfrm>
            <a:off x="6477000" y="3981450"/>
            <a:ext cx="2667000" cy="2000250"/>
          </a:xfrm>
          <a:prstGeom prst="rect">
            <a:avLst/>
          </a:prstGeom>
        </p:spPr>
      </p:pic>
    </p:spTree>
    <p:extLst>
      <p:ext uri="{BB962C8B-B14F-4D97-AF65-F5344CB8AC3E}">
        <p14:creationId xmlns:p14="http://schemas.microsoft.com/office/powerpoint/2010/main" val="90321752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134350" cy="854075"/>
          </a:xfrm>
        </p:spPr>
        <p:txBody>
          <a:bodyPr/>
          <a:lstStyle/>
          <a:p>
            <a:r>
              <a:rPr lang="en-GB" dirty="0" err="1"/>
              <a:t>Técnicas</a:t>
            </a:r>
            <a:r>
              <a:rPr lang="en-GB" dirty="0"/>
              <a:t> de </a:t>
            </a:r>
            <a:r>
              <a:rPr lang="en-GB" dirty="0" err="1"/>
              <a:t>análisis</a:t>
            </a:r>
            <a:r>
              <a:rPr lang="en-GB" dirty="0"/>
              <a:t> de </a:t>
            </a:r>
            <a:r>
              <a:rPr lang="en-GB" dirty="0" err="1"/>
              <a:t>inversiones</a:t>
            </a:r>
            <a:endParaRPr lang="en-GB" dirty="0"/>
          </a:p>
        </p:txBody>
      </p:sp>
      <p:sp>
        <p:nvSpPr>
          <p:cNvPr id="3" name="Content Placeholder 2"/>
          <p:cNvSpPr>
            <a:spLocks noGrp="1"/>
          </p:cNvSpPr>
          <p:nvPr>
            <p:ph idx="1"/>
          </p:nvPr>
        </p:nvSpPr>
        <p:spPr>
          <a:xfrm>
            <a:off x="457200" y="1371600"/>
            <a:ext cx="8229600" cy="4343400"/>
          </a:xfrm>
        </p:spPr>
        <p:txBody>
          <a:bodyPr>
            <a:normAutofit fontScale="92500" lnSpcReduction="20000"/>
          </a:bodyPr>
          <a:lstStyle/>
          <a:p>
            <a:r>
              <a:rPr lang="en-GB" sz="2000" dirty="0" err="1"/>
              <a:t>Período</a:t>
            </a:r>
            <a:r>
              <a:rPr lang="en-GB" sz="2000" dirty="0"/>
              <a:t> de </a:t>
            </a:r>
            <a:r>
              <a:rPr lang="en-GB" sz="2000" dirty="0" err="1"/>
              <a:t>Recupero</a:t>
            </a:r>
            <a:endParaRPr lang="en-GB" sz="2000" dirty="0"/>
          </a:p>
          <a:p>
            <a:pPr lvl="1"/>
            <a:r>
              <a:rPr lang="es-ES" sz="1600" dirty="0"/>
              <a:t>El tiempo necesario para recuperar la inversión del proyecto.</a:t>
            </a:r>
            <a:endParaRPr lang="en-GB" sz="1600" dirty="0"/>
          </a:p>
          <a:p>
            <a:r>
              <a:rPr lang="en-GB" sz="2000" dirty="0" err="1"/>
              <a:t>Retorno</a:t>
            </a:r>
            <a:r>
              <a:rPr lang="en-GB" sz="2000" dirty="0"/>
              <a:t> </a:t>
            </a:r>
            <a:r>
              <a:rPr lang="en-GB" sz="2000" dirty="0" err="1"/>
              <a:t>sobre</a:t>
            </a:r>
            <a:r>
              <a:rPr lang="en-GB" sz="2000" dirty="0"/>
              <a:t> la </a:t>
            </a:r>
            <a:r>
              <a:rPr lang="en-GB" sz="2000" dirty="0" err="1"/>
              <a:t>Inversión</a:t>
            </a:r>
            <a:r>
              <a:rPr lang="en-GB" sz="2000" dirty="0"/>
              <a:t> (</a:t>
            </a:r>
            <a:r>
              <a:rPr lang="en-GB" sz="2000" dirty="0" err="1"/>
              <a:t>RoI</a:t>
            </a:r>
            <a:r>
              <a:rPr lang="en-GB" sz="2000" dirty="0"/>
              <a:t>)</a:t>
            </a:r>
          </a:p>
          <a:p>
            <a:pPr lvl="1"/>
            <a:r>
              <a:rPr lang="es-ES" sz="1600" dirty="0"/>
              <a:t>La relación porcentual de la ganancia anual promedio durante la vida productiva del proyecto, dividido por la inversión original.</a:t>
            </a:r>
            <a:endParaRPr lang="en-GB" sz="1600" dirty="0"/>
          </a:p>
          <a:p>
            <a:r>
              <a:rPr lang="en-GB" sz="1800" dirty="0" err="1"/>
              <a:t>Retorno</a:t>
            </a:r>
            <a:r>
              <a:rPr lang="en-GB" sz="1800" dirty="0"/>
              <a:t> Social </a:t>
            </a:r>
            <a:r>
              <a:rPr lang="en-GB" sz="1800" dirty="0" err="1"/>
              <a:t>sobre</a:t>
            </a:r>
            <a:r>
              <a:rPr lang="en-GB" sz="1800" dirty="0"/>
              <a:t> la </a:t>
            </a:r>
            <a:r>
              <a:rPr lang="en-GB" sz="1800" dirty="0" err="1"/>
              <a:t>Inversión</a:t>
            </a:r>
            <a:r>
              <a:rPr lang="en-GB" sz="1800" dirty="0"/>
              <a:t> (S-</a:t>
            </a:r>
            <a:r>
              <a:rPr lang="en-GB" sz="1800" dirty="0" err="1"/>
              <a:t>RoI</a:t>
            </a:r>
            <a:r>
              <a:rPr lang="en-GB" sz="1800" dirty="0"/>
              <a:t>)</a:t>
            </a:r>
          </a:p>
          <a:p>
            <a:pPr lvl="1"/>
            <a:r>
              <a:rPr lang="es-ES" sz="1600" dirty="0"/>
              <a:t>Un método para medir el valor extra-financiero (es decir, el valor ambiental y social no se refleja actualmente en las cuentas financieras convencionales) con relación a los recursos invertidos.</a:t>
            </a:r>
            <a:endParaRPr lang="en-GB" sz="1600" dirty="0"/>
          </a:p>
          <a:p>
            <a:r>
              <a:rPr lang="en-GB" sz="2000" dirty="0" err="1"/>
              <a:t>Flujo</a:t>
            </a:r>
            <a:r>
              <a:rPr lang="en-GB" sz="2000" dirty="0"/>
              <a:t> de </a:t>
            </a:r>
            <a:r>
              <a:rPr lang="en-GB" sz="2000" dirty="0" err="1"/>
              <a:t>Caja</a:t>
            </a:r>
            <a:r>
              <a:rPr lang="en-GB" sz="2000" dirty="0"/>
              <a:t> </a:t>
            </a:r>
            <a:r>
              <a:rPr lang="en-GB" sz="2000" dirty="0" err="1"/>
              <a:t>Descontado</a:t>
            </a:r>
            <a:r>
              <a:rPr lang="en-GB" sz="2000" dirty="0"/>
              <a:t> (DCF)</a:t>
            </a:r>
          </a:p>
          <a:p>
            <a:pPr lvl="1"/>
            <a:r>
              <a:rPr lang="es-ES" sz="1600" dirty="0"/>
              <a:t>DCF utiliza cálculo de interés compuesto para reflejar el costo del dinero por "descontar" los flujos de efectivo futuros a un "valor presente" equivalente.</a:t>
            </a:r>
            <a:endParaRPr lang="en-GB" sz="1600" dirty="0"/>
          </a:p>
          <a:p>
            <a:r>
              <a:rPr lang="en-GB" sz="2000" dirty="0" err="1"/>
              <a:t>Valor</a:t>
            </a:r>
            <a:r>
              <a:rPr lang="en-GB" sz="2000" dirty="0"/>
              <a:t> </a:t>
            </a:r>
            <a:r>
              <a:rPr lang="en-GB" sz="2000" dirty="0" err="1"/>
              <a:t>Presente</a:t>
            </a:r>
            <a:r>
              <a:rPr lang="en-GB" sz="2000" dirty="0"/>
              <a:t> </a:t>
            </a:r>
            <a:r>
              <a:rPr lang="en-GB" sz="2000" dirty="0" err="1"/>
              <a:t>Neto</a:t>
            </a:r>
            <a:r>
              <a:rPr lang="en-GB" sz="2000" dirty="0"/>
              <a:t> (NPV)</a:t>
            </a:r>
          </a:p>
          <a:p>
            <a:pPr lvl="1"/>
            <a:r>
              <a:rPr lang="es-ES" sz="1600" dirty="0"/>
              <a:t>El agregado de los flujos netos de efectivo futuros descontados a una fecha base común, por lo general el presente.</a:t>
            </a:r>
            <a:endParaRPr lang="en-GB" sz="1600" dirty="0"/>
          </a:p>
          <a:p>
            <a:r>
              <a:rPr lang="en-GB" sz="2000" dirty="0" err="1"/>
              <a:t>Tasa</a:t>
            </a:r>
            <a:r>
              <a:rPr lang="en-GB" sz="2000" dirty="0"/>
              <a:t> </a:t>
            </a:r>
            <a:r>
              <a:rPr lang="en-GB" sz="2000" dirty="0" err="1"/>
              <a:t>Interna</a:t>
            </a:r>
            <a:r>
              <a:rPr lang="en-GB" sz="2000" dirty="0"/>
              <a:t> de </a:t>
            </a:r>
            <a:r>
              <a:rPr lang="en-GB" sz="2000" dirty="0" err="1"/>
              <a:t>Retorno</a:t>
            </a:r>
            <a:r>
              <a:rPr lang="en-GB" sz="2000" dirty="0"/>
              <a:t> (IRR)</a:t>
            </a:r>
          </a:p>
          <a:p>
            <a:pPr lvl="1"/>
            <a:r>
              <a:rPr lang="es-ES" sz="1600" dirty="0"/>
              <a:t>La tasa de descuento a la que el valor actual neto de los flujos futuros de efectivo es cero.</a:t>
            </a:r>
            <a:endParaRPr lang="en-GB" sz="1600" dirty="0"/>
          </a:p>
          <a:p>
            <a:endParaRPr lang="en-GB" sz="2000" dirty="0"/>
          </a:p>
        </p:txBody>
      </p:sp>
    </p:spTree>
    <p:extLst>
      <p:ext uri="{BB962C8B-B14F-4D97-AF65-F5344CB8AC3E}">
        <p14:creationId xmlns:p14="http://schemas.microsoft.com/office/powerpoint/2010/main" val="48933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Período</a:t>
            </a:r>
            <a:r>
              <a:rPr lang="en-GB" dirty="0"/>
              <a:t> de </a:t>
            </a:r>
            <a:r>
              <a:rPr lang="en-GB" dirty="0" err="1"/>
              <a:t>Recupero</a:t>
            </a:r>
            <a:endParaRPr lang="en-GB" dirty="0"/>
          </a:p>
        </p:txBody>
      </p:sp>
      <p:sp>
        <p:nvSpPr>
          <p:cNvPr id="3" name="Content Placeholder 2"/>
          <p:cNvSpPr>
            <a:spLocks noGrp="1"/>
          </p:cNvSpPr>
          <p:nvPr>
            <p:ph idx="1"/>
          </p:nvPr>
        </p:nvSpPr>
        <p:spPr>
          <a:xfrm>
            <a:off x="457200" y="1600200"/>
            <a:ext cx="5122912" cy="4525963"/>
          </a:xfrm>
        </p:spPr>
        <p:txBody>
          <a:bodyPr>
            <a:normAutofit/>
          </a:bodyPr>
          <a:lstStyle/>
          <a:p>
            <a:r>
              <a:rPr lang="en-GB" sz="2800" dirty="0"/>
              <a:t>Si un </a:t>
            </a:r>
            <a:r>
              <a:rPr lang="en-GB" sz="2800" dirty="0" err="1"/>
              <a:t>proyecto</a:t>
            </a:r>
            <a:r>
              <a:rPr lang="en-GB" sz="2800" dirty="0"/>
              <a:t> </a:t>
            </a:r>
            <a:r>
              <a:rPr lang="en-GB" sz="2800" dirty="0" err="1"/>
              <a:t>cuesta</a:t>
            </a:r>
            <a:r>
              <a:rPr lang="en-GB" sz="2800" dirty="0"/>
              <a:t> $1,000,000 y </a:t>
            </a:r>
            <a:r>
              <a:rPr lang="en-GB" sz="2800" dirty="0" err="1"/>
              <a:t>rinde</a:t>
            </a:r>
            <a:r>
              <a:rPr lang="en-GB" sz="2800" dirty="0"/>
              <a:t> </a:t>
            </a:r>
            <a:r>
              <a:rPr lang="en-GB" sz="2800" dirty="0" err="1"/>
              <a:t>beneficios</a:t>
            </a:r>
            <a:r>
              <a:rPr lang="en-GB" sz="2800" dirty="0"/>
              <a:t> </a:t>
            </a:r>
            <a:r>
              <a:rPr lang="en-GB" sz="2800" dirty="0" err="1"/>
              <a:t>como</a:t>
            </a:r>
            <a:r>
              <a:rPr lang="en-GB" sz="2800" dirty="0"/>
              <a:t> </a:t>
            </a:r>
            <a:r>
              <a:rPr lang="en-GB" sz="2800" dirty="0" err="1"/>
              <a:t>sigue</a:t>
            </a:r>
            <a:r>
              <a:rPr lang="en-GB" sz="2800" dirty="0"/>
              <a:t>:</a:t>
            </a:r>
          </a:p>
          <a:p>
            <a:pPr lvl="1">
              <a:buNone/>
            </a:pPr>
            <a:r>
              <a:rPr lang="en-GB" sz="2400" dirty="0" err="1"/>
              <a:t>Año</a:t>
            </a:r>
            <a:r>
              <a:rPr lang="en-GB" sz="2400" dirty="0"/>
              <a:t>  1	$200,000</a:t>
            </a:r>
          </a:p>
          <a:p>
            <a:pPr lvl="1">
              <a:buNone/>
            </a:pPr>
            <a:r>
              <a:rPr lang="en-GB" sz="2400" dirty="0" err="1"/>
              <a:t>Año</a:t>
            </a:r>
            <a:r>
              <a:rPr lang="en-GB" sz="2400" dirty="0"/>
              <a:t>  2	$300,000</a:t>
            </a:r>
          </a:p>
          <a:p>
            <a:pPr lvl="1">
              <a:buNone/>
            </a:pPr>
            <a:r>
              <a:rPr lang="en-GB" sz="2400" dirty="0" err="1"/>
              <a:t>Año</a:t>
            </a:r>
            <a:r>
              <a:rPr lang="en-GB" sz="2400" dirty="0"/>
              <a:t>  3	$500,000</a:t>
            </a:r>
          </a:p>
          <a:p>
            <a:pPr lvl="1">
              <a:buNone/>
            </a:pPr>
            <a:r>
              <a:rPr lang="en-GB" sz="2400" dirty="0" err="1"/>
              <a:t>Año</a:t>
            </a:r>
            <a:r>
              <a:rPr lang="en-GB" sz="2400" dirty="0"/>
              <a:t>  4	$400,000</a:t>
            </a:r>
          </a:p>
          <a:p>
            <a:pPr lvl="1">
              <a:buNone/>
            </a:pPr>
            <a:r>
              <a:rPr lang="en-GB" sz="2400" dirty="0" err="1"/>
              <a:t>Añor</a:t>
            </a:r>
            <a:r>
              <a:rPr lang="en-GB" sz="2400" dirty="0"/>
              <a:t> 5	$400,000</a:t>
            </a:r>
          </a:p>
          <a:p>
            <a:r>
              <a:rPr lang="en-GB" sz="2800" dirty="0"/>
              <a:t>El </a:t>
            </a:r>
            <a:r>
              <a:rPr lang="en-GB" sz="2800" dirty="0" err="1"/>
              <a:t>Período</a:t>
            </a:r>
            <a:r>
              <a:rPr lang="en-GB" sz="2800" dirty="0"/>
              <a:t> de </a:t>
            </a:r>
            <a:r>
              <a:rPr lang="en-GB" sz="2800" dirty="0" err="1"/>
              <a:t>Recupero</a:t>
            </a:r>
            <a:r>
              <a:rPr lang="en-GB" sz="2800" dirty="0"/>
              <a:t> </a:t>
            </a:r>
            <a:r>
              <a:rPr lang="en-GB" sz="2800" dirty="0" err="1"/>
              <a:t>es</a:t>
            </a:r>
            <a:r>
              <a:rPr lang="en-GB" sz="2800" dirty="0"/>
              <a:t> de </a:t>
            </a:r>
            <a:r>
              <a:rPr lang="en-GB" sz="2800" dirty="0" err="1"/>
              <a:t>tres</a:t>
            </a:r>
            <a:r>
              <a:rPr lang="en-GB" sz="2800" dirty="0"/>
              <a:t> </a:t>
            </a:r>
            <a:r>
              <a:rPr lang="en-GB" sz="2800" dirty="0" err="1"/>
              <a:t>años</a:t>
            </a:r>
            <a:endParaRPr lang="en-GB" sz="2800" dirty="0"/>
          </a:p>
        </p:txBody>
      </p:sp>
      <p:grpSp>
        <p:nvGrpSpPr>
          <p:cNvPr id="5" name="Group 13"/>
          <p:cNvGrpSpPr/>
          <p:nvPr/>
        </p:nvGrpSpPr>
        <p:grpSpPr>
          <a:xfrm>
            <a:off x="5796136" y="2061048"/>
            <a:ext cx="2808312" cy="3600200"/>
            <a:chOff x="5796136" y="2061048"/>
            <a:chExt cx="2808312" cy="3600200"/>
          </a:xfrm>
        </p:grpSpPr>
        <p:sp>
          <p:nvSpPr>
            <p:cNvPr id="4" name="Rectangle 3"/>
            <p:cNvSpPr/>
            <p:nvPr/>
          </p:nvSpPr>
          <p:spPr>
            <a:xfrm>
              <a:off x="6012280" y="2061248"/>
              <a:ext cx="1080000" cy="360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dirty="0">
                  <a:solidFill>
                    <a:srgbClr val="004594"/>
                  </a:solidFill>
                </a:rPr>
                <a:t>$1M</a:t>
              </a:r>
            </a:p>
          </p:txBody>
        </p:sp>
        <p:sp>
          <p:nvSpPr>
            <p:cNvPr id="6" name="Rectangle 5"/>
            <p:cNvSpPr/>
            <p:nvPr/>
          </p:nvSpPr>
          <p:spPr>
            <a:xfrm>
              <a:off x="7236296" y="3861168"/>
              <a:ext cx="1080000" cy="10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4594"/>
                  </a:solidFill>
                </a:rPr>
                <a:t>Year 2</a:t>
              </a:r>
            </a:p>
            <a:p>
              <a:pPr algn="ctr"/>
              <a:r>
                <a:rPr lang="en-GB" dirty="0">
                  <a:solidFill>
                    <a:srgbClr val="004594"/>
                  </a:solidFill>
                </a:rPr>
                <a:t>$300k</a:t>
              </a:r>
            </a:p>
          </p:txBody>
        </p:sp>
        <p:sp>
          <p:nvSpPr>
            <p:cNvPr id="7" name="Rectangle 6"/>
            <p:cNvSpPr/>
            <p:nvPr/>
          </p:nvSpPr>
          <p:spPr>
            <a:xfrm>
              <a:off x="7236296" y="4941248"/>
              <a:ext cx="1080000" cy="72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4594"/>
                  </a:solidFill>
                </a:rPr>
                <a:t>Year 1</a:t>
              </a:r>
            </a:p>
            <a:p>
              <a:pPr algn="ctr"/>
              <a:r>
                <a:rPr lang="en-GB" dirty="0">
                  <a:solidFill>
                    <a:srgbClr val="004594"/>
                  </a:solidFill>
                </a:rPr>
                <a:t>$200k</a:t>
              </a:r>
            </a:p>
          </p:txBody>
        </p:sp>
        <p:sp>
          <p:nvSpPr>
            <p:cNvPr id="8" name="Rectangle 7"/>
            <p:cNvSpPr/>
            <p:nvPr/>
          </p:nvSpPr>
          <p:spPr>
            <a:xfrm>
              <a:off x="7236296" y="2061048"/>
              <a:ext cx="1080000" cy="180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4594"/>
                  </a:solidFill>
                </a:rPr>
                <a:t>Year 3</a:t>
              </a:r>
            </a:p>
            <a:p>
              <a:pPr algn="ctr"/>
              <a:r>
                <a:rPr lang="en-GB" dirty="0">
                  <a:solidFill>
                    <a:srgbClr val="004594"/>
                  </a:solidFill>
                </a:rPr>
                <a:t>$500k</a:t>
              </a:r>
            </a:p>
          </p:txBody>
        </p:sp>
        <p:cxnSp>
          <p:nvCxnSpPr>
            <p:cNvPr id="12" name="Straight Connector 11"/>
            <p:cNvCxnSpPr/>
            <p:nvPr/>
          </p:nvCxnSpPr>
          <p:spPr>
            <a:xfrm>
              <a:off x="5796136" y="5661248"/>
              <a:ext cx="2808312"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620559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677150" cy="854075"/>
          </a:xfrm>
        </p:spPr>
        <p:txBody>
          <a:bodyPr/>
          <a:lstStyle/>
          <a:p>
            <a:r>
              <a:rPr lang="en-GB" dirty="0" err="1"/>
              <a:t>Retorno</a:t>
            </a:r>
            <a:r>
              <a:rPr lang="en-GB" dirty="0"/>
              <a:t> </a:t>
            </a:r>
            <a:r>
              <a:rPr lang="en-GB" dirty="0" err="1"/>
              <a:t>sobre</a:t>
            </a:r>
            <a:r>
              <a:rPr lang="en-GB" dirty="0"/>
              <a:t> la </a:t>
            </a:r>
            <a:r>
              <a:rPr lang="en-GB" dirty="0" err="1"/>
              <a:t>inversión</a:t>
            </a:r>
            <a:r>
              <a:rPr lang="en-GB" dirty="0"/>
              <a:t> (ROI)</a:t>
            </a:r>
          </a:p>
        </p:txBody>
      </p:sp>
      <p:sp>
        <p:nvSpPr>
          <p:cNvPr id="4" name="TextBox 3"/>
          <p:cNvSpPr txBox="1"/>
          <p:nvPr/>
        </p:nvSpPr>
        <p:spPr>
          <a:xfrm>
            <a:off x="1115616" y="1268760"/>
            <a:ext cx="8208912" cy="369332"/>
          </a:xfrm>
          <a:prstGeom prst="rect">
            <a:avLst/>
          </a:prstGeom>
          <a:noFill/>
        </p:spPr>
        <p:txBody>
          <a:bodyPr wrap="square" rtlCol="0">
            <a:spAutoFit/>
          </a:bodyPr>
          <a:lstStyle/>
          <a:p>
            <a:r>
              <a:rPr lang="en-GB" dirty="0">
                <a:solidFill>
                  <a:srgbClr val="004594"/>
                </a:solidFill>
              </a:rPr>
              <a:t>ROI = (G</a:t>
            </a:r>
            <a:r>
              <a:rPr lang="es-ES" dirty="0" err="1">
                <a:solidFill>
                  <a:srgbClr val="004594"/>
                </a:solidFill>
              </a:rPr>
              <a:t>anancia</a:t>
            </a:r>
            <a:r>
              <a:rPr lang="es-ES" dirty="0">
                <a:solidFill>
                  <a:srgbClr val="004594"/>
                </a:solidFill>
              </a:rPr>
              <a:t> anual promedio </a:t>
            </a:r>
            <a:r>
              <a:rPr lang="en-GB" dirty="0">
                <a:solidFill>
                  <a:srgbClr val="004594"/>
                </a:solidFill>
              </a:rPr>
              <a:t>/</a:t>
            </a:r>
            <a:r>
              <a:rPr lang="en-GB" dirty="0" err="1">
                <a:solidFill>
                  <a:srgbClr val="004594"/>
                </a:solidFill>
              </a:rPr>
              <a:t>Inversión</a:t>
            </a:r>
            <a:r>
              <a:rPr lang="en-GB" dirty="0">
                <a:solidFill>
                  <a:srgbClr val="004594"/>
                </a:solidFill>
              </a:rPr>
              <a:t> original) x 100%</a:t>
            </a:r>
          </a:p>
        </p:txBody>
      </p:sp>
      <p:sp>
        <p:nvSpPr>
          <p:cNvPr id="7" name="TextBox 6"/>
          <p:cNvSpPr txBox="1"/>
          <p:nvPr/>
        </p:nvSpPr>
        <p:spPr>
          <a:xfrm>
            <a:off x="1907704" y="1628800"/>
            <a:ext cx="6912768" cy="369332"/>
          </a:xfrm>
          <a:prstGeom prst="rect">
            <a:avLst/>
          </a:prstGeom>
          <a:noFill/>
        </p:spPr>
        <p:txBody>
          <a:bodyPr wrap="square" rtlCol="0">
            <a:spAutoFit/>
          </a:bodyPr>
          <a:lstStyle/>
          <a:p>
            <a:r>
              <a:rPr lang="en-GB" dirty="0" err="1">
                <a:solidFill>
                  <a:srgbClr val="004594"/>
                </a:solidFill>
              </a:rPr>
              <a:t>Donde</a:t>
            </a:r>
            <a:r>
              <a:rPr lang="en-GB" dirty="0">
                <a:solidFill>
                  <a:srgbClr val="004594"/>
                </a:solidFill>
              </a:rPr>
              <a:t> G</a:t>
            </a:r>
            <a:r>
              <a:rPr lang="es-ES" dirty="0" err="1">
                <a:solidFill>
                  <a:srgbClr val="004594"/>
                </a:solidFill>
              </a:rPr>
              <a:t>anancia</a:t>
            </a:r>
            <a:r>
              <a:rPr lang="es-ES" dirty="0">
                <a:solidFill>
                  <a:srgbClr val="004594"/>
                </a:solidFill>
              </a:rPr>
              <a:t> anual promedio </a:t>
            </a:r>
            <a:r>
              <a:rPr lang="en-GB" dirty="0">
                <a:solidFill>
                  <a:srgbClr val="004594"/>
                </a:solidFill>
              </a:rPr>
              <a:t> = </a:t>
            </a:r>
            <a:r>
              <a:rPr lang="en-GB" dirty="0" err="1">
                <a:solidFill>
                  <a:srgbClr val="004594"/>
                </a:solidFill>
              </a:rPr>
              <a:t>Ganancia</a:t>
            </a:r>
            <a:r>
              <a:rPr lang="en-GB" dirty="0">
                <a:solidFill>
                  <a:srgbClr val="004594"/>
                </a:solidFill>
              </a:rPr>
              <a:t> Total/</a:t>
            </a:r>
            <a:r>
              <a:rPr lang="en-GB" dirty="0" err="1">
                <a:solidFill>
                  <a:srgbClr val="004594"/>
                </a:solidFill>
              </a:rPr>
              <a:t>Años</a:t>
            </a:r>
            <a:endParaRPr lang="en-GB" dirty="0">
              <a:solidFill>
                <a:srgbClr val="004594"/>
              </a:solidFill>
            </a:endParaRPr>
          </a:p>
        </p:txBody>
      </p:sp>
      <p:graphicFrame>
        <p:nvGraphicFramePr>
          <p:cNvPr id="8" name="Table 7"/>
          <p:cNvGraphicFramePr>
            <a:graphicFrameLocks noGrp="1"/>
          </p:cNvGraphicFramePr>
          <p:nvPr/>
        </p:nvGraphicFramePr>
        <p:xfrm>
          <a:off x="1259632" y="2060848"/>
          <a:ext cx="6096000" cy="2966720"/>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xmlns="" val="20000"/>
                    </a:ext>
                  </a:extLst>
                </a:gridCol>
                <a:gridCol w="2376264">
                  <a:extLst>
                    <a:ext uri="{9D8B030D-6E8A-4147-A177-3AD203B41FA5}">
                      <a16:colId xmlns:a16="http://schemas.microsoft.com/office/drawing/2014/main" xmlns="" val="20001"/>
                    </a:ext>
                  </a:extLst>
                </a:gridCol>
                <a:gridCol w="2423592">
                  <a:extLst>
                    <a:ext uri="{9D8B030D-6E8A-4147-A177-3AD203B41FA5}">
                      <a16:colId xmlns:a16="http://schemas.microsoft.com/office/drawing/2014/main" xmlns="" val="20002"/>
                    </a:ext>
                  </a:extLst>
                </a:gridCol>
              </a:tblGrid>
              <a:tr h="370840">
                <a:tc>
                  <a:txBody>
                    <a:bodyPr/>
                    <a:lstStyle/>
                    <a:p>
                      <a:pPr algn="ctr"/>
                      <a:r>
                        <a:rPr lang="en-GB" dirty="0" err="1">
                          <a:solidFill>
                            <a:srgbClr val="004594"/>
                          </a:solidFill>
                        </a:rPr>
                        <a:t>Año</a:t>
                      </a:r>
                      <a:endParaRPr lang="en-GB" dirty="0">
                        <a:solidFill>
                          <a:srgbClr val="004594"/>
                        </a:solidFill>
                      </a:endParaRPr>
                    </a:p>
                  </a:txBody>
                  <a:tcPr/>
                </a:tc>
                <a:tc>
                  <a:txBody>
                    <a:bodyPr/>
                    <a:lstStyle/>
                    <a:p>
                      <a:pPr algn="r"/>
                      <a:r>
                        <a:rPr lang="en-GB" dirty="0" err="1">
                          <a:solidFill>
                            <a:srgbClr val="004594"/>
                          </a:solidFill>
                        </a:rPr>
                        <a:t>Inversión</a:t>
                      </a:r>
                      <a:endParaRPr lang="en-GB" dirty="0">
                        <a:solidFill>
                          <a:srgbClr val="004594"/>
                        </a:solidFill>
                      </a:endParaRPr>
                    </a:p>
                  </a:txBody>
                  <a:tcPr/>
                </a:tc>
                <a:tc>
                  <a:txBody>
                    <a:bodyPr/>
                    <a:lstStyle/>
                    <a:p>
                      <a:pPr algn="r"/>
                      <a:r>
                        <a:rPr lang="en-GB" dirty="0" err="1">
                          <a:solidFill>
                            <a:srgbClr val="004594"/>
                          </a:solidFill>
                        </a:rPr>
                        <a:t>Beneficios</a:t>
                      </a:r>
                      <a:endParaRPr lang="en-GB" dirty="0">
                        <a:solidFill>
                          <a:srgbClr val="004594"/>
                        </a:solidFill>
                      </a:endParaRPr>
                    </a:p>
                  </a:txBody>
                  <a:tcPr/>
                </a:tc>
                <a:extLst>
                  <a:ext uri="{0D108BD9-81ED-4DB2-BD59-A6C34878D82A}">
                    <a16:rowId xmlns:a16="http://schemas.microsoft.com/office/drawing/2014/main" xmlns="" val="10000"/>
                  </a:ext>
                </a:extLst>
              </a:tr>
              <a:tr h="370840">
                <a:tc>
                  <a:txBody>
                    <a:bodyPr/>
                    <a:lstStyle/>
                    <a:p>
                      <a:pPr algn="ctr"/>
                      <a:r>
                        <a:rPr lang="en-GB" dirty="0"/>
                        <a:t>0</a:t>
                      </a:r>
                    </a:p>
                  </a:txBody>
                  <a:tcPr/>
                </a:tc>
                <a:tc>
                  <a:txBody>
                    <a:bodyPr/>
                    <a:lstStyle/>
                    <a:p>
                      <a:pPr algn="r"/>
                      <a:r>
                        <a:rPr lang="en-GB" dirty="0"/>
                        <a:t>$1,000,000</a:t>
                      </a:r>
                    </a:p>
                  </a:txBody>
                  <a:tcPr/>
                </a:tc>
                <a:tc>
                  <a:txBody>
                    <a:bodyPr/>
                    <a:lstStyle/>
                    <a:p>
                      <a:pPr algn="r"/>
                      <a:r>
                        <a:rPr lang="en-GB" dirty="0"/>
                        <a:t>$0</a:t>
                      </a:r>
                    </a:p>
                  </a:txBody>
                  <a:tcPr/>
                </a:tc>
                <a:extLst>
                  <a:ext uri="{0D108BD9-81ED-4DB2-BD59-A6C34878D82A}">
                    <a16:rowId xmlns:a16="http://schemas.microsoft.com/office/drawing/2014/main" xmlns="" val="10001"/>
                  </a:ext>
                </a:extLst>
              </a:tr>
              <a:tr h="370840">
                <a:tc>
                  <a:txBody>
                    <a:bodyPr/>
                    <a:lstStyle/>
                    <a:p>
                      <a:pPr algn="ctr"/>
                      <a:r>
                        <a:rPr lang="en-GB" dirty="0"/>
                        <a:t>1</a:t>
                      </a:r>
                    </a:p>
                  </a:txBody>
                  <a:tcPr/>
                </a:tc>
                <a:tc>
                  <a:txBody>
                    <a:bodyPr/>
                    <a:lstStyle/>
                    <a:p>
                      <a:endParaRPr lang="en-GB"/>
                    </a:p>
                  </a:txBody>
                  <a:tcPr/>
                </a:tc>
                <a:tc>
                  <a:txBody>
                    <a:bodyPr/>
                    <a:lstStyle/>
                    <a:p>
                      <a:pPr algn="r"/>
                      <a:r>
                        <a:rPr lang="en-GB" dirty="0"/>
                        <a:t>$200,000</a:t>
                      </a:r>
                    </a:p>
                  </a:txBody>
                  <a:tcPr/>
                </a:tc>
                <a:extLst>
                  <a:ext uri="{0D108BD9-81ED-4DB2-BD59-A6C34878D82A}">
                    <a16:rowId xmlns:a16="http://schemas.microsoft.com/office/drawing/2014/main" xmlns="" val="10002"/>
                  </a:ext>
                </a:extLst>
              </a:tr>
              <a:tr h="370840">
                <a:tc>
                  <a:txBody>
                    <a:bodyPr/>
                    <a:lstStyle/>
                    <a:p>
                      <a:pPr algn="ctr"/>
                      <a:r>
                        <a:rPr lang="en-GB" dirty="0"/>
                        <a:t>2</a:t>
                      </a:r>
                    </a:p>
                  </a:txBody>
                  <a:tcPr/>
                </a:tc>
                <a:tc>
                  <a:txBody>
                    <a:bodyPr/>
                    <a:lstStyle/>
                    <a:p>
                      <a:endParaRPr lang="en-GB"/>
                    </a:p>
                  </a:txBody>
                  <a:tcPr/>
                </a:tc>
                <a:tc>
                  <a:txBody>
                    <a:bodyPr/>
                    <a:lstStyle/>
                    <a:p>
                      <a:pPr algn="r"/>
                      <a:r>
                        <a:rPr lang="en-GB" dirty="0"/>
                        <a:t>$300,000</a:t>
                      </a:r>
                    </a:p>
                  </a:txBody>
                  <a:tcPr/>
                </a:tc>
                <a:extLst>
                  <a:ext uri="{0D108BD9-81ED-4DB2-BD59-A6C34878D82A}">
                    <a16:rowId xmlns:a16="http://schemas.microsoft.com/office/drawing/2014/main" xmlns="" val="10003"/>
                  </a:ext>
                </a:extLst>
              </a:tr>
              <a:tr h="370840">
                <a:tc>
                  <a:txBody>
                    <a:bodyPr/>
                    <a:lstStyle/>
                    <a:p>
                      <a:pPr algn="ctr"/>
                      <a:r>
                        <a:rPr lang="en-GB" dirty="0"/>
                        <a:t>3</a:t>
                      </a:r>
                    </a:p>
                  </a:txBody>
                  <a:tcPr/>
                </a:tc>
                <a:tc>
                  <a:txBody>
                    <a:bodyPr/>
                    <a:lstStyle/>
                    <a:p>
                      <a:endParaRPr lang="en-GB"/>
                    </a:p>
                  </a:txBody>
                  <a:tcPr/>
                </a:tc>
                <a:tc>
                  <a:txBody>
                    <a:bodyPr/>
                    <a:lstStyle/>
                    <a:p>
                      <a:pPr algn="r"/>
                      <a:r>
                        <a:rPr lang="en-GB" dirty="0"/>
                        <a:t>$500,000</a:t>
                      </a:r>
                    </a:p>
                  </a:txBody>
                  <a:tcPr/>
                </a:tc>
                <a:extLst>
                  <a:ext uri="{0D108BD9-81ED-4DB2-BD59-A6C34878D82A}">
                    <a16:rowId xmlns:a16="http://schemas.microsoft.com/office/drawing/2014/main" xmlns="" val="10004"/>
                  </a:ext>
                </a:extLst>
              </a:tr>
              <a:tr h="370840">
                <a:tc>
                  <a:txBody>
                    <a:bodyPr/>
                    <a:lstStyle/>
                    <a:p>
                      <a:pPr algn="ctr"/>
                      <a:r>
                        <a:rPr lang="en-GB" dirty="0"/>
                        <a:t>4</a:t>
                      </a:r>
                    </a:p>
                  </a:txBody>
                  <a:tcPr/>
                </a:tc>
                <a:tc>
                  <a:txBody>
                    <a:bodyPr/>
                    <a:lstStyle/>
                    <a:p>
                      <a:endParaRPr lang="en-GB"/>
                    </a:p>
                  </a:txBody>
                  <a:tcPr/>
                </a:tc>
                <a:tc>
                  <a:txBody>
                    <a:bodyPr/>
                    <a:lstStyle/>
                    <a:p>
                      <a:pPr algn="r"/>
                      <a:r>
                        <a:rPr lang="en-GB" dirty="0"/>
                        <a:t>$400,000</a:t>
                      </a:r>
                    </a:p>
                  </a:txBody>
                  <a:tcPr/>
                </a:tc>
                <a:extLst>
                  <a:ext uri="{0D108BD9-81ED-4DB2-BD59-A6C34878D82A}">
                    <a16:rowId xmlns:a16="http://schemas.microsoft.com/office/drawing/2014/main" xmlns="" val="10005"/>
                  </a:ext>
                </a:extLst>
              </a:tr>
              <a:tr h="370840">
                <a:tc>
                  <a:txBody>
                    <a:bodyPr/>
                    <a:lstStyle/>
                    <a:p>
                      <a:pPr algn="ctr"/>
                      <a:r>
                        <a:rPr lang="en-GB" dirty="0"/>
                        <a:t>5</a:t>
                      </a:r>
                    </a:p>
                  </a:txBody>
                  <a:tcPr/>
                </a:tc>
                <a:tc>
                  <a:txBody>
                    <a:bodyPr/>
                    <a:lstStyle/>
                    <a:p>
                      <a:endParaRPr lang="en-GB" dirty="0"/>
                    </a:p>
                  </a:txBody>
                  <a:tcPr/>
                </a:tc>
                <a:tc>
                  <a:txBody>
                    <a:bodyPr/>
                    <a:lstStyle/>
                    <a:p>
                      <a:pPr algn="r"/>
                      <a:r>
                        <a:rPr lang="en-GB" dirty="0"/>
                        <a:t>$400,000</a:t>
                      </a:r>
                    </a:p>
                  </a:txBody>
                  <a:tcPr/>
                </a:tc>
                <a:extLst>
                  <a:ext uri="{0D108BD9-81ED-4DB2-BD59-A6C34878D82A}">
                    <a16:rowId xmlns:a16="http://schemas.microsoft.com/office/drawing/2014/main" xmlns="" val="10006"/>
                  </a:ext>
                </a:extLst>
              </a:tr>
              <a:tr h="370840">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a:solidFill>
                            <a:srgbClr val="004594"/>
                          </a:solidFill>
                        </a:rPr>
                        <a:t>$1,800,000</a:t>
                      </a:r>
                    </a:p>
                  </a:txBody>
                  <a:tcPr/>
                </a:tc>
                <a:extLst>
                  <a:ext uri="{0D108BD9-81ED-4DB2-BD59-A6C34878D82A}">
                    <a16:rowId xmlns:a16="http://schemas.microsoft.com/office/drawing/2014/main" xmlns="" val="10007"/>
                  </a:ext>
                </a:extLst>
              </a:tr>
            </a:tbl>
          </a:graphicData>
        </a:graphic>
      </p:graphicFrame>
      <p:sp>
        <p:nvSpPr>
          <p:cNvPr id="9" name="TextBox 8"/>
          <p:cNvSpPr txBox="1"/>
          <p:nvPr/>
        </p:nvSpPr>
        <p:spPr>
          <a:xfrm>
            <a:off x="1187624" y="5157192"/>
            <a:ext cx="6912768" cy="369332"/>
          </a:xfrm>
          <a:prstGeom prst="rect">
            <a:avLst/>
          </a:prstGeom>
          <a:noFill/>
        </p:spPr>
        <p:txBody>
          <a:bodyPr wrap="square" rtlCol="0">
            <a:spAutoFit/>
          </a:bodyPr>
          <a:lstStyle/>
          <a:p>
            <a:r>
              <a:rPr lang="en-GB" dirty="0">
                <a:solidFill>
                  <a:srgbClr val="004594"/>
                </a:solidFill>
              </a:rPr>
              <a:t>G</a:t>
            </a:r>
            <a:r>
              <a:rPr lang="es-ES" dirty="0" err="1">
                <a:solidFill>
                  <a:srgbClr val="004594"/>
                </a:solidFill>
              </a:rPr>
              <a:t>anancia</a:t>
            </a:r>
            <a:r>
              <a:rPr lang="es-ES" dirty="0">
                <a:solidFill>
                  <a:srgbClr val="004594"/>
                </a:solidFill>
              </a:rPr>
              <a:t> Anual  Promedio </a:t>
            </a:r>
            <a:r>
              <a:rPr lang="en-GB" dirty="0">
                <a:solidFill>
                  <a:srgbClr val="004594"/>
                </a:solidFill>
              </a:rPr>
              <a:t> = ($1,800,000-$1,000,000)/5 =  $160,000</a:t>
            </a:r>
          </a:p>
        </p:txBody>
      </p:sp>
      <p:sp>
        <p:nvSpPr>
          <p:cNvPr id="10" name="TextBox 9"/>
          <p:cNvSpPr txBox="1"/>
          <p:nvPr/>
        </p:nvSpPr>
        <p:spPr>
          <a:xfrm>
            <a:off x="1187624" y="5579948"/>
            <a:ext cx="6912768" cy="369332"/>
          </a:xfrm>
          <a:prstGeom prst="rect">
            <a:avLst/>
          </a:prstGeom>
          <a:noFill/>
        </p:spPr>
        <p:txBody>
          <a:bodyPr wrap="square" rtlCol="0">
            <a:spAutoFit/>
          </a:bodyPr>
          <a:lstStyle/>
          <a:p>
            <a:r>
              <a:rPr lang="en-GB" dirty="0">
                <a:solidFill>
                  <a:srgbClr val="004594"/>
                </a:solidFill>
              </a:rPr>
              <a:t>ROI = ($160,000/$1,000,000) * 100% = 16%</a:t>
            </a:r>
          </a:p>
        </p:txBody>
      </p:sp>
    </p:spTree>
    <p:extLst>
      <p:ext uri="{BB962C8B-B14F-4D97-AF65-F5344CB8AC3E}">
        <p14:creationId xmlns:p14="http://schemas.microsoft.com/office/powerpoint/2010/main" val="253816630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GB" dirty="0" err="1"/>
              <a:t>Flujo</a:t>
            </a:r>
            <a:r>
              <a:rPr lang="en-GB" dirty="0"/>
              <a:t> de </a:t>
            </a:r>
            <a:r>
              <a:rPr lang="en-GB" dirty="0" err="1"/>
              <a:t>caja</a:t>
            </a:r>
            <a:r>
              <a:rPr lang="en-GB" dirty="0"/>
              <a:t> </a:t>
            </a:r>
            <a:r>
              <a:rPr lang="en-GB" dirty="0" err="1"/>
              <a:t>descontado</a:t>
            </a:r>
            <a:endParaRPr lang="en-GB" dirty="0"/>
          </a:p>
        </p:txBody>
      </p:sp>
      <p:sp>
        <p:nvSpPr>
          <p:cNvPr id="3" name="TextBox 2"/>
          <p:cNvSpPr txBox="1"/>
          <p:nvPr/>
        </p:nvSpPr>
        <p:spPr>
          <a:xfrm>
            <a:off x="611560" y="1268760"/>
            <a:ext cx="7992888" cy="1015663"/>
          </a:xfrm>
          <a:prstGeom prst="rect">
            <a:avLst/>
          </a:prstGeom>
          <a:noFill/>
          <a:ln>
            <a:noFill/>
          </a:ln>
        </p:spPr>
        <p:txBody>
          <a:bodyPr wrap="square" rtlCol="0">
            <a:spAutoFit/>
          </a:bodyPr>
          <a:lstStyle/>
          <a:p>
            <a:r>
              <a:rPr lang="en-GB" sz="2000" dirty="0" err="1">
                <a:solidFill>
                  <a:srgbClr val="004594"/>
                </a:solidFill>
              </a:rPr>
              <a:t>Dejando</a:t>
            </a:r>
            <a:r>
              <a:rPr lang="en-GB" sz="2000" dirty="0">
                <a:solidFill>
                  <a:srgbClr val="004594"/>
                </a:solidFill>
              </a:rPr>
              <a:t> el </a:t>
            </a:r>
            <a:r>
              <a:rPr lang="en-GB" sz="2000" dirty="0" err="1">
                <a:solidFill>
                  <a:srgbClr val="004594"/>
                </a:solidFill>
              </a:rPr>
              <a:t>dinero</a:t>
            </a:r>
            <a:r>
              <a:rPr lang="en-GB" sz="2000" dirty="0">
                <a:solidFill>
                  <a:srgbClr val="004594"/>
                </a:solidFill>
              </a:rPr>
              <a:t> </a:t>
            </a:r>
            <a:r>
              <a:rPr lang="en-GB" sz="2000" dirty="0" err="1">
                <a:solidFill>
                  <a:srgbClr val="004594"/>
                </a:solidFill>
              </a:rPr>
              <a:t>invertido</a:t>
            </a:r>
            <a:r>
              <a:rPr lang="en-GB" sz="2000" dirty="0">
                <a:solidFill>
                  <a:srgbClr val="004594"/>
                </a:solidFill>
              </a:rPr>
              <a:t> en </a:t>
            </a:r>
            <a:r>
              <a:rPr lang="en-GB" sz="2000" dirty="0" err="1">
                <a:solidFill>
                  <a:srgbClr val="004594"/>
                </a:solidFill>
              </a:rPr>
              <a:t>una</a:t>
            </a:r>
            <a:r>
              <a:rPr lang="en-GB" sz="2000" dirty="0">
                <a:solidFill>
                  <a:srgbClr val="004594"/>
                </a:solidFill>
              </a:rPr>
              <a:t> </a:t>
            </a:r>
            <a:r>
              <a:rPr lang="en-GB" sz="2000" dirty="0" err="1">
                <a:solidFill>
                  <a:srgbClr val="004594"/>
                </a:solidFill>
              </a:rPr>
              <a:t>cuenta</a:t>
            </a:r>
            <a:r>
              <a:rPr lang="en-GB" sz="2000" dirty="0">
                <a:solidFill>
                  <a:srgbClr val="004594"/>
                </a:solidFill>
              </a:rPr>
              <a:t> de </a:t>
            </a:r>
            <a:r>
              <a:rPr lang="en-GB" sz="2000" dirty="0" err="1">
                <a:solidFill>
                  <a:srgbClr val="004594"/>
                </a:solidFill>
              </a:rPr>
              <a:t>depósito</a:t>
            </a:r>
            <a:r>
              <a:rPr lang="en-GB" sz="2000" dirty="0">
                <a:solidFill>
                  <a:srgbClr val="004594"/>
                </a:solidFill>
              </a:rPr>
              <a:t> al 10% de </a:t>
            </a:r>
            <a:r>
              <a:rPr lang="en-GB" sz="2000" dirty="0" err="1">
                <a:solidFill>
                  <a:srgbClr val="004594"/>
                </a:solidFill>
              </a:rPr>
              <a:t>interés</a:t>
            </a:r>
            <a:r>
              <a:rPr lang="en-GB" sz="2000" dirty="0">
                <a:solidFill>
                  <a:srgbClr val="004594"/>
                </a:solidFill>
              </a:rPr>
              <a:t> </a:t>
            </a:r>
            <a:r>
              <a:rPr lang="es-ES" sz="2000" dirty="0">
                <a:solidFill>
                  <a:srgbClr val="004594"/>
                </a:solidFill>
              </a:rPr>
              <a:t>vería un crecimiento basado en el interés</a:t>
            </a:r>
          </a:p>
          <a:p>
            <a:r>
              <a:rPr lang="es-ES" sz="2000" dirty="0">
                <a:solidFill>
                  <a:srgbClr val="004594"/>
                </a:solidFill>
              </a:rPr>
              <a:t> compuesto</a:t>
            </a:r>
            <a:r>
              <a:rPr lang="en-GB" sz="2000" dirty="0">
                <a:solidFill>
                  <a:srgbClr val="004594"/>
                </a:solidFill>
              </a:rPr>
              <a:t>:</a:t>
            </a:r>
          </a:p>
        </p:txBody>
      </p:sp>
      <p:graphicFrame>
        <p:nvGraphicFramePr>
          <p:cNvPr id="4" name="Table 3"/>
          <p:cNvGraphicFramePr>
            <a:graphicFrameLocks noGrp="1"/>
          </p:cNvGraphicFramePr>
          <p:nvPr/>
        </p:nvGraphicFramePr>
        <p:xfrm>
          <a:off x="5436096" y="1657608"/>
          <a:ext cx="3240360" cy="1483360"/>
        </p:xfrm>
        <a:graphic>
          <a:graphicData uri="http://schemas.openxmlformats.org/drawingml/2006/table">
            <a:tbl>
              <a:tblPr firstRow="1" bandRow="1">
                <a:tableStyleId>{69CF1AB2-1976-4502-BF36-3FF5EA218861}</a:tableStyleId>
              </a:tblPr>
              <a:tblGrid>
                <a:gridCol w="936104">
                  <a:extLst>
                    <a:ext uri="{9D8B030D-6E8A-4147-A177-3AD203B41FA5}">
                      <a16:colId xmlns:a16="http://schemas.microsoft.com/office/drawing/2014/main" xmlns="" val="20000"/>
                    </a:ext>
                  </a:extLst>
                </a:gridCol>
                <a:gridCol w="2304256">
                  <a:extLst>
                    <a:ext uri="{9D8B030D-6E8A-4147-A177-3AD203B41FA5}">
                      <a16:colId xmlns:a16="http://schemas.microsoft.com/office/drawing/2014/main" xmlns="" val="20001"/>
                    </a:ext>
                  </a:extLst>
                </a:gridCol>
              </a:tblGrid>
              <a:tr h="370840">
                <a:tc>
                  <a:txBody>
                    <a:bodyPr/>
                    <a:lstStyle/>
                    <a:p>
                      <a:pPr algn="ctr"/>
                      <a:r>
                        <a:rPr lang="en-GB" b="0" dirty="0" err="1"/>
                        <a:t>Año</a:t>
                      </a:r>
                      <a:r>
                        <a:rPr lang="en-GB" b="0" dirty="0"/>
                        <a:t> 0</a:t>
                      </a:r>
                      <a:endParaRPr lang="en-GB" b="0" dirty="0">
                        <a:solidFill>
                          <a:srgbClr val="004594"/>
                        </a:solidFill>
                      </a:endParaRPr>
                    </a:p>
                  </a:txBody>
                  <a:tcPr/>
                </a:tc>
                <a:tc>
                  <a:txBody>
                    <a:bodyPr/>
                    <a:lstStyle/>
                    <a:p>
                      <a:pPr algn="r"/>
                      <a:r>
                        <a:rPr lang="en-GB" b="0" dirty="0"/>
                        <a:t>$1.00</a:t>
                      </a:r>
                      <a:endParaRPr lang="en-GB" b="0" dirty="0">
                        <a:solidFill>
                          <a:srgbClr val="004594"/>
                        </a:solidFill>
                      </a:endParaRPr>
                    </a:p>
                  </a:txBody>
                  <a:tcPr/>
                </a:tc>
                <a:extLst>
                  <a:ext uri="{0D108BD9-81ED-4DB2-BD59-A6C34878D82A}">
                    <a16:rowId xmlns:a16="http://schemas.microsoft.com/office/drawing/2014/main" xmlns="" val="10000"/>
                  </a:ext>
                </a:extLst>
              </a:tr>
              <a:tr h="370840">
                <a:tc>
                  <a:txBody>
                    <a:bodyPr/>
                    <a:lstStyle/>
                    <a:p>
                      <a:pPr algn="ctr"/>
                      <a:r>
                        <a:rPr lang="en-GB" dirty="0" err="1"/>
                        <a:t>Año</a:t>
                      </a:r>
                      <a:r>
                        <a:rPr lang="en-GB" dirty="0"/>
                        <a:t> 1</a:t>
                      </a:r>
                      <a:endParaRPr lang="en-GB" dirty="0">
                        <a:solidFill>
                          <a:srgbClr val="004594"/>
                        </a:solidFill>
                      </a:endParaRPr>
                    </a:p>
                  </a:txBody>
                  <a:tcPr/>
                </a:tc>
                <a:tc>
                  <a:txBody>
                    <a:bodyPr/>
                    <a:lstStyle/>
                    <a:p>
                      <a:pPr algn="r"/>
                      <a:r>
                        <a:rPr lang="en-GB" dirty="0"/>
                        <a:t>$1.10</a:t>
                      </a:r>
                      <a:endParaRPr lang="en-GB" dirty="0">
                        <a:solidFill>
                          <a:srgbClr val="004594"/>
                        </a:solidFill>
                      </a:endParaRPr>
                    </a:p>
                  </a:txBody>
                  <a:tcPr/>
                </a:tc>
                <a:extLst>
                  <a:ext uri="{0D108BD9-81ED-4DB2-BD59-A6C34878D82A}">
                    <a16:rowId xmlns:a16="http://schemas.microsoft.com/office/drawing/2014/main" xmlns="" val="10001"/>
                  </a:ext>
                </a:extLst>
              </a:tr>
              <a:tr h="370840">
                <a:tc>
                  <a:txBody>
                    <a:bodyPr/>
                    <a:lstStyle/>
                    <a:p>
                      <a:pPr algn="ctr"/>
                      <a:r>
                        <a:rPr lang="en-GB" dirty="0" err="1"/>
                        <a:t>Año</a:t>
                      </a:r>
                      <a:r>
                        <a:rPr lang="en-GB" dirty="0"/>
                        <a:t> 2</a:t>
                      </a:r>
                      <a:endParaRPr lang="en-GB" dirty="0">
                        <a:solidFill>
                          <a:srgbClr val="004594"/>
                        </a:solidFill>
                      </a:endParaRPr>
                    </a:p>
                  </a:txBody>
                  <a:tcPr/>
                </a:tc>
                <a:tc>
                  <a:txBody>
                    <a:bodyPr/>
                    <a:lstStyle/>
                    <a:p>
                      <a:pPr algn="r"/>
                      <a:r>
                        <a:rPr lang="en-GB" dirty="0"/>
                        <a:t>$1.21</a:t>
                      </a:r>
                      <a:endParaRPr lang="en-GB" dirty="0">
                        <a:solidFill>
                          <a:srgbClr val="004594"/>
                        </a:solidFill>
                      </a:endParaRPr>
                    </a:p>
                  </a:txBody>
                  <a:tcPr/>
                </a:tc>
                <a:extLst>
                  <a:ext uri="{0D108BD9-81ED-4DB2-BD59-A6C34878D82A}">
                    <a16:rowId xmlns:a16="http://schemas.microsoft.com/office/drawing/2014/main" xmlns="" val="10002"/>
                  </a:ext>
                </a:extLst>
              </a:tr>
              <a:tr h="370840">
                <a:tc>
                  <a:txBody>
                    <a:bodyPr/>
                    <a:lstStyle/>
                    <a:p>
                      <a:pPr algn="ctr"/>
                      <a:r>
                        <a:rPr lang="en-GB" dirty="0" err="1"/>
                        <a:t>Año</a:t>
                      </a:r>
                      <a:r>
                        <a:rPr lang="en-GB" dirty="0"/>
                        <a:t> 3</a:t>
                      </a:r>
                      <a:endParaRPr lang="en-GB" dirty="0">
                        <a:solidFill>
                          <a:srgbClr val="004594"/>
                        </a:solidFill>
                      </a:endParaRPr>
                    </a:p>
                  </a:txBody>
                  <a:tcPr/>
                </a:tc>
                <a:tc>
                  <a:txBody>
                    <a:bodyPr/>
                    <a:lstStyle/>
                    <a:p>
                      <a:pPr algn="r"/>
                      <a:r>
                        <a:rPr lang="en-GB" dirty="0"/>
                        <a:t>$1.33</a:t>
                      </a:r>
                      <a:endParaRPr lang="en-GB" dirty="0">
                        <a:solidFill>
                          <a:srgbClr val="004594"/>
                        </a:solidFill>
                      </a:endParaRPr>
                    </a:p>
                  </a:txBody>
                  <a:tcPr/>
                </a:tc>
                <a:extLst>
                  <a:ext uri="{0D108BD9-81ED-4DB2-BD59-A6C34878D82A}">
                    <a16:rowId xmlns:a16="http://schemas.microsoft.com/office/drawing/2014/main" xmlns="" val="10003"/>
                  </a:ext>
                </a:extLst>
              </a:tr>
            </a:tbl>
          </a:graphicData>
        </a:graphic>
      </p:graphicFrame>
      <p:sp>
        <p:nvSpPr>
          <p:cNvPr id="5" name="TextBox 4"/>
          <p:cNvSpPr txBox="1"/>
          <p:nvPr/>
        </p:nvSpPr>
        <p:spPr>
          <a:xfrm>
            <a:off x="611560" y="3313792"/>
            <a:ext cx="7992888" cy="400110"/>
          </a:xfrm>
          <a:prstGeom prst="rect">
            <a:avLst/>
          </a:prstGeom>
          <a:noFill/>
          <a:ln>
            <a:noFill/>
          </a:ln>
        </p:spPr>
        <p:txBody>
          <a:bodyPr wrap="square" rtlCol="0">
            <a:spAutoFit/>
          </a:bodyPr>
          <a:lstStyle/>
          <a:p>
            <a:r>
              <a:rPr lang="es-ES" sz="2000" dirty="0">
                <a:solidFill>
                  <a:srgbClr val="004594"/>
                </a:solidFill>
              </a:rPr>
              <a:t>Si guardamos el dinero en lugar de invertirlo, su valor comparativo caería:</a:t>
            </a:r>
            <a:endParaRPr lang="en-GB" sz="2000" dirty="0">
              <a:solidFill>
                <a:srgbClr val="004594"/>
              </a:solidFill>
            </a:endParaRPr>
          </a:p>
        </p:txBody>
      </p:sp>
      <p:graphicFrame>
        <p:nvGraphicFramePr>
          <p:cNvPr id="8" name="Table 7"/>
          <p:cNvGraphicFramePr>
            <a:graphicFrameLocks noGrp="1"/>
          </p:cNvGraphicFramePr>
          <p:nvPr/>
        </p:nvGraphicFramePr>
        <p:xfrm>
          <a:off x="5436096" y="3745840"/>
          <a:ext cx="3240360" cy="1483360"/>
        </p:xfrm>
        <a:graphic>
          <a:graphicData uri="http://schemas.openxmlformats.org/drawingml/2006/table">
            <a:tbl>
              <a:tblPr firstRow="1" bandRow="1">
                <a:tableStyleId>{69CF1AB2-1976-4502-BF36-3FF5EA218861}</a:tableStyleId>
              </a:tblPr>
              <a:tblGrid>
                <a:gridCol w="936104">
                  <a:extLst>
                    <a:ext uri="{9D8B030D-6E8A-4147-A177-3AD203B41FA5}">
                      <a16:colId xmlns:a16="http://schemas.microsoft.com/office/drawing/2014/main" xmlns="" val="20000"/>
                    </a:ext>
                  </a:extLst>
                </a:gridCol>
                <a:gridCol w="2304256">
                  <a:extLst>
                    <a:ext uri="{9D8B030D-6E8A-4147-A177-3AD203B41FA5}">
                      <a16:colId xmlns:a16="http://schemas.microsoft.com/office/drawing/2014/main" xmlns="" val="20001"/>
                    </a:ext>
                  </a:extLst>
                </a:gridCol>
              </a:tblGrid>
              <a:tr h="370840">
                <a:tc>
                  <a:txBody>
                    <a:bodyPr/>
                    <a:lstStyle/>
                    <a:p>
                      <a:pPr algn="ctr"/>
                      <a:r>
                        <a:rPr lang="en-GB" b="0" dirty="0" err="1"/>
                        <a:t>Año</a:t>
                      </a:r>
                      <a:r>
                        <a:rPr lang="en-GB" b="0" dirty="0"/>
                        <a:t> 0</a:t>
                      </a:r>
                      <a:endParaRPr lang="en-GB" b="0" dirty="0">
                        <a:solidFill>
                          <a:srgbClr val="004594"/>
                        </a:solidFill>
                      </a:endParaRPr>
                    </a:p>
                  </a:txBody>
                  <a:tcPr/>
                </a:tc>
                <a:tc>
                  <a:txBody>
                    <a:bodyPr/>
                    <a:lstStyle/>
                    <a:p>
                      <a:pPr algn="r"/>
                      <a:r>
                        <a:rPr lang="en-GB" b="0" dirty="0"/>
                        <a:t>$1.00</a:t>
                      </a:r>
                      <a:endParaRPr lang="en-GB" b="0" dirty="0">
                        <a:solidFill>
                          <a:srgbClr val="004594"/>
                        </a:solidFill>
                      </a:endParaRPr>
                    </a:p>
                  </a:txBody>
                  <a:tcPr/>
                </a:tc>
                <a:extLst>
                  <a:ext uri="{0D108BD9-81ED-4DB2-BD59-A6C34878D82A}">
                    <a16:rowId xmlns:a16="http://schemas.microsoft.com/office/drawing/2014/main" xmlns="" val="10000"/>
                  </a:ext>
                </a:extLst>
              </a:tr>
              <a:tr h="370840">
                <a:tc>
                  <a:txBody>
                    <a:bodyPr/>
                    <a:lstStyle/>
                    <a:p>
                      <a:pPr algn="ctr"/>
                      <a:r>
                        <a:rPr lang="en-GB" dirty="0" err="1"/>
                        <a:t>Año</a:t>
                      </a:r>
                      <a:r>
                        <a:rPr lang="en-GB" dirty="0"/>
                        <a:t> 1</a:t>
                      </a:r>
                      <a:endParaRPr lang="en-GB" dirty="0">
                        <a:solidFill>
                          <a:srgbClr val="004594"/>
                        </a:solidFill>
                      </a:endParaRPr>
                    </a:p>
                  </a:txBody>
                  <a:tcPr/>
                </a:tc>
                <a:tc>
                  <a:txBody>
                    <a:bodyPr/>
                    <a:lstStyle/>
                    <a:p>
                      <a:pPr algn="r"/>
                      <a:r>
                        <a:rPr lang="en-GB" dirty="0"/>
                        <a:t>$1.00/$1.10 = $0.91</a:t>
                      </a:r>
                      <a:endParaRPr lang="en-GB" dirty="0">
                        <a:solidFill>
                          <a:srgbClr val="004594"/>
                        </a:solidFill>
                      </a:endParaRPr>
                    </a:p>
                  </a:txBody>
                  <a:tcPr/>
                </a:tc>
                <a:extLst>
                  <a:ext uri="{0D108BD9-81ED-4DB2-BD59-A6C34878D82A}">
                    <a16:rowId xmlns:a16="http://schemas.microsoft.com/office/drawing/2014/main" xmlns="" val="10001"/>
                  </a:ext>
                </a:extLst>
              </a:tr>
              <a:tr h="370840">
                <a:tc>
                  <a:txBody>
                    <a:bodyPr/>
                    <a:lstStyle/>
                    <a:p>
                      <a:pPr algn="ctr"/>
                      <a:r>
                        <a:rPr lang="en-GB" dirty="0" err="1"/>
                        <a:t>Año</a:t>
                      </a:r>
                      <a:r>
                        <a:rPr lang="en-GB" dirty="0"/>
                        <a:t> 2</a:t>
                      </a:r>
                      <a:endParaRPr lang="en-GB" dirty="0">
                        <a:solidFill>
                          <a:srgbClr val="004594"/>
                        </a:solidFill>
                      </a:endParaRPr>
                    </a:p>
                  </a:txBody>
                  <a:tcPr/>
                </a:tc>
                <a:tc>
                  <a:txBody>
                    <a:bodyPr/>
                    <a:lstStyle/>
                    <a:p>
                      <a:pPr algn="r"/>
                      <a:r>
                        <a:rPr lang="en-GB" dirty="0"/>
                        <a:t>$1.00/$1.21 = $0.83</a:t>
                      </a:r>
                      <a:endParaRPr lang="en-GB" dirty="0">
                        <a:solidFill>
                          <a:srgbClr val="004594"/>
                        </a:solidFill>
                      </a:endParaRPr>
                    </a:p>
                  </a:txBody>
                  <a:tcPr/>
                </a:tc>
                <a:extLst>
                  <a:ext uri="{0D108BD9-81ED-4DB2-BD59-A6C34878D82A}">
                    <a16:rowId xmlns:a16="http://schemas.microsoft.com/office/drawing/2014/main" xmlns="" val="10002"/>
                  </a:ext>
                </a:extLst>
              </a:tr>
              <a:tr h="370840">
                <a:tc>
                  <a:txBody>
                    <a:bodyPr/>
                    <a:lstStyle/>
                    <a:p>
                      <a:pPr algn="ctr"/>
                      <a:r>
                        <a:rPr lang="en-GB" dirty="0" err="1"/>
                        <a:t>Año</a:t>
                      </a:r>
                      <a:r>
                        <a:rPr lang="en-GB" dirty="0"/>
                        <a:t> 3</a:t>
                      </a:r>
                      <a:endParaRPr lang="en-GB" dirty="0">
                        <a:solidFill>
                          <a:srgbClr val="004594"/>
                        </a:solidFill>
                      </a:endParaRPr>
                    </a:p>
                  </a:txBody>
                  <a:tcPr/>
                </a:tc>
                <a:tc>
                  <a:txBody>
                    <a:bodyPr/>
                    <a:lstStyle/>
                    <a:p>
                      <a:pPr algn="r"/>
                      <a:r>
                        <a:rPr lang="en-GB" dirty="0"/>
                        <a:t>$1.00/$1.33 = $0.75</a:t>
                      </a:r>
                      <a:endParaRPr lang="en-GB" dirty="0">
                        <a:solidFill>
                          <a:srgbClr val="004594"/>
                        </a:solidFill>
                      </a:endParaRPr>
                    </a:p>
                  </a:txBody>
                  <a:tcPr/>
                </a:tc>
                <a:extLst>
                  <a:ext uri="{0D108BD9-81ED-4DB2-BD59-A6C34878D82A}">
                    <a16:rowId xmlns:a16="http://schemas.microsoft.com/office/drawing/2014/main" xmlns="" val="10003"/>
                  </a:ext>
                </a:extLst>
              </a:tr>
            </a:tbl>
          </a:graphicData>
        </a:graphic>
      </p:graphicFrame>
      <p:sp>
        <p:nvSpPr>
          <p:cNvPr id="10" name="TextBox 9"/>
          <p:cNvSpPr txBox="1"/>
          <p:nvPr/>
        </p:nvSpPr>
        <p:spPr>
          <a:xfrm>
            <a:off x="611560" y="5385410"/>
            <a:ext cx="7992888" cy="707886"/>
          </a:xfrm>
          <a:prstGeom prst="rect">
            <a:avLst/>
          </a:prstGeom>
          <a:noFill/>
          <a:ln>
            <a:noFill/>
          </a:ln>
        </p:spPr>
        <p:txBody>
          <a:bodyPr wrap="square" rtlCol="0">
            <a:spAutoFit/>
          </a:bodyPr>
          <a:lstStyle/>
          <a:p>
            <a:r>
              <a:rPr lang="en-GB" sz="2000" dirty="0">
                <a:solidFill>
                  <a:srgbClr val="004594"/>
                </a:solidFill>
              </a:rPr>
              <a:t>Discounting is the opposite of compound interest. It recognises that the $1.33 in three years time is worth the same as $1.00 now.</a:t>
            </a:r>
          </a:p>
        </p:txBody>
      </p:sp>
    </p:spTree>
    <p:extLst>
      <p:ext uri="{BB962C8B-B14F-4D97-AF65-F5344CB8AC3E}">
        <p14:creationId xmlns:p14="http://schemas.microsoft.com/office/powerpoint/2010/main" val="307328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a:solidFill>
                  <a:schemeClr val="bg1">
                    <a:lumMod val="65000"/>
                  </a:schemeClr>
                </a:solidFill>
              </a:rPr>
              <a:t>Los </a:t>
            </a:r>
            <a:r>
              <a:rPr lang="en-US" dirty="0" err="1">
                <a:solidFill>
                  <a:schemeClr val="bg1">
                    <a:lumMod val="65000"/>
                  </a:schemeClr>
                </a:solidFill>
              </a:rPr>
              <a:t>Conductores</a:t>
            </a:r>
            <a:r>
              <a:rPr lang="en-US" dirty="0">
                <a:solidFill>
                  <a:schemeClr val="bg1">
                    <a:lumMod val="65000"/>
                  </a:schemeClr>
                </a:solidFill>
              </a:rPr>
              <a:t> de la </a:t>
            </a:r>
            <a:r>
              <a:rPr lang="en-US" dirty="0" err="1">
                <a:solidFill>
                  <a:schemeClr val="bg1">
                    <a:lumMod val="65000"/>
                  </a:schemeClr>
                </a:solidFill>
              </a:rPr>
              <a:t>Sostenibilidad</a:t>
            </a:r>
            <a:r>
              <a:rPr lang="en-US" dirty="0">
                <a:solidFill>
                  <a:schemeClr val="bg1">
                    <a:lumMod val="65000"/>
                  </a:schemeClr>
                </a:solidFill>
              </a:rPr>
              <a:t> </a:t>
            </a: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219950" cy="854075"/>
          </a:xfrm>
        </p:spPr>
        <p:txBody>
          <a:bodyPr>
            <a:normAutofit/>
          </a:bodyPr>
          <a:lstStyle/>
          <a:p>
            <a:r>
              <a:rPr lang="en-GB" dirty="0" err="1"/>
              <a:t>Ejemplo</a:t>
            </a:r>
            <a:r>
              <a:rPr lang="en-GB" dirty="0"/>
              <a:t> de </a:t>
            </a:r>
            <a:r>
              <a:rPr lang="en-GB" dirty="0" err="1"/>
              <a:t>Flujo</a:t>
            </a:r>
            <a:r>
              <a:rPr lang="en-GB" dirty="0"/>
              <a:t> de </a:t>
            </a:r>
            <a:r>
              <a:rPr lang="en-GB" dirty="0" err="1"/>
              <a:t>Caja</a:t>
            </a:r>
            <a:r>
              <a:rPr lang="en-GB" dirty="0"/>
              <a:t> </a:t>
            </a:r>
            <a:r>
              <a:rPr lang="en-GB" dirty="0" err="1"/>
              <a:t>Descontado</a:t>
            </a:r>
            <a:endParaRPr lang="en-GB" dirty="0"/>
          </a:p>
        </p:txBody>
      </p:sp>
      <p:graphicFrame>
        <p:nvGraphicFramePr>
          <p:cNvPr id="3" name="Table 2"/>
          <p:cNvGraphicFramePr>
            <a:graphicFrameLocks noGrp="1"/>
          </p:cNvGraphicFramePr>
          <p:nvPr/>
        </p:nvGraphicFramePr>
        <p:xfrm>
          <a:off x="1043609" y="1628800"/>
          <a:ext cx="6840759" cy="3528392"/>
        </p:xfrm>
        <a:graphic>
          <a:graphicData uri="http://schemas.openxmlformats.org/drawingml/2006/table">
            <a:tbl>
              <a:tblPr firstRow="1" bandRow="1">
                <a:tableStyleId>{5C22544A-7EE6-4342-B048-85BDC9FD1C3A}</a:tableStyleId>
              </a:tblPr>
              <a:tblGrid>
                <a:gridCol w="1040731">
                  <a:extLst>
                    <a:ext uri="{9D8B030D-6E8A-4147-A177-3AD203B41FA5}">
                      <a16:colId xmlns:a16="http://schemas.microsoft.com/office/drawing/2014/main" xmlns="" val="20000"/>
                    </a:ext>
                  </a:extLst>
                </a:gridCol>
                <a:gridCol w="1407541">
                  <a:extLst>
                    <a:ext uri="{9D8B030D-6E8A-4147-A177-3AD203B41FA5}">
                      <a16:colId xmlns:a16="http://schemas.microsoft.com/office/drawing/2014/main" xmlns="" val="20001"/>
                    </a:ext>
                  </a:extLst>
                </a:gridCol>
                <a:gridCol w="2808312">
                  <a:extLst>
                    <a:ext uri="{9D8B030D-6E8A-4147-A177-3AD203B41FA5}">
                      <a16:colId xmlns:a16="http://schemas.microsoft.com/office/drawing/2014/main" xmlns="" val="20002"/>
                    </a:ext>
                  </a:extLst>
                </a:gridCol>
                <a:gridCol w="1584175">
                  <a:extLst>
                    <a:ext uri="{9D8B030D-6E8A-4147-A177-3AD203B41FA5}">
                      <a16:colId xmlns:a16="http://schemas.microsoft.com/office/drawing/2014/main" xmlns="" val="20003"/>
                    </a:ext>
                  </a:extLst>
                </a:gridCol>
              </a:tblGrid>
              <a:tr h="441049">
                <a:tc>
                  <a:txBody>
                    <a:bodyPr/>
                    <a:lstStyle/>
                    <a:p>
                      <a:pPr algn="ctr"/>
                      <a:r>
                        <a:rPr lang="en-GB" dirty="0" err="1">
                          <a:solidFill>
                            <a:srgbClr val="004594"/>
                          </a:solidFill>
                        </a:rPr>
                        <a:t>Año</a:t>
                      </a:r>
                      <a:endParaRPr lang="en-GB" dirty="0">
                        <a:solidFill>
                          <a:srgbClr val="004594"/>
                        </a:solidFill>
                      </a:endParaRPr>
                    </a:p>
                  </a:txBody>
                  <a:tcPr/>
                </a:tc>
                <a:tc>
                  <a:txBody>
                    <a:bodyPr/>
                    <a:lstStyle/>
                    <a:p>
                      <a:pPr algn="r"/>
                      <a:r>
                        <a:rPr lang="en-GB" dirty="0" err="1">
                          <a:solidFill>
                            <a:srgbClr val="004594"/>
                          </a:solidFill>
                        </a:rPr>
                        <a:t>Inversión</a:t>
                      </a:r>
                      <a:endParaRPr lang="en-GB" dirty="0">
                        <a:solidFill>
                          <a:srgbClr val="004594"/>
                        </a:solidFill>
                      </a:endParaRPr>
                    </a:p>
                  </a:txBody>
                  <a:tcPr/>
                </a:tc>
                <a:tc>
                  <a:txBody>
                    <a:bodyPr/>
                    <a:lstStyle/>
                    <a:p>
                      <a:pPr algn="r"/>
                      <a:r>
                        <a:rPr lang="en-GB" dirty="0" err="1">
                          <a:solidFill>
                            <a:srgbClr val="004594"/>
                          </a:solidFill>
                        </a:rPr>
                        <a:t>Beneficios</a:t>
                      </a:r>
                      <a:endParaRPr lang="en-GB" dirty="0">
                        <a:solidFill>
                          <a:srgbClr val="004594"/>
                        </a:solidFill>
                      </a:endParaRPr>
                    </a:p>
                  </a:txBody>
                  <a:tcPr/>
                </a:tc>
                <a:tc>
                  <a:txBody>
                    <a:bodyPr/>
                    <a:lstStyle/>
                    <a:p>
                      <a:pPr algn="r"/>
                      <a:r>
                        <a:rPr lang="en-GB" dirty="0">
                          <a:solidFill>
                            <a:srgbClr val="004594"/>
                          </a:solidFill>
                        </a:rPr>
                        <a:t>DCF</a:t>
                      </a:r>
                    </a:p>
                  </a:txBody>
                  <a:tcPr/>
                </a:tc>
                <a:extLst>
                  <a:ext uri="{0D108BD9-81ED-4DB2-BD59-A6C34878D82A}">
                    <a16:rowId xmlns:a16="http://schemas.microsoft.com/office/drawing/2014/main" xmlns="" val="10000"/>
                  </a:ext>
                </a:extLst>
              </a:tr>
              <a:tr h="441049">
                <a:tc>
                  <a:txBody>
                    <a:bodyPr/>
                    <a:lstStyle/>
                    <a:p>
                      <a:pPr algn="ctr"/>
                      <a:r>
                        <a:rPr lang="en-GB" dirty="0"/>
                        <a:t>0</a:t>
                      </a:r>
                    </a:p>
                  </a:txBody>
                  <a:tcPr/>
                </a:tc>
                <a:tc>
                  <a:txBody>
                    <a:bodyPr/>
                    <a:lstStyle/>
                    <a:p>
                      <a:pPr algn="r"/>
                      <a:r>
                        <a:rPr lang="en-GB" dirty="0"/>
                        <a:t>$1,000,000</a:t>
                      </a:r>
                    </a:p>
                  </a:txBody>
                  <a:tcPr/>
                </a:tc>
                <a:tc>
                  <a:txBody>
                    <a:bodyPr/>
                    <a:lstStyle/>
                    <a:p>
                      <a:pPr algn="r"/>
                      <a:r>
                        <a:rPr lang="en-GB" dirty="0"/>
                        <a:t>$0</a:t>
                      </a:r>
                    </a:p>
                  </a:txBody>
                  <a:tcPr/>
                </a:tc>
                <a:tc>
                  <a:txBody>
                    <a:bodyPr/>
                    <a:lstStyle/>
                    <a:p>
                      <a:pPr algn="r"/>
                      <a:r>
                        <a:rPr lang="en-GB" dirty="0"/>
                        <a:t>$0</a:t>
                      </a:r>
                    </a:p>
                  </a:txBody>
                  <a:tcPr/>
                </a:tc>
                <a:extLst>
                  <a:ext uri="{0D108BD9-81ED-4DB2-BD59-A6C34878D82A}">
                    <a16:rowId xmlns:a16="http://schemas.microsoft.com/office/drawing/2014/main" xmlns="" val="10001"/>
                  </a:ext>
                </a:extLst>
              </a:tr>
              <a:tr h="441049">
                <a:tc>
                  <a:txBody>
                    <a:bodyPr/>
                    <a:lstStyle/>
                    <a:p>
                      <a:pPr algn="ctr"/>
                      <a:r>
                        <a:rPr lang="en-GB" dirty="0"/>
                        <a:t>1</a:t>
                      </a:r>
                    </a:p>
                  </a:txBody>
                  <a:tcPr/>
                </a:tc>
                <a:tc>
                  <a:txBody>
                    <a:bodyPr/>
                    <a:lstStyle/>
                    <a:p>
                      <a:endParaRPr lang="en-GB"/>
                    </a:p>
                  </a:txBody>
                  <a:tcPr/>
                </a:tc>
                <a:tc>
                  <a:txBody>
                    <a:bodyPr/>
                    <a:lstStyle/>
                    <a:p>
                      <a:pPr algn="r"/>
                      <a:r>
                        <a:rPr lang="en-GB" dirty="0"/>
                        <a:t>$200,000 x 0.91</a:t>
                      </a:r>
                    </a:p>
                  </a:txBody>
                  <a:tcPr/>
                </a:tc>
                <a:tc>
                  <a:txBody>
                    <a:bodyPr/>
                    <a:lstStyle/>
                    <a:p>
                      <a:pPr algn="r"/>
                      <a:r>
                        <a:rPr lang="en-GB" dirty="0"/>
                        <a:t>$182,000</a:t>
                      </a:r>
                    </a:p>
                  </a:txBody>
                  <a:tcPr/>
                </a:tc>
                <a:extLst>
                  <a:ext uri="{0D108BD9-81ED-4DB2-BD59-A6C34878D82A}">
                    <a16:rowId xmlns:a16="http://schemas.microsoft.com/office/drawing/2014/main" xmlns="" val="10002"/>
                  </a:ext>
                </a:extLst>
              </a:tr>
              <a:tr h="441049">
                <a:tc>
                  <a:txBody>
                    <a:bodyPr/>
                    <a:lstStyle/>
                    <a:p>
                      <a:pPr algn="ctr"/>
                      <a:r>
                        <a:rPr lang="en-GB" dirty="0"/>
                        <a:t>2</a:t>
                      </a:r>
                    </a:p>
                  </a:txBody>
                  <a:tcPr/>
                </a:tc>
                <a:tc>
                  <a:txBody>
                    <a:bodyPr/>
                    <a:lstStyle/>
                    <a:p>
                      <a:endParaRPr lang="en-GB"/>
                    </a:p>
                  </a:txBody>
                  <a:tcPr/>
                </a:tc>
                <a:tc>
                  <a:txBody>
                    <a:bodyPr/>
                    <a:lstStyle/>
                    <a:p>
                      <a:pPr algn="r"/>
                      <a:r>
                        <a:rPr lang="en-GB" dirty="0"/>
                        <a:t>$300,000 x 0.83</a:t>
                      </a:r>
                    </a:p>
                  </a:txBody>
                  <a:tcPr/>
                </a:tc>
                <a:tc>
                  <a:txBody>
                    <a:bodyPr/>
                    <a:lstStyle/>
                    <a:p>
                      <a:pPr algn="r"/>
                      <a:r>
                        <a:rPr lang="en-GB" dirty="0"/>
                        <a:t>$249,000</a:t>
                      </a:r>
                    </a:p>
                  </a:txBody>
                  <a:tcPr/>
                </a:tc>
                <a:extLst>
                  <a:ext uri="{0D108BD9-81ED-4DB2-BD59-A6C34878D82A}">
                    <a16:rowId xmlns:a16="http://schemas.microsoft.com/office/drawing/2014/main" xmlns="" val="10003"/>
                  </a:ext>
                </a:extLst>
              </a:tr>
              <a:tr h="441049">
                <a:tc>
                  <a:txBody>
                    <a:bodyPr/>
                    <a:lstStyle/>
                    <a:p>
                      <a:pPr algn="ctr"/>
                      <a:r>
                        <a:rPr lang="en-GB" dirty="0"/>
                        <a:t>3</a:t>
                      </a:r>
                    </a:p>
                  </a:txBody>
                  <a:tcPr/>
                </a:tc>
                <a:tc>
                  <a:txBody>
                    <a:bodyPr/>
                    <a:lstStyle/>
                    <a:p>
                      <a:endParaRPr lang="en-GB"/>
                    </a:p>
                  </a:txBody>
                  <a:tcPr/>
                </a:tc>
                <a:tc>
                  <a:txBody>
                    <a:bodyPr/>
                    <a:lstStyle/>
                    <a:p>
                      <a:pPr algn="r"/>
                      <a:r>
                        <a:rPr lang="en-GB" dirty="0"/>
                        <a:t>$500,000 x 0.75</a:t>
                      </a:r>
                    </a:p>
                  </a:txBody>
                  <a:tcPr/>
                </a:tc>
                <a:tc>
                  <a:txBody>
                    <a:bodyPr/>
                    <a:lstStyle/>
                    <a:p>
                      <a:pPr algn="r"/>
                      <a:r>
                        <a:rPr lang="en-GB" dirty="0"/>
                        <a:t>$375,000</a:t>
                      </a:r>
                    </a:p>
                  </a:txBody>
                  <a:tcPr/>
                </a:tc>
                <a:extLst>
                  <a:ext uri="{0D108BD9-81ED-4DB2-BD59-A6C34878D82A}">
                    <a16:rowId xmlns:a16="http://schemas.microsoft.com/office/drawing/2014/main" xmlns="" val="10004"/>
                  </a:ext>
                </a:extLst>
              </a:tr>
              <a:tr h="441049">
                <a:tc>
                  <a:txBody>
                    <a:bodyPr/>
                    <a:lstStyle/>
                    <a:p>
                      <a:pPr algn="ctr"/>
                      <a:r>
                        <a:rPr lang="en-GB" dirty="0"/>
                        <a:t>4</a:t>
                      </a:r>
                    </a:p>
                  </a:txBody>
                  <a:tcPr/>
                </a:tc>
                <a:tc>
                  <a:txBody>
                    <a:bodyPr/>
                    <a:lstStyle/>
                    <a:p>
                      <a:endParaRPr lang="en-GB"/>
                    </a:p>
                  </a:txBody>
                  <a:tcPr/>
                </a:tc>
                <a:tc>
                  <a:txBody>
                    <a:bodyPr/>
                    <a:lstStyle/>
                    <a:p>
                      <a:pPr algn="r"/>
                      <a:r>
                        <a:rPr lang="en-GB" dirty="0"/>
                        <a:t>$400,000 x 0.68</a:t>
                      </a:r>
                    </a:p>
                  </a:txBody>
                  <a:tcPr/>
                </a:tc>
                <a:tc>
                  <a:txBody>
                    <a:bodyPr/>
                    <a:lstStyle/>
                    <a:p>
                      <a:pPr algn="r"/>
                      <a:r>
                        <a:rPr lang="en-GB" dirty="0"/>
                        <a:t>$272,000</a:t>
                      </a:r>
                    </a:p>
                  </a:txBody>
                  <a:tcPr/>
                </a:tc>
                <a:extLst>
                  <a:ext uri="{0D108BD9-81ED-4DB2-BD59-A6C34878D82A}">
                    <a16:rowId xmlns:a16="http://schemas.microsoft.com/office/drawing/2014/main" xmlns="" val="10005"/>
                  </a:ext>
                </a:extLst>
              </a:tr>
              <a:tr h="441049">
                <a:tc>
                  <a:txBody>
                    <a:bodyPr/>
                    <a:lstStyle/>
                    <a:p>
                      <a:pPr algn="ctr"/>
                      <a:r>
                        <a:rPr lang="en-GB" dirty="0"/>
                        <a:t>5</a:t>
                      </a:r>
                    </a:p>
                  </a:txBody>
                  <a:tcPr/>
                </a:tc>
                <a:tc>
                  <a:txBody>
                    <a:bodyPr/>
                    <a:lstStyle/>
                    <a:p>
                      <a:endParaRPr lang="en-GB" dirty="0"/>
                    </a:p>
                  </a:txBody>
                  <a:tcPr/>
                </a:tc>
                <a:tc>
                  <a:txBody>
                    <a:bodyPr/>
                    <a:lstStyle/>
                    <a:p>
                      <a:pPr algn="r"/>
                      <a:r>
                        <a:rPr lang="en-GB" dirty="0"/>
                        <a:t>$400,000 x 0.62</a:t>
                      </a:r>
                    </a:p>
                  </a:txBody>
                  <a:tcPr/>
                </a:tc>
                <a:tc>
                  <a:txBody>
                    <a:bodyPr/>
                    <a:lstStyle/>
                    <a:p>
                      <a:pPr algn="r"/>
                      <a:r>
                        <a:rPr lang="en-GB" dirty="0"/>
                        <a:t>$248,000</a:t>
                      </a:r>
                    </a:p>
                  </a:txBody>
                  <a:tcPr/>
                </a:tc>
                <a:extLst>
                  <a:ext uri="{0D108BD9-81ED-4DB2-BD59-A6C34878D82A}">
                    <a16:rowId xmlns:a16="http://schemas.microsoft.com/office/drawing/2014/main" xmlns="" val="10006"/>
                  </a:ext>
                </a:extLst>
              </a:tr>
              <a:tr h="441049">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a:solidFill>
                            <a:srgbClr val="004594"/>
                          </a:solidFill>
                        </a:rPr>
                        <a:t>$1,800,000</a:t>
                      </a:r>
                    </a:p>
                  </a:txBody>
                  <a:tcPr/>
                </a:tc>
                <a:tc>
                  <a:txBody>
                    <a:bodyPr/>
                    <a:lstStyle/>
                    <a:p>
                      <a:pPr algn="r"/>
                      <a:r>
                        <a:rPr lang="en-GB" b="1" dirty="0">
                          <a:solidFill>
                            <a:srgbClr val="004594"/>
                          </a:solidFill>
                        </a:rPr>
                        <a:t>$1,326,000</a:t>
                      </a: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9297641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GB" dirty="0" err="1"/>
              <a:t>Valor</a:t>
            </a:r>
            <a:r>
              <a:rPr lang="en-GB" dirty="0"/>
              <a:t> </a:t>
            </a:r>
            <a:r>
              <a:rPr lang="en-GB" dirty="0" err="1"/>
              <a:t>presente</a:t>
            </a:r>
            <a:r>
              <a:rPr lang="en-GB" dirty="0"/>
              <a:t> </a:t>
            </a:r>
            <a:r>
              <a:rPr lang="en-GB" dirty="0" err="1"/>
              <a:t>neto</a:t>
            </a:r>
            <a:endParaRPr lang="en-GB" dirty="0"/>
          </a:p>
        </p:txBody>
      </p:sp>
      <p:sp>
        <p:nvSpPr>
          <p:cNvPr id="3" name="TextBox 2"/>
          <p:cNvSpPr txBox="1"/>
          <p:nvPr/>
        </p:nvSpPr>
        <p:spPr>
          <a:xfrm>
            <a:off x="755576" y="980728"/>
            <a:ext cx="7992888" cy="1015663"/>
          </a:xfrm>
          <a:prstGeom prst="rect">
            <a:avLst/>
          </a:prstGeom>
          <a:noFill/>
        </p:spPr>
        <p:txBody>
          <a:bodyPr wrap="square" rtlCol="0">
            <a:spAutoFit/>
          </a:bodyPr>
          <a:lstStyle/>
          <a:p>
            <a:r>
              <a:rPr lang="es-ES" sz="2000" dirty="0">
                <a:solidFill>
                  <a:srgbClr val="004594"/>
                </a:solidFill>
              </a:rPr>
              <a:t>El valor actual neto (VAN) es la suma de todos los flujos de caja descontados (tanto inversiones y beneficios). Es el valor del proyecto expresada en valor monetario actual.</a:t>
            </a:r>
            <a:endParaRPr lang="en-GB" sz="2000" dirty="0">
              <a:solidFill>
                <a:srgbClr val="004594"/>
              </a:solidFill>
            </a:endParaRPr>
          </a:p>
        </p:txBody>
      </p:sp>
      <p:graphicFrame>
        <p:nvGraphicFramePr>
          <p:cNvPr id="4" name="Table 3"/>
          <p:cNvGraphicFramePr>
            <a:graphicFrameLocks noGrp="1"/>
          </p:cNvGraphicFramePr>
          <p:nvPr/>
        </p:nvGraphicFramePr>
        <p:xfrm>
          <a:off x="755576" y="2060848"/>
          <a:ext cx="7992888" cy="4069088"/>
        </p:xfrm>
        <a:graphic>
          <a:graphicData uri="http://schemas.openxmlformats.org/drawingml/2006/table">
            <a:tbl>
              <a:tblPr firstRow="1" firstCol="1" bandRow="1">
                <a:tableStyleId>{5C22544A-7EE6-4342-B048-85BDC9FD1C3A}</a:tableStyleId>
              </a:tblPr>
              <a:tblGrid>
                <a:gridCol w="761228">
                  <a:extLst>
                    <a:ext uri="{9D8B030D-6E8A-4147-A177-3AD203B41FA5}">
                      <a16:colId xmlns:a16="http://schemas.microsoft.com/office/drawing/2014/main" xmlns="" val="20000"/>
                    </a:ext>
                  </a:extLst>
                </a:gridCol>
                <a:gridCol w="1399012">
                  <a:extLst>
                    <a:ext uri="{9D8B030D-6E8A-4147-A177-3AD203B41FA5}">
                      <a16:colId xmlns:a16="http://schemas.microsoft.com/office/drawing/2014/main" xmlns="" val="20001"/>
                    </a:ext>
                  </a:extLst>
                </a:gridCol>
                <a:gridCol w="1368152">
                  <a:extLst>
                    <a:ext uri="{9D8B030D-6E8A-4147-A177-3AD203B41FA5}">
                      <a16:colId xmlns:a16="http://schemas.microsoft.com/office/drawing/2014/main" xmlns="" val="20002"/>
                    </a:ext>
                  </a:extLst>
                </a:gridCol>
                <a:gridCol w="1656184">
                  <a:extLst>
                    <a:ext uri="{9D8B030D-6E8A-4147-A177-3AD203B41FA5}">
                      <a16:colId xmlns:a16="http://schemas.microsoft.com/office/drawing/2014/main" xmlns="" val="20003"/>
                    </a:ext>
                  </a:extLst>
                </a:gridCol>
                <a:gridCol w="1224136">
                  <a:extLst>
                    <a:ext uri="{9D8B030D-6E8A-4147-A177-3AD203B41FA5}">
                      <a16:colId xmlns:a16="http://schemas.microsoft.com/office/drawing/2014/main" xmlns="" val="20004"/>
                    </a:ext>
                  </a:extLst>
                </a:gridCol>
                <a:gridCol w="1584176">
                  <a:extLst>
                    <a:ext uri="{9D8B030D-6E8A-4147-A177-3AD203B41FA5}">
                      <a16:colId xmlns:a16="http://schemas.microsoft.com/office/drawing/2014/main" xmlns="" val="20005"/>
                    </a:ext>
                  </a:extLst>
                </a:gridCol>
              </a:tblGrid>
              <a:tr h="877760">
                <a:tc>
                  <a:txBody>
                    <a:bodyPr/>
                    <a:lstStyle/>
                    <a:p>
                      <a:pPr algn="ctr"/>
                      <a:r>
                        <a:rPr lang="en-GB" dirty="0" err="1">
                          <a:solidFill>
                            <a:srgbClr val="004594"/>
                          </a:solidFill>
                        </a:rPr>
                        <a:t>Año</a:t>
                      </a:r>
                      <a:endParaRPr lang="en-GB" dirty="0">
                        <a:solidFill>
                          <a:srgbClr val="004594"/>
                        </a:solidFill>
                      </a:endParaRPr>
                    </a:p>
                  </a:txBody>
                  <a:tcPr/>
                </a:tc>
                <a:tc>
                  <a:txBody>
                    <a:bodyPr/>
                    <a:lstStyle/>
                    <a:p>
                      <a:pPr algn="r"/>
                      <a:r>
                        <a:rPr lang="en-GB" dirty="0" err="1">
                          <a:solidFill>
                            <a:srgbClr val="004594"/>
                          </a:solidFill>
                        </a:rPr>
                        <a:t>Inversión</a:t>
                      </a:r>
                      <a:endParaRPr lang="en-GB" dirty="0">
                        <a:solidFill>
                          <a:srgbClr val="004594"/>
                        </a:solidFill>
                      </a:endParaRPr>
                    </a:p>
                  </a:txBody>
                  <a:tcPr/>
                </a:tc>
                <a:tc>
                  <a:txBody>
                    <a:bodyPr/>
                    <a:lstStyle/>
                    <a:p>
                      <a:pPr algn="r"/>
                      <a:r>
                        <a:rPr lang="en-GB" dirty="0" err="1">
                          <a:solidFill>
                            <a:srgbClr val="004594"/>
                          </a:solidFill>
                        </a:rPr>
                        <a:t>Beneficios</a:t>
                      </a:r>
                      <a:endParaRPr lang="en-GB" dirty="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err="1">
                          <a:solidFill>
                            <a:srgbClr val="004594"/>
                          </a:solidFill>
                        </a:rPr>
                        <a:t>Flujo</a:t>
                      </a:r>
                      <a:r>
                        <a:rPr lang="en-GB" dirty="0">
                          <a:solidFill>
                            <a:srgbClr val="004594"/>
                          </a:solidFill>
                        </a:rPr>
                        <a:t> de </a:t>
                      </a:r>
                      <a:r>
                        <a:rPr lang="en-GB" dirty="0" err="1">
                          <a:solidFill>
                            <a:srgbClr val="004594"/>
                          </a:solidFill>
                        </a:rPr>
                        <a:t>caja</a:t>
                      </a:r>
                      <a:r>
                        <a:rPr lang="en-GB" dirty="0">
                          <a:solidFill>
                            <a:srgbClr val="004594"/>
                          </a:solidFill>
                        </a:rPr>
                        <a:t> </a:t>
                      </a:r>
                      <a:r>
                        <a:rPr lang="en-GB" dirty="0" err="1">
                          <a:solidFill>
                            <a:srgbClr val="004594"/>
                          </a:solidFill>
                        </a:rPr>
                        <a:t>neto</a:t>
                      </a:r>
                      <a:endParaRPr lang="en-GB" dirty="0">
                        <a:solidFill>
                          <a:srgbClr val="004594"/>
                        </a:solidFill>
                      </a:endParaRPr>
                    </a:p>
                    <a:p>
                      <a:pPr algn="r"/>
                      <a:endParaRPr lang="en-GB" dirty="0">
                        <a:solidFill>
                          <a:srgbClr val="004594"/>
                        </a:solidFill>
                      </a:endParaRPr>
                    </a:p>
                  </a:txBody>
                  <a:tcPr/>
                </a:tc>
                <a:tc>
                  <a:txBody>
                    <a:bodyPr/>
                    <a:lstStyle/>
                    <a:p>
                      <a:pPr algn="r"/>
                      <a:r>
                        <a:rPr lang="en-GB" dirty="0">
                          <a:solidFill>
                            <a:srgbClr val="004594"/>
                          </a:solidFill>
                        </a:rPr>
                        <a:t>Factor de </a:t>
                      </a:r>
                      <a:r>
                        <a:rPr lang="en-GB" dirty="0" err="1">
                          <a:solidFill>
                            <a:srgbClr val="004594"/>
                          </a:solidFill>
                        </a:rPr>
                        <a:t>descuento</a:t>
                      </a:r>
                      <a:r>
                        <a:rPr lang="en-GB" dirty="0">
                          <a:solidFill>
                            <a:srgbClr val="004594"/>
                          </a:solidFill>
                        </a:rPr>
                        <a:t> (10%)</a:t>
                      </a:r>
                    </a:p>
                  </a:txBody>
                  <a:tcPr/>
                </a:tc>
                <a:tc>
                  <a:txBody>
                    <a:bodyPr/>
                    <a:lstStyle/>
                    <a:p>
                      <a:pPr algn="r"/>
                      <a:r>
                        <a:rPr lang="en-GB" dirty="0">
                          <a:solidFill>
                            <a:srgbClr val="004594"/>
                          </a:solidFill>
                        </a:rPr>
                        <a:t>DCF</a:t>
                      </a:r>
                    </a:p>
                  </a:txBody>
                  <a:tcPr/>
                </a:tc>
                <a:extLst>
                  <a:ext uri="{0D108BD9-81ED-4DB2-BD59-A6C34878D82A}">
                    <a16:rowId xmlns:a16="http://schemas.microsoft.com/office/drawing/2014/main" xmlns="" val="10000"/>
                  </a:ext>
                </a:extLst>
              </a:tr>
              <a:tr h="423376">
                <a:tc>
                  <a:txBody>
                    <a:bodyPr/>
                    <a:lstStyle/>
                    <a:p>
                      <a:pPr algn="ctr"/>
                      <a:r>
                        <a:rPr lang="en-GB" dirty="0"/>
                        <a:t>0</a:t>
                      </a:r>
                    </a:p>
                  </a:txBody>
                  <a:tcPr/>
                </a:tc>
                <a:tc>
                  <a:txBody>
                    <a:bodyPr/>
                    <a:lstStyle/>
                    <a:p>
                      <a:pPr algn="r"/>
                      <a:r>
                        <a:rPr lang="en-GB" dirty="0"/>
                        <a:t>$1,000,000</a:t>
                      </a:r>
                    </a:p>
                  </a:txBody>
                  <a:tcPr/>
                </a:tc>
                <a:tc>
                  <a:txBody>
                    <a:bodyPr/>
                    <a:lstStyle/>
                    <a:p>
                      <a:pPr algn="r"/>
                      <a:r>
                        <a:rPr lang="en-GB" dirty="0"/>
                        <a:t>$0</a:t>
                      </a:r>
                    </a:p>
                  </a:txBody>
                  <a:tcPr/>
                </a:tc>
                <a:tc>
                  <a:txBody>
                    <a:bodyPr/>
                    <a:lstStyle/>
                    <a:p>
                      <a:pPr algn="r"/>
                      <a:r>
                        <a:rPr lang="en-GB" dirty="0"/>
                        <a:t>-$1,000,000</a:t>
                      </a:r>
                    </a:p>
                  </a:txBody>
                  <a:tcPr/>
                </a:tc>
                <a:tc>
                  <a:txBody>
                    <a:bodyPr/>
                    <a:lstStyle/>
                    <a:p>
                      <a:pPr algn="r"/>
                      <a:r>
                        <a:rPr lang="en-GB" dirty="0"/>
                        <a:t>1.00</a:t>
                      </a:r>
                    </a:p>
                  </a:txBody>
                  <a:tcPr/>
                </a:tc>
                <a:tc>
                  <a:txBody>
                    <a:bodyPr/>
                    <a:lstStyle/>
                    <a:p>
                      <a:pPr algn="r"/>
                      <a:r>
                        <a:rPr lang="en-GB" dirty="0"/>
                        <a:t>-$1,000,000</a:t>
                      </a:r>
                    </a:p>
                  </a:txBody>
                  <a:tcPr/>
                </a:tc>
                <a:extLst>
                  <a:ext uri="{0D108BD9-81ED-4DB2-BD59-A6C34878D82A}">
                    <a16:rowId xmlns:a16="http://schemas.microsoft.com/office/drawing/2014/main" xmlns="" val="10001"/>
                  </a:ext>
                </a:extLst>
              </a:tr>
              <a:tr h="423376">
                <a:tc>
                  <a:txBody>
                    <a:bodyPr/>
                    <a:lstStyle/>
                    <a:p>
                      <a:pPr algn="ctr"/>
                      <a:r>
                        <a:rPr lang="en-GB" dirty="0"/>
                        <a:t>1</a:t>
                      </a:r>
                    </a:p>
                  </a:txBody>
                  <a:tcPr/>
                </a:tc>
                <a:tc>
                  <a:txBody>
                    <a:bodyPr/>
                    <a:lstStyle/>
                    <a:p>
                      <a:endParaRPr lang="en-GB"/>
                    </a:p>
                  </a:txBody>
                  <a:tcPr/>
                </a:tc>
                <a:tc>
                  <a:txBody>
                    <a:bodyPr/>
                    <a:lstStyle/>
                    <a:p>
                      <a:pPr algn="r"/>
                      <a:r>
                        <a:rPr lang="en-GB" dirty="0"/>
                        <a:t>$200,000</a:t>
                      </a:r>
                    </a:p>
                  </a:txBody>
                  <a:tcPr/>
                </a:tc>
                <a:tc>
                  <a:txBody>
                    <a:bodyPr/>
                    <a:lstStyle/>
                    <a:p>
                      <a:pPr algn="r"/>
                      <a:r>
                        <a:rPr lang="en-GB" dirty="0"/>
                        <a:t>$200,000</a:t>
                      </a:r>
                    </a:p>
                  </a:txBody>
                  <a:tcPr/>
                </a:tc>
                <a:tc>
                  <a:txBody>
                    <a:bodyPr/>
                    <a:lstStyle/>
                    <a:p>
                      <a:pPr algn="r"/>
                      <a:r>
                        <a:rPr lang="en-GB" dirty="0"/>
                        <a:t> 0.91</a:t>
                      </a:r>
                    </a:p>
                  </a:txBody>
                  <a:tcPr/>
                </a:tc>
                <a:tc>
                  <a:txBody>
                    <a:bodyPr/>
                    <a:lstStyle/>
                    <a:p>
                      <a:pPr algn="r"/>
                      <a:r>
                        <a:rPr lang="en-GB" dirty="0"/>
                        <a:t>$182,000</a:t>
                      </a:r>
                    </a:p>
                  </a:txBody>
                  <a:tcPr/>
                </a:tc>
                <a:extLst>
                  <a:ext uri="{0D108BD9-81ED-4DB2-BD59-A6C34878D82A}">
                    <a16:rowId xmlns:a16="http://schemas.microsoft.com/office/drawing/2014/main" xmlns="" val="10002"/>
                  </a:ext>
                </a:extLst>
              </a:tr>
              <a:tr h="423376">
                <a:tc>
                  <a:txBody>
                    <a:bodyPr/>
                    <a:lstStyle/>
                    <a:p>
                      <a:pPr algn="ctr"/>
                      <a:r>
                        <a:rPr lang="en-GB" dirty="0"/>
                        <a:t>2</a:t>
                      </a:r>
                    </a:p>
                  </a:txBody>
                  <a:tcPr/>
                </a:tc>
                <a:tc>
                  <a:txBody>
                    <a:bodyPr/>
                    <a:lstStyle/>
                    <a:p>
                      <a:endParaRPr lang="en-GB"/>
                    </a:p>
                  </a:txBody>
                  <a:tcPr/>
                </a:tc>
                <a:tc>
                  <a:txBody>
                    <a:bodyPr/>
                    <a:lstStyle/>
                    <a:p>
                      <a:pPr algn="r"/>
                      <a:r>
                        <a:rPr lang="en-GB" dirty="0"/>
                        <a:t>$300,000</a:t>
                      </a:r>
                    </a:p>
                  </a:txBody>
                  <a:tcPr/>
                </a:tc>
                <a:tc>
                  <a:txBody>
                    <a:bodyPr/>
                    <a:lstStyle/>
                    <a:p>
                      <a:pPr algn="r"/>
                      <a:r>
                        <a:rPr lang="en-GB" dirty="0"/>
                        <a:t>$300,000</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a:t>0.83</a:t>
                      </a:r>
                    </a:p>
                  </a:txBody>
                  <a:tcPr/>
                </a:tc>
                <a:tc>
                  <a:txBody>
                    <a:bodyPr/>
                    <a:lstStyle/>
                    <a:p>
                      <a:pPr algn="r"/>
                      <a:r>
                        <a:rPr lang="en-GB" dirty="0"/>
                        <a:t>$249,000</a:t>
                      </a:r>
                    </a:p>
                  </a:txBody>
                  <a:tcPr/>
                </a:tc>
                <a:extLst>
                  <a:ext uri="{0D108BD9-81ED-4DB2-BD59-A6C34878D82A}">
                    <a16:rowId xmlns:a16="http://schemas.microsoft.com/office/drawing/2014/main" xmlns="" val="10003"/>
                  </a:ext>
                </a:extLst>
              </a:tr>
              <a:tr h="423376">
                <a:tc>
                  <a:txBody>
                    <a:bodyPr/>
                    <a:lstStyle/>
                    <a:p>
                      <a:pPr algn="ctr"/>
                      <a:r>
                        <a:rPr lang="en-GB" dirty="0"/>
                        <a:t>3</a:t>
                      </a:r>
                    </a:p>
                  </a:txBody>
                  <a:tcPr/>
                </a:tc>
                <a:tc>
                  <a:txBody>
                    <a:bodyPr/>
                    <a:lstStyle/>
                    <a:p>
                      <a:endParaRPr lang="en-GB"/>
                    </a:p>
                  </a:txBody>
                  <a:tcPr/>
                </a:tc>
                <a:tc>
                  <a:txBody>
                    <a:bodyPr/>
                    <a:lstStyle/>
                    <a:p>
                      <a:pPr algn="r"/>
                      <a:r>
                        <a:rPr lang="en-GB" dirty="0"/>
                        <a:t>$500,000</a:t>
                      </a:r>
                    </a:p>
                  </a:txBody>
                  <a:tcPr/>
                </a:tc>
                <a:tc>
                  <a:txBody>
                    <a:bodyPr/>
                    <a:lstStyle/>
                    <a:p>
                      <a:pPr algn="r"/>
                      <a:r>
                        <a:rPr lang="en-GB" dirty="0"/>
                        <a:t>$500,000</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a:t>0.75</a:t>
                      </a:r>
                    </a:p>
                  </a:txBody>
                  <a:tcPr/>
                </a:tc>
                <a:tc>
                  <a:txBody>
                    <a:bodyPr/>
                    <a:lstStyle/>
                    <a:p>
                      <a:pPr algn="r"/>
                      <a:r>
                        <a:rPr lang="en-GB" dirty="0"/>
                        <a:t>$375,000</a:t>
                      </a:r>
                    </a:p>
                  </a:txBody>
                  <a:tcPr/>
                </a:tc>
                <a:extLst>
                  <a:ext uri="{0D108BD9-81ED-4DB2-BD59-A6C34878D82A}">
                    <a16:rowId xmlns:a16="http://schemas.microsoft.com/office/drawing/2014/main" xmlns="" val="10004"/>
                  </a:ext>
                </a:extLst>
              </a:tr>
              <a:tr h="423376">
                <a:tc>
                  <a:txBody>
                    <a:bodyPr/>
                    <a:lstStyle/>
                    <a:p>
                      <a:pPr algn="ctr"/>
                      <a:r>
                        <a:rPr lang="en-GB" dirty="0"/>
                        <a:t>4</a:t>
                      </a:r>
                    </a:p>
                  </a:txBody>
                  <a:tcPr/>
                </a:tc>
                <a:tc>
                  <a:txBody>
                    <a:bodyPr/>
                    <a:lstStyle/>
                    <a:p>
                      <a:endParaRPr lang="en-GB"/>
                    </a:p>
                  </a:txBody>
                  <a:tcPr/>
                </a:tc>
                <a:tc>
                  <a:txBody>
                    <a:bodyPr/>
                    <a:lstStyle/>
                    <a:p>
                      <a:pPr algn="r"/>
                      <a:r>
                        <a:rPr lang="en-GB" dirty="0"/>
                        <a:t>$400,000</a:t>
                      </a:r>
                    </a:p>
                  </a:txBody>
                  <a:tcPr/>
                </a:tc>
                <a:tc>
                  <a:txBody>
                    <a:bodyPr/>
                    <a:lstStyle/>
                    <a:p>
                      <a:pPr algn="r"/>
                      <a:r>
                        <a:rPr lang="en-GB" dirty="0"/>
                        <a:t>$400,000</a:t>
                      </a:r>
                    </a:p>
                  </a:txBody>
                  <a:tcPr/>
                </a:tc>
                <a:tc>
                  <a:txBody>
                    <a:bodyPr/>
                    <a:lstStyle/>
                    <a:p>
                      <a:pPr algn="r"/>
                      <a:r>
                        <a:rPr lang="en-GB" dirty="0"/>
                        <a:t>0.68</a:t>
                      </a:r>
                    </a:p>
                  </a:txBody>
                  <a:tcPr/>
                </a:tc>
                <a:tc>
                  <a:txBody>
                    <a:bodyPr/>
                    <a:lstStyle/>
                    <a:p>
                      <a:pPr algn="r"/>
                      <a:r>
                        <a:rPr lang="en-GB" dirty="0"/>
                        <a:t>$272,000</a:t>
                      </a:r>
                    </a:p>
                  </a:txBody>
                  <a:tcPr/>
                </a:tc>
                <a:extLst>
                  <a:ext uri="{0D108BD9-81ED-4DB2-BD59-A6C34878D82A}">
                    <a16:rowId xmlns:a16="http://schemas.microsoft.com/office/drawing/2014/main" xmlns="" val="10005"/>
                  </a:ext>
                </a:extLst>
              </a:tr>
              <a:tr h="423376">
                <a:tc>
                  <a:txBody>
                    <a:bodyPr/>
                    <a:lstStyle/>
                    <a:p>
                      <a:pPr algn="ctr"/>
                      <a:r>
                        <a:rPr lang="en-GB" dirty="0"/>
                        <a:t>5</a:t>
                      </a:r>
                    </a:p>
                  </a:txBody>
                  <a:tcPr/>
                </a:tc>
                <a:tc>
                  <a:txBody>
                    <a:bodyPr/>
                    <a:lstStyle/>
                    <a:p>
                      <a:endParaRPr lang="en-GB" dirty="0"/>
                    </a:p>
                  </a:txBody>
                  <a:tcPr/>
                </a:tc>
                <a:tc>
                  <a:txBody>
                    <a:bodyPr/>
                    <a:lstStyle/>
                    <a:p>
                      <a:pPr algn="r"/>
                      <a:r>
                        <a:rPr lang="en-GB" dirty="0"/>
                        <a:t>$400,000</a:t>
                      </a:r>
                    </a:p>
                  </a:txBody>
                  <a:tcPr/>
                </a:tc>
                <a:tc>
                  <a:txBody>
                    <a:bodyPr/>
                    <a:lstStyle/>
                    <a:p>
                      <a:pPr algn="r"/>
                      <a:r>
                        <a:rPr lang="en-GB" dirty="0"/>
                        <a:t>$400,000</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a:t>0.62</a:t>
                      </a:r>
                    </a:p>
                  </a:txBody>
                  <a:tcPr/>
                </a:tc>
                <a:tc>
                  <a:txBody>
                    <a:bodyPr/>
                    <a:lstStyle/>
                    <a:p>
                      <a:pPr algn="r"/>
                      <a:r>
                        <a:rPr lang="en-GB" dirty="0"/>
                        <a:t>$248,000</a:t>
                      </a:r>
                    </a:p>
                  </a:txBody>
                  <a:tcPr/>
                </a:tc>
                <a:extLst>
                  <a:ext uri="{0D108BD9-81ED-4DB2-BD59-A6C34878D82A}">
                    <a16:rowId xmlns:a16="http://schemas.microsoft.com/office/drawing/2014/main" xmlns="" val="10006"/>
                  </a:ext>
                </a:extLst>
              </a:tr>
              <a:tr h="614432">
                <a:tc>
                  <a:txBody>
                    <a:bodyPr/>
                    <a:lstStyle/>
                    <a:p>
                      <a:pPr marL="0" algn="ctr" defTabSz="914400" rtl="0" eaLnBrk="1" latinLnBrk="0" hangingPunct="1"/>
                      <a:r>
                        <a:rPr lang="en-GB" sz="1800" b="1" kern="1200" dirty="0">
                          <a:solidFill>
                            <a:schemeClr val="lt1"/>
                          </a:solidFill>
                          <a:latin typeface="+mn-lt"/>
                          <a:ea typeface="+mn-ea"/>
                          <a:cs typeface="+mn-cs"/>
                        </a:rPr>
                        <a:t>Total</a:t>
                      </a:r>
                    </a:p>
                  </a:txBody>
                  <a:tcPr/>
                </a:tc>
                <a:tc>
                  <a:txBody>
                    <a:bodyPr/>
                    <a:lstStyle/>
                    <a:p>
                      <a:pPr algn="r"/>
                      <a:r>
                        <a:rPr lang="en-GB" b="0" dirty="0">
                          <a:solidFill>
                            <a:schemeClr val="tx1"/>
                          </a:solidFill>
                        </a:rPr>
                        <a:t>$1,000,000</a:t>
                      </a:r>
                    </a:p>
                  </a:txBody>
                  <a:tcPr/>
                </a:tc>
                <a:tc>
                  <a:txBody>
                    <a:bodyPr/>
                    <a:lstStyle/>
                    <a:p>
                      <a:pPr algn="r"/>
                      <a:r>
                        <a:rPr lang="en-GB" b="0" dirty="0">
                          <a:solidFill>
                            <a:schemeClr val="tx1"/>
                          </a:solidFill>
                        </a:rPr>
                        <a:t>$1,800,000</a:t>
                      </a:r>
                    </a:p>
                  </a:txBody>
                  <a:tcPr/>
                </a:tc>
                <a:tc>
                  <a:txBody>
                    <a:bodyPr/>
                    <a:lstStyle/>
                    <a:p>
                      <a:pPr algn="r"/>
                      <a:r>
                        <a:rPr lang="en-GB" b="0" dirty="0">
                          <a:solidFill>
                            <a:schemeClr val="tx1"/>
                          </a:solidFill>
                        </a:rPr>
                        <a:t>$800,000</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GB" b="1" dirty="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b="1" dirty="0">
                          <a:solidFill>
                            <a:srgbClr val="004594"/>
                          </a:solidFill>
                        </a:rPr>
                        <a:t>NPV $326,000</a:t>
                      </a:r>
                    </a:p>
                  </a:txBody>
                  <a:tcPr>
                    <a:cell3D prstMaterial="dkEdge">
                      <a:bevel/>
                      <a:lightRig rig="flood" dir="t"/>
                    </a:cell3D>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9482168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err="1">
                <a:solidFill>
                  <a:srgbClr val="000000"/>
                </a:solidFill>
              </a:rPr>
              <a:t>Retorno</a:t>
            </a:r>
            <a:r>
              <a:rPr lang="en-US" dirty="0">
                <a:solidFill>
                  <a:srgbClr val="000000"/>
                </a:solidFill>
              </a:rPr>
              <a:t> Social </a:t>
            </a:r>
            <a:r>
              <a:rPr lang="en-US" dirty="0" err="1">
                <a:solidFill>
                  <a:srgbClr val="000000"/>
                </a:solidFill>
              </a:rPr>
              <a:t>sobre</a:t>
            </a:r>
            <a:r>
              <a:rPr lang="en-US" dirty="0">
                <a:solidFill>
                  <a:srgbClr val="000000"/>
                </a:solidFill>
              </a:rPr>
              <a:t> la </a:t>
            </a:r>
            <a:r>
              <a:rPr lang="en-US" dirty="0" err="1">
                <a:solidFill>
                  <a:srgbClr val="000000"/>
                </a:solidFill>
              </a:rPr>
              <a:t>Inversión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192</a:t>
            </a:fld>
            <a:endParaRPr lang="en-US" dirty="0"/>
          </a:p>
        </p:txBody>
      </p:sp>
      <p:sp>
        <p:nvSpPr>
          <p:cNvPr id="5" name="Content Placeholder 4"/>
          <p:cNvSpPr>
            <a:spLocks noGrp="1"/>
          </p:cNvSpPr>
          <p:nvPr>
            <p:ph idx="1"/>
          </p:nvPr>
        </p:nvSpPr>
        <p:spPr/>
        <p:txBody>
          <a:bodyPr>
            <a:normAutofit fontScale="47500" lnSpcReduction="20000"/>
          </a:bodyPr>
          <a:lstStyle/>
          <a:p>
            <a:pPr marL="514350" indent="-514350">
              <a:lnSpc>
                <a:spcPct val="120000"/>
              </a:lnSpc>
              <a:buFont typeface="+mj-lt"/>
              <a:buAutoNum type="arabicPeriod"/>
            </a:pPr>
            <a:r>
              <a:rPr lang="es-ES" sz="2900" b="1" dirty="0"/>
              <a:t>Establecer el alcance e identificar a las principales partes interesadas. </a:t>
            </a:r>
            <a:r>
              <a:rPr lang="es-ES" sz="2900" dirty="0"/>
              <a:t>Límites claros sobre lo que el SROI cubrirá, y quiénes serán los involucrados se determinan en este primer paso.</a:t>
            </a:r>
          </a:p>
          <a:p>
            <a:pPr marL="514350" indent="-514350">
              <a:lnSpc>
                <a:spcPct val="120000"/>
              </a:lnSpc>
              <a:buFont typeface="+mj-lt"/>
              <a:buAutoNum type="arabicPeriod"/>
            </a:pPr>
            <a:r>
              <a:rPr lang="es-ES" sz="2900" b="1" dirty="0"/>
              <a:t>Mapear los resultados. </a:t>
            </a:r>
            <a:r>
              <a:rPr lang="es-ES" sz="2900" dirty="0"/>
              <a:t>A través de la participación con las partes interesadas, se desarrolla el mapa de impacto, o teoría del cambio, lo que muestra la relación entre entradas, productos y resultados.</a:t>
            </a:r>
            <a:endParaRPr lang="en-US" sz="2900" dirty="0"/>
          </a:p>
          <a:p>
            <a:pPr marL="514350" indent="-514350">
              <a:lnSpc>
                <a:spcPct val="120000"/>
              </a:lnSpc>
              <a:buFont typeface="+mj-lt"/>
              <a:buAutoNum type="arabicPeriod"/>
            </a:pPr>
            <a:r>
              <a:rPr lang="es-ES" sz="2900" b="1" dirty="0"/>
              <a:t>Evidenciar los resultados y darles un valor. </a:t>
            </a:r>
            <a:r>
              <a:rPr lang="es-ES" sz="2900" dirty="0"/>
              <a:t>Este paso implica primero la búsqueda de datos para demostrar si los resultados se han logrado. Luego los resultados son monetizados - esto significa poner un valor financiero de los resultados, incluyendo aquellos que no tienen un precio unido a ellos.</a:t>
            </a:r>
          </a:p>
          <a:p>
            <a:pPr marL="514350" indent="-514350">
              <a:lnSpc>
                <a:spcPct val="120000"/>
              </a:lnSpc>
              <a:buFont typeface="+mj-lt"/>
              <a:buAutoNum type="arabicPeriod"/>
            </a:pPr>
            <a:r>
              <a:rPr lang="en-US" sz="2900" b="1" dirty="0"/>
              <a:t>E</a:t>
            </a:r>
            <a:r>
              <a:rPr lang="es-ES" sz="2900" b="1" dirty="0" err="1"/>
              <a:t>stablecer</a:t>
            </a:r>
            <a:r>
              <a:rPr lang="es-ES" sz="2900" b="1" dirty="0"/>
              <a:t> el impacto. </a:t>
            </a:r>
            <a:r>
              <a:rPr lang="es-ES" sz="2900" dirty="0"/>
              <a:t>Tener pruebas recogidas sobre los resultados y monetizarlos, sobre aquellos aspectos del cambio que no hubieran ocurrido de todos modos (peso muerto) o que no son, dado que resultan de otros factores (atribución) son aislados.</a:t>
            </a:r>
          </a:p>
          <a:p>
            <a:pPr marL="514350" indent="-514350">
              <a:lnSpc>
                <a:spcPct val="120000"/>
              </a:lnSpc>
              <a:buFont typeface="+mj-lt"/>
              <a:buAutoNum type="arabicPeriod"/>
            </a:pPr>
            <a:r>
              <a:rPr lang="es-ES" sz="2900" b="1" dirty="0"/>
              <a:t>Calcular el SROI. </a:t>
            </a:r>
            <a:r>
              <a:rPr lang="es-ES" sz="2900" dirty="0"/>
              <a:t>Este paso consiste en la suma de todos los beneficios, restando los negativos y comparándolos con la inversión..</a:t>
            </a:r>
          </a:p>
          <a:p>
            <a:pPr marL="514350" indent="-514350">
              <a:lnSpc>
                <a:spcPct val="120000"/>
              </a:lnSpc>
              <a:buFont typeface="+mj-lt"/>
              <a:buAutoNum type="arabicPeriod"/>
            </a:pPr>
            <a:r>
              <a:rPr lang="es-ES" sz="2900" b="1" dirty="0"/>
              <a:t>Informar, utilizar e incorporar. </a:t>
            </a:r>
            <a:r>
              <a:rPr lang="es-ES" sz="2900" dirty="0"/>
              <a:t>Fácilmente olvidado, este último paso vital implica compartir hallazgos y recomendaciones con las partes interesadas, e incorporar los procesos buenos resultantes dentro de su organización.</a:t>
            </a:r>
            <a:r>
              <a:rPr lang="en-US" sz="2900" dirty="0"/>
              <a:t>.	</a:t>
            </a:r>
          </a:p>
          <a:p>
            <a:pPr marL="0" indent="0">
              <a:buNone/>
            </a:pPr>
            <a:endParaRPr lang="en-US" dirty="0"/>
          </a:p>
        </p:txBody>
      </p:sp>
    </p:spTree>
    <p:extLst>
      <p:ext uri="{BB962C8B-B14F-4D97-AF65-F5344CB8AC3E}">
        <p14:creationId xmlns:p14="http://schemas.microsoft.com/office/powerpoint/2010/main" val="48369844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077200" cy="1143000"/>
          </a:xfrm>
        </p:spPr>
        <p:txBody>
          <a:bodyPr>
            <a:normAutofit fontScale="90000"/>
          </a:bodyPr>
          <a:lstStyle/>
          <a:p>
            <a:r>
              <a:rPr lang="es-ES" sz="4000" dirty="0"/>
              <a:t/>
            </a:r>
            <a:br>
              <a:rPr lang="es-ES" sz="4000" dirty="0"/>
            </a:br>
            <a:r>
              <a:rPr lang="es-ES" sz="4000" dirty="0"/>
              <a:t>¿Qué es el éxito de los proyectos y la gestión de los beneficios? </a:t>
            </a:r>
            <a:endParaRPr lang="en-GB" sz="4000" dirty="0"/>
          </a:p>
        </p:txBody>
      </p:sp>
      <p:sp>
        <p:nvSpPr>
          <p:cNvPr id="3" name="Content Placeholder 2"/>
          <p:cNvSpPr>
            <a:spLocks noGrp="1"/>
          </p:cNvSpPr>
          <p:nvPr>
            <p:ph idx="1"/>
          </p:nvPr>
        </p:nvSpPr>
        <p:spPr>
          <a:xfrm>
            <a:off x="457200" y="1855365"/>
            <a:ext cx="8229600" cy="4525963"/>
          </a:xfrm>
        </p:spPr>
        <p:txBody>
          <a:bodyPr>
            <a:normAutofit/>
          </a:bodyPr>
          <a:lstStyle/>
          <a:p>
            <a:pPr indent="0">
              <a:buNone/>
            </a:pPr>
            <a:r>
              <a:rPr lang="es-ES" sz="2600" dirty="0"/>
              <a:t>El éxito de los proyectos es la satisfacción de </a:t>
            </a:r>
            <a:r>
              <a:rPr lang="es-ES" sz="2600" dirty="0" err="1"/>
              <a:t>lasnecesidades</a:t>
            </a:r>
            <a:r>
              <a:rPr lang="es-ES" sz="2600" dirty="0"/>
              <a:t> de los interesados y se mide mediante los criterios de éxito identificados y acordados al inicio del proyecto.</a:t>
            </a:r>
          </a:p>
          <a:p>
            <a:pPr indent="0">
              <a:buNone/>
            </a:pPr>
            <a:r>
              <a:rPr lang="es-ES" sz="2600" dirty="0"/>
              <a:t>La gestión de beneficios es la identificación de los beneficios a nivel de la organización y el seguimiento y la realización de esos beneficios.</a:t>
            </a:r>
            <a:endParaRPr lang="en-GB" sz="2600" dirty="0"/>
          </a:p>
          <a:p>
            <a:pPr indent="0">
              <a:buNone/>
            </a:pPr>
            <a:endParaRPr lang="en-GB" sz="2000" dirty="0"/>
          </a:p>
          <a:p>
            <a:pPr indent="0" algn="r">
              <a:buNone/>
            </a:pPr>
            <a:r>
              <a:rPr lang="en-GB" sz="2000" dirty="0"/>
              <a:t>APM BoK, 5</a:t>
            </a:r>
            <a:r>
              <a:rPr lang="en-GB" sz="2000" baseline="30000" dirty="0"/>
              <a:t>th</a:t>
            </a:r>
            <a:r>
              <a:rPr lang="en-GB" sz="2000" dirty="0"/>
              <a:t> </a:t>
            </a:r>
            <a:r>
              <a:rPr lang="en-GB" sz="2000" dirty="0" err="1"/>
              <a:t>edición</a:t>
            </a:r>
            <a:endParaRPr lang="en-GB" sz="2000" dirty="0"/>
          </a:p>
          <a:p>
            <a:pPr>
              <a:buNone/>
            </a:pPr>
            <a:endParaRPr lang="en-GB" dirty="0"/>
          </a:p>
        </p:txBody>
      </p:sp>
      <p:sp>
        <p:nvSpPr>
          <p:cNvPr id="4" name="TextBox 4"/>
          <p:cNvSpPr txBox="1"/>
          <p:nvPr/>
        </p:nvSpPr>
        <p:spPr>
          <a:xfrm>
            <a:off x="827584" y="6104329"/>
            <a:ext cx="8784976"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200" dirty="0"/>
              <a:t>This text has been reproduced from APM BoK with prior permission from the Association for Project Management</a:t>
            </a:r>
          </a:p>
        </p:txBody>
      </p:sp>
    </p:spTree>
    <p:extLst>
      <p:ext uri="{BB962C8B-B14F-4D97-AF65-F5344CB8AC3E}">
        <p14:creationId xmlns:p14="http://schemas.microsoft.com/office/powerpoint/2010/main" val="21622553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
            </a:r>
            <a:r>
              <a:rPr lang="en-GB" dirty="0" err="1"/>
              <a:t>Qué</a:t>
            </a:r>
            <a:r>
              <a:rPr lang="en-GB" dirty="0"/>
              <a:t> </a:t>
            </a:r>
            <a:r>
              <a:rPr lang="en-GB" dirty="0" err="1"/>
              <a:t>es</a:t>
            </a:r>
            <a:r>
              <a:rPr lang="en-GB" dirty="0"/>
              <a:t> el </a:t>
            </a:r>
            <a:r>
              <a:rPr lang="en-GB" dirty="0" err="1"/>
              <a:t>éxito</a:t>
            </a:r>
            <a:r>
              <a:rPr lang="en-GB" dirty="0"/>
              <a:t>?</a:t>
            </a:r>
          </a:p>
        </p:txBody>
      </p:sp>
      <p:sp>
        <p:nvSpPr>
          <p:cNvPr id="3" name="Content Placeholder 2"/>
          <p:cNvSpPr>
            <a:spLocks noGrp="1"/>
          </p:cNvSpPr>
          <p:nvPr>
            <p:ph idx="1"/>
          </p:nvPr>
        </p:nvSpPr>
        <p:spPr>
          <a:xfrm>
            <a:off x="457200" y="1600201"/>
            <a:ext cx="8305800" cy="4343400"/>
          </a:xfrm>
        </p:spPr>
        <p:txBody>
          <a:bodyPr>
            <a:normAutofit/>
          </a:bodyPr>
          <a:lstStyle/>
          <a:p>
            <a:pPr marL="0">
              <a:buNone/>
            </a:pPr>
            <a:r>
              <a:rPr lang="en-GB" dirty="0"/>
              <a:t>La </a:t>
            </a:r>
            <a:r>
              <a:rPr lang="en-GB" dirty="0" err="1"/>
              <a:t>definición</a:t>
            </a:r>
            <a:r>
              <a:rPr lang="en-GB" dirty="0"/>
              <a:t> de </a:t>
            </a:r>
            <a:r>
              <a:rPr lang="en-GB" dirty="0" err="1"/>
              <a:t>éxito</a:t>
            </a:r>
            <a:r>
              <a:rPr lang="en-GB" dirty="0"/>
              <a:t> </a:t>
            </a:r>
            <a:r>
              <a:rPr lang="en-GB" dirty="0" err="1"/>
              <a:t>variará</a:t>
            </a:r>
            <a:r>
              <a:rPr lang="en-GB" dirty="0"/>
              <a:t> de </a:t>
            </a:r>
            <a:r>
              <a:rPr lang="en-GB" dirty="0" err="1"/>
              <a:t>proyecto</a:t>
            </a:r>
            <a:r>
              <a:rPr lang="en-GB" dirty="0"/>
              <a:t> en </a:t>
            </a:r>
            <a:r>
              <a:rPr lang="en-GB" dirty="0" err="1"/>
              <a:t>proyecto</a:t>
            </a:r>
            <a:r>
              <a:rPr lang="en-GB" dirty="0"/>
              <a:t>:</a:t>
            </a:r>
          </a:p>
          <a:p>
            <a:pPr marL="400050" lvl="1"/>
            <a:r>
              <a:rPr lang="es-ES" sz="2400" dirty="0"/>
              <a:t>Los Juegos Olímpicos de 2016 deben </a:t>
            </a:r>
            <a:r>
              <a:rPr lang="es-ES" sz="2400" b="1" dirty="0"/>
              <a:t>abrir a tiempo.</a:t>
            </a:r>
            <a:endParaRPr lang="en-GB" sz="2400" dirty="0"/>
          </a:p>
          <a:p>
            <a:pPr marL="400050" lvl="1"/>
            <a:r>
              <a:rPr lang="en-GB" sz="2400" dirty="0" err="1"/>
              <a:t>Una</a:t>
            </a:r>
            <a:r>
              <a:rPr lang="en-GB" sz="2400" dirty="0"/>
              <a:t> </a:t>
            </a:r>
            <a:r>
              <a:rPr lang="en-GB" sz="2400" dirty="0" err="1"/>
              <a:t>nueva</a:t>
            </a:r>
            <a:r>
              <a:rPr lang="en-GB" sz="2400" dirty="0"/>
              <a:t> </a:t>
            </a:r>
            <a:r>
              <a:rPr lang="en-GB" sz="2400" dirty="0" err="1"/>
              <a:t>medicina</a:t>
            </a:r>
            <a:r>
              <a:rPr lang="en-GB" sz="2400" dirty="0"/>
              <a:t> </a:t>
            </a:r>
            <a:r>
              <a:rPr lang="en-GB" sz="2400" dirty="0" err="1"/>
              <a:t>debe</a:t>
            </a:r>
            <a:r>
              <a:rPr lang="en-GB" sz="2400" dirty="0"/>
              <a:t> </a:t>
            </a:r>
            <a:r>
              <a:rPr lang="en-GB" sz="2400" b="1" dirty="0"/>
              <a:t>ser </a:t>
            </a:r>
            <a:r>
              <a:rPr lang="en-GB" sz="2400" b="1" dirty="0" err="1"/>
              <a:t>segura</a:t>
            </a:r>
            <a:r>
              <a:rPr lang="en-GB" sz="2400" dirty="0"/>
              <a:t>.</a:t>
            </a:r>
          </a:p>
          <a:p>
            <a:pPr marL="0">
              <a:buNone/>
            </a:pPr>
            <a:r>
              <a:rPr lang="en-GB" dirty="0" err="1"/>
              <a:t>Cada</a:t>
            </a:r>
            <a:r>
              <a:rPr lang="en-GB" dirty="0"/>
              <a:t> parte </a:t>
            </a:r>
            <a:r>
              <a:rPr lang="en-GB" dirty="0" err="1"/>
              <a:t>interesada</a:t>
            </a:r>
            <a:r>
              <a:rPr lang="en-GB" dirty="0"/>
              <a:t> </a:t>
            </a:r>
            <a:r>
              <a:rPr lang="en-GB" dirty="0" err="1"/>
              <a:t>definirá</a:t>
            </a:r>
            <a:r>
              <a:rPr lang="en-GB" dirty="0"/>
              <a:t> el </a:t>
            </a:r>
            <a:r>
              <a:rPr lang="en-GB" dirty="0" err="1"/>
              <a:t>éxito</a:t>
            </a:r>
            <a:r>
              <a:rPr lang="en-GB" dirty="0"/>
              <a:t> de forma </a:t>
            </a:r>
            <a:r>
              <a:rPr lang="en-GB" dirty="0" err="1"/>
              <a:t>diferente</a:t>
            </a:r>
            <a:r>
              <a:rPr lang="en-GB" dirty="0"/>
              <a:t>.</a:t>
            </a:r>
          </a:p>
          <a:p>
            <a:pPr marL="400050" lvl="1"/>
            <a:r>
              <a:rPr lang="es-ES" sz="2400" dirty="0"/>
              <a:t>El padre de la novia quiere que la boda esté </a:t>
            </a:r>
            <a:r>
              <a:rPr lang="es-ES" sz="2400" b="1" dirty="0"/>
              <a:t>dentro del presupuesto</a:t>
            </a:r>
            <a:r>
              <a:rPr lang="en-GB" sz="2400" b="1" dirty="0"/>
              <a:t>.</a:t>
            </a:r>
          </a:p>
          <a:p>
            <a:pPr marL="400050" lvl="1"/>
            <a:r>
              <a:rPr lang="es-ES" sz="2400" dirty="0"/>
              <a:t>La madre de la novia quiere que </a:t>
            </a:r>
            <a:r>
              <a:rPr lang="es-ES" sz="2400" b="1" dirty="0"/>
              <a:t>todos</a:t>
            </a:r>
            <a:r>
              <a:rPr lang="es-ES" sz="2400" dirty="0"/>
              <a:t> los parientes sean invitados.</a:t>
            </a:r>
            <a:endParaRPr lang="en-GB" sz="2400" dirty="0"/>
          </a:p>
          <a:p>
            <a:pPr marL="0">
              <a:buNone/>
            </a:pPr>
            <a:endParaRPr lang="en-GB" dirty="0"/>
          </a:p>
        </p:txBody>
      </p:sp>
    </p:spTree>
    <p:extLst>
      <p:ext uri="{BB962C8B-B14F-4D97-AF65-F5344CB8AC3E}">
        <p14:creationId xmlns:p14="http://schemas.microsoft.com/office/powerpoint/2010/main" val="216259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err="1"/>
              <a:t>Cuándo</a:t>
            </a:r>
            <a:r>
              <a:rPr lang="en-GB" dirty="0"/>
              <a:t> </a:t>
            </a:r>
            <a:r>
              <a:rPr lang="en-GB" dirty="0" err="1"/>
              <a:t>definir</a:t>
            </a:r>
            <a:r>
              <a:rPr lang="en-GB" dirty="0"/>
              <a:t> el </a:t>
            </a:r>
            <a:r>
              <a:rPr lang="en-GB" dirty="0" err="1"/>
              <a:t>éxito</a:t>
            </a:r>
            <a:endParaRPr lang="en-GB" dirty="0"/>
          </a:p>
        </p:txBody>
      </p:sp>
      <p:sp>
        <p:nvSpPr>
          <p:cNvPr id="3" name="Content Placeholder 2"/>
          <p:cNvSpPr>
            <a:spLocks noGrp="1"/>
          </p:cNvSpPr>
          <p:nvPr>
            <p:ph idx="1"/>
          </p:nvPr>
        </p:nvSpPr>
        <p:spPr>
          <a:xfrm>
            <a:off x="457200" y="1412776"/>
            <a:ext cx="8229600" cy="4525963"/>
          </a:xfrm>
        </p:spPr>
        <p:txBody>
          <a:bodyPr>
            <a:normAutofit/>
          </a:bodyPr>
          <a:lstStyle/>
          <a:p>
            <a:pPr marL="0"/>
            <a:r>
              <a:rPr lang="es-ES" dirty="0"/>
              <a:t>El éxito debe estar definido y documentado desde el principio en la fase de Concepto del proyecto. </a:t>
            </a:r>
            <a:endParaRPr lang="en-GB" dirty="0"/>
          </a:p>
          <a:p>
            <a:pPr marL="0"/>
            <a:r>
              <a:rPr lang="es-ES" dirty="0"/>
              <a:t>El éxito debe estar definido como un conjunto de criterios de éxito. </a:t>
            </a:r>
            <a:endParaRPr lang="en-GB" dirty="0"/>
          </a:p>
          <a:p>
            <a:pPr marL="0"/>
            <a:r>
              <a:rPr lang="es-ES" dirty="0"/>
              <a:t>Una vez acordados y aprobados los criterios de éxito sólo deben ser cambiados a través de control de cambios formal.</a:t>
            </a:r>
            <a:endParaRPr lang="en-GB" dirty="0"/>
          </a:p>
          <a:p>
            <a:pPr marL="0"/>
            <a:r>
              <a:rPr lang="es-ES" dirty="0"/>
              <a:t>El éxito se mide al final. </a:t>
            </a:r>
            <a:endParaRPr lang="en-GB" dirty="0"/>
          </a:p>
          <a:p>
            <a:pPr marL="0">
              <a:buNone/>
            </a:pPr>
            <a:endParaRPr lang="en-GB" dirty="0"/>
          </a:p>
          <a:p>
            <a:pPr>
              <a:buNone/>
            </a:pPr>
            <a:endParaRPr lang="en-GB" dirty="0"/>
          </a:p>
        </p:txBody>
      </p:sp>
    </p:spTree>
    <p:extLst>
      <p:ext uri="{BB962C8B-B14F-4D97-AF65-F5344CB8AC3E}">
        <p14:creationId xmlns:p14="http://schemas.microsoft.com/office/powerpoint/2010/main" val="364574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0"/>
            <a:ext cx="7067550" cy="854075"/>
          </a:xfrm>
        </p:spPr>
        <p:txBody>
          <a:bodyPr/>
          <a:lstStyle/>
          <a:p>
            <a:r>
              <a:rPr lang="en-GB" dirty="0" err="1"/>
              <a:t>Haciendo</a:t>
            </a:r>
            <a:r>
              <a:rPr lang="en-GB" dirty="0"/>
              <a:t> </a:t>
            </a:r>
            <a:r>
              <a:rPr lang="en-GB" dirty="0" err="1"/>
              <a:t>foco</a:t>
            </a:r>
            <a:r>
              <a:rPr lang="en-GB" dirty="0"/>
              <a:t> en los </a:t>
            </a:r>
            <a:r>
              <a:rPr lang="en-GB" dirty="0" err="1"/>
              <a:t>Beneficios</a:t>
            </a:r>
            <a:endParaRPr lang="en-US" dirty="0"/>
          </a:p>
        </p:txBody>
      </p:sp>
      <p:sp>
        <p:nvSpPr>
          <p:cNvPr id="5" name="Oval 4"/>
          <p:cNvSpPr/>
          <p:nvPr/>
        </p:nvSpPr>
        <p:spPr>
          <a:xfrm>
            <a:off x="3200400" y="8382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200" dirty="0" err="1"/>
              <a:t>Productos</a:t>
            </a:r>
            <a:r>
              <a:rPr lang="en-US" sz="1200" dirty="0"/>
              <a:t> del </a:t>
            </a:r>
            <a:r>
              <a:rPr lang="en-US" sz="1200" dirty="0" err="1"/>
              <a:t>Proyecto</a:t>
            </a:r>
            <a:endParaRPr lang="en-US" sz="1200" dirty="0"/>
          </a:p>
        </p:txBody>
      </p:sp>
      <p:sp>
        <p:nvSpPr>
          <p:cNvPr id="7" name="Alternate Process 6"/>
          <p:cNvSpPr/>
          <p:nvPr/>
        </p:nvSpPr>
        <p:spPr>
          <a:xfrm>
            <a:off x="3429000" y="19812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Posibilita</a:t>
            </a:r>
            <a:endParaRPr lang="en-US" sz="1400" dirty="0"/>
          </a:p>
        </p:txBody>
      </p:sp>
      <p:sp>
        <p:nvSpPr>
          <p:cNvPr id="8" name="Oval 7"/>
          <p:cNvSpPr/>
          <p:nvPr/>
        </p:nvSpPr>
        <p:spPr>
          <a:xfrm>
            <a:off x="1447800" y="21336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Cambios</a:t>
            </a:r>
            <a:r>
              <a:rPr lang="en-US" sz="1100" dirty="0"/>
              <a:t> en el </a:t>
            </a:r>
            <a:r>
              <a:rPr lang="en-US" sz="1100" dirty="0" err="1"/>
              <a:t>Negocio</a:t>
            </a:r>
            <a:endParaRPr lang="en-US" sz="1100" dirty="0"/>
          </a:p>
        </p:txBody>
      </p:sp>
      <p:sp>
        <p:nvSpPr>
          <p:cNvPr id="9" name="Oval 8"/>
          <p:cNvSpPr/>
          <p:nvPr/>
        </p:nvSpPr>
        <p:spPr>
          <a:xfrm>
            <a:off x="1371600" y="3749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Efectos</a:t>
            </a:r>
            <a:r>
              <a:rPr lang="en-US" sz="1100" dirty="0"/>
              <a:t> </a:t>
            </a:r>
            <a:r>
              <a:rPr lang="en-US" sz="1100" dirty="0" err="1"/>
              <a:t>colaterales</a:t>
            </a:r>
            <a:r>
              <a:rPr lang="en-US" sz="1100" dirty="0"/>
              <a:t> y </a:t>
            </a:r>
            <a:r>
              <a:rPr lang="en-US" sz="1100" dirty="0" err="1"/>
              <a:t>consecuencias</a:t>
            </a:r>
            <a:endParaRPr lang="en-US" sz="1100" dirty="0"/>
          </a:p>
        </p:txBody>
      </p:sp>
      <p:sp>
        <p:nvSpPr>
          <p:cNvPr id="10" name="Alternate Process 9"/>
          <p:cNvSpPr/>
          <p:nvPr/>
        </p:nvSpPr>
        <p:spPr>
          <a:xfrm>
            <a:off x="3429000" y="25908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Crea</a:t>
            </a:r>
            <a:endParaRPr lang="en-US" sz="1400" dirty="0"/>
          </a:p>
        </p:txBody>
      </p:sp>
      <p:sp>
        <p:nvSpPr>
          <p:cNvPr id="11" name="Oval 10"/>
          <p:cNvSpPr/>
          <p:nvPr/>
        </p:nvSpPr>
        <p:spPr>
          <a:xfrm>
            <a:off x="5562600" y="1905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Resultados</a:t>
            </a:r>
            <a:r>
              <a:rPr lang="en-US" sz="1100" dirty="0"/>
              <a:t> </a:t>
            </a:r>
            <a:r>
              <a:rPr lang="en-US" sz="1100" dirty="0" err="1"/>
              <a:t>Deseados</a:t>
            </a:r>
            <a:endParaRPr lang="en-US" sz="1100" dirty="0"/>
          </a:p>
        </p:txBody>
      </p:sp>
      <p:sp>
        <p:nvSpPr>
          <p:cNvPr id="12" name="Alternate Process 11"/>
          <p:cNvSpPr/>
          <p:nvPr/>
        </p:nvSpPr>
        <p:spPr>
          <a:xfrm>
            <a:off x="5715000" y="2895600"/>
            <a:ext cx="1143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Medidos</a:t>
            </a:r>
            <a:r>
              <a:rPr lang="en-US" sz="1400" dirty="0"/>
              <a:t> en</a:t>
            </a:r>
          </a:p>
        </p:txBody>
      </p:sp>
      <p:sp>
        <p:nvSpPr>
          <p:cNvPr id="13" name="Oval 12"/>
          <p:cNvSpPr/>
          <p:nvPr/>
        </p:nvSpPr>
        <p:spPr>
          <a:xfrm>
            <a:off x="5638800" y="3429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Beneficios</a:t>
            </a:r>
            <a:endParaRPr lang="en-US" sz="1100" dirty="0"/>
          </a:p>
        </p:txBody>
      </p:sp>
      <p:sp>
        <p:nvSpPr>
          <p:cNvPr id="14" name="Alternate Process 13"/>
          <p:cNvSpPr/>
          <p:nvPr/>
        </p:nvSpPr>
        <p:spPr>
          <a:xfrm>
            <a:off x="1600200" y="3200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También</a:t>
            </a:r>
            <a:r>
              <a:rPr lang="en-US" sz="1400" dirty="0"/>
              <a:t> </a:t>
            </a:r>
            <a:r>
              <a:rPr lang="en-US" sz="1400" dirty="0" err="1"/>
              <a:t>Causa</a:t>
            </a:r>
            <a:endParaRPr lang="en-US" sz="1400" dirty="0"/>
          </a:p>
        </p:txBody>
      </p:sp>
      <p:sp>
        <p:nvSpPr>
          <p:cNvPr id="15" name="Alternate Process 14"/>
          <p:cNvSpPr/>
          <p:nvPr/>
        </p:nvSpPr>
        <p:spPr>
          <a:xfrm>
            <a:off x="3352800" y="3657600"/>
            <a:ext cx="1524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Luego</a:t>
            </a:r>
            <a:r>
              <a:rPr lang="en-US" sz="1400" dirty="0"/>
              <a:t> se </a:t>
            </a:r>
            <a:r>
              <a:rPr lang="en-US" sz="1400" dirty="0" err="1"/>
              <a:t>convierten</a:t>
            </a:r>
            <a:endParaRPr lang="en-US" sz="1400" dirty="0"/>
          </a:p>
        </p:txBody>
      </p:sp>
      <p:sp>
        <p:nvSpPr>
          <p:cNvPr id="16" name="Alternate Process 15"/>
          <p:cNvSpPr/>
          <p:nvPr/>
        </p:nvSpPr>
        <p:spPr>
          <a:xfrm>
            <a:off x="1600200" y="4724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Resultan</a:t>
            </a:r>
            <a:r>
              <a:rPr lang="en-US" sz="1400" dirty="0"/>
              <a:t> en </a:t>
            </a:r>
          </a:p>
        </p:txBody>
      </p:sp>
      <p:sp>
        <p:nvSpPr>
          <p:cNvPr id="17" name="Alternate Process 16"/>
          <p:cNvSpPr/>
          <p:nvPr/>
        </p:nvSpPr>
        <p:spPr>
          <a:xfrm>
            <a:off x="5715000" y="4419600"/>
            <a:ext cx="1524000" cy="45720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err="1"/>
              <a:t>Ayuda</a:t>
            </a:r>
            <a:r>
              <a:rPr lang="en-US" sz="1400" dirty="0"/>
              <a:t> a </a:t>
            </a:r>
            <a:r>
              <a:rPr lang="en-US" sz="1400" dirty="0" err="1"/>
              <a:t>lograr</a:t>
            </a:r>
            <a:r>
              <a:rPr lang="en-US" sz="1400" dirty="0"/>
              <a:t> </a:t>
            </a:r>
            <a:r>
              <a:rPr lang="en-US" sz="1400" dirty="0" err="1"/>
              <a:t>uno</a:t>
            </a:r>
            <a:r>
              <a:rPr lang="en-US" sz="1400" dirty="0"/>
              <a:t> o </a:t>
            </a:r>
            <a:r>
              <a:rPr lang="en-US" sz="1400" dirty="0" err="1"/>
              <a:t>más</a:t>
            </a:r>
            <a:r>
              <a:rPr lang="en-US" sz="1400" dirty="0"/>
              <a:t> </a:t>
            </a:r>
          </a:p>
        </p:txBody>
      </p:sp>
      <p:sp>
        <p:nvSpPr>
          <p:cNvPr id="18" name="Oval 17"/>
          <p:cNvSpPr/>
          <p:nvPr/>
        </p:nvSpPr>
        <p:spPr>
          <a:xfrm>
            <a:off x="5791200" y="51206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Iniciativas</a:t>
            </a:r>
            <a:r>
              <a:rPr lang="en-US" sz="1100" dirty="0"/>
              <a:t> </a:t>
            </a:r>
            <a:r>
              <a:rPr lang="en-US" sz="1100" dirty="0" err="1"/>
              <a:t>Estratégicas</a:t>
            </a:r>
            <a:endParaRPr lang="en-US" sz="1100" dirty="0"/>
          </a:p>
        </p:txBody>
      </p:sp>
      <p:sp>
        <p:nvSpPr>
          <p:cNvPr id="22" name="Alternate Process 21"/>
          <p:cNvSpPr/>
          <p:nvPr/>
        </p:nvSpPr>
        <p:spPr>
          <a:xfrm>
            <a:off x="381000" y="939800"/>
            <a:ext cx="1397000" cy="584200"/>
          </a:xfrm>
          <a:prstGeom prst="flowChartAlternateProcess">
            <a:avLst/>
          </a:prstGeom>
          <a:ln/>
        </p:spPr>
        <p:style>
          <a:lnRef idx="2">
            <a:schemeClr val="accent6"/>
          </a:lnRef>
          <a:fillRef idx="1">
            <a:schemeClr val="lt1"/>
          </a:fillRef>
          <a:effectRef idx="0">
            <a:schemeClr val="accent6"/>
          </a:effectRef>
          <a:fontRef idx="minor">
            <a:schemeClr val="dk1"/>
          </a:fontRef>
        </p:style>
        <p:txBody>
          <a:bodyPr anchor="ctr"/>
          <a:lstStyle/>
          <a:p>
            <a:pPr algn="ctr"/>
            <a:r>
              <a:rPr lang="en-US" sz="1200" dirty="0" err="1"/>
              <a:t>Caso</a:t>
            </a:r>
            <a:r>
              <a:rPr lang="en-US" sz="1200" dirty="0"/>
              <a:t>  de </a:t>
            </a:r>
            <a:r>
              <a:rPr lang="en-US" sz="1200" dirty="0" err="1"/>
              <a:t>Negocio</a:t>
            </a:r>
            <a:endParaRPr lang="en-US" sz="1200" dirty="0"/>
          </a:p>
        </p:txBody>
      </p:sp>
      <p:sp>
        <p:nvSpPr>
          <p:cNvPr id="25" name="Oval 24"/>
          <p:cNvSpPr/>
          <p:nvPr/>
        </p:nvSpPr>
        <p:spPr>
          <a:xfrm>
            <a:off x="1371600" y="5273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err="1"/>
              <a:t>Perjuicios</a:t>
            </a:r>
            <a:endParaRPr lang="en-US" sz="1100" dirty="0"/>
          </a:p>
        </p:txBody>
      </p:sp>
      <p:cxnSp>
        <p:nvCxnSpPr>
          <p:cNvPr id="26" name="Straight Connector 25"/>
          <p:cNvCxnSpPr>
            <a:stCxn id="5" idx="4"/>
            <a:endCxn id="7" idx="0"/>
          </p:cNvCxnSpPr>
          <p:nvPr/>
        </p:nvCxnSpPr>
        <p:spPr>
          <a:xfrm flipH="1">
            <a:off x="3924300" y="1661160"/>
            <a:ext cx="7620" cy="3200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29" name="Straight Connector 28"/>
          <p:cNvCxnSpPr>
            <a:stCxn id="7" idx="1"/>
            <a:endCxn id="8" idx="7"/>
          </p:cNvCxnSpPr>
          <p:nvPr/>
        </p:nvCxnSpPr>
        <p:spPr>
          <a:xfrm flipH="1">
            <a:off x="2696583" y="2156460"/>
            <a:ext cx="732417" cy="9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2" name="Straight Connector 31"/>
          <p:cNvCxnSpPr>
            <a:stCxn id="8" idx="6"/>
            <a:endCxn id="10" idx="1"/>
          </p:cNvCxnSpPr>
          <p:nvPr/>
        </p:nvCxnSpPr>
        <p:spPr>
          <a:xfrm>
            <a:off x="2910840" y="2545080"/>
            <a:ext cx="518160" cy="2209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5" name="Straight Connector 34"/>
          <p:cNvCxnSpPr>
            <a:stCxn id="10" idx="3"/>
            <a:endCxn id="11" idx="2"/>
          </p:cNvCxnSpPr>
          <p:nvPr/>
        </p:nvCxnSpPr>
        <p:spPr>
          <a:xfrm flipV="1">
            <a:off x="4419600" y="2316480"/>
            <a:ext cx="1143000" cy="4495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8" name="Straight Connector 37"/>
          <p:cNvCxnSpPr>
            <a:stCxn id="8" idx="4"/>
            <a:endCxn id="14" idx="0"/>
          </p:cNvCxnSpPr>
          <p:nvPr/>
        </p:nvCxnSpPr>
        <p:spPr>
          <a:xfrm flipH="1">
            <a:off x="2095500" y="2956560"/>
            <a:ext cx="838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1" name="Straight Connector 40"/>
          <p:cNvCxnSpPr>
            <a:stCxn id="14" idx="2"/>
            <a:endCxn id="9" idx="0"/>
          </p:cNvCxnSpPr>
          <p:nvPr/>
        </p:nvCxnSpPr>
        <p:spPr>
          <a:xfrm>
            <a:off x="2095500" y="3550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4" name="Straight Connector 43"/>
          <p:cNvCxnSpPr>
            <a:stCxn id="9" idx="4"/>
            <a:endCxn id="16" idx="0"/>
          </p:cNvCxnSpPr>
          <p:nvPr/>
        </p:nvCxnSpPr>
        <p:spPr>
          <a:xfrm flipH="1">
            <a:off x="2095500" y="4572000"/>
            <a:ext cx="7620" cy="15240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7" name="Straight Connector 46"/>
          <p:cNvCxnSpPr>
            <a:stCxn id="16" idx="2"/>
            <a:endCxn id="25" idx="0"/>
          </p:cNvCxnSpPr>
          <p:nvPr/>
        </p:nvCxnSpPr>
        <p:spPr>
          <a:xfrm>
            <a:off x="2095500" y="5074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0" name="Straight Connector 49"/>
          <p:cNvCxnSpPr>
            <a:stCxn id="9" idx="6"/>
            <a:endCxn id="15" idx="1"/>
          </p:cNvCxnSpPr>
          <p:nvPr/>
        </p:nvCxnSpPr>
        <p:spPr>
          <a:xfrm flipV="1">
            <a:off x="2834640" y="3832860"/>
            <a:ext cx="518160" cy="32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3" name="Straight Connector 52"/>
          <p:cNvCxnSpPr>
            <a:stCxn id="15" idx="3"/>
            <a:endCxn id="13" idx="2"/>
          </p:cNvCxnSpPr>
          <p:nvPr/>
        </p:nvCxnSpPr>
        <p:spPr>
          <a:xfrm>
            <a:off x="4876800" y="3832860"/>
            <a:ext cx="762000" cy="76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6" name="Straight Connector 55"/>
          <p:cNvCxnSpPr>
            <a:stCxn id="12" idx="2"/>
            <a:endCxn id="13" idx="0"/>
          </p:cNvCxnSpPr>
          <p:nvPr/>
        </p:nvCxnSpPr>
        <p:spPr>
          <a:xfrm>
            <a:off x="6286500" y="3246120"/>
            <a:ext cx="83820" cy="1828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9" name="Straight Connector 58"/>
          <p:cNvCxnSpPr>
            <a:stCxn id="11" idx="4"/>
            <a:endCxn id="12" idx="0"/>
          </p:cNvCxnSpPr>
          <p:nvPr/>
        </p:nvCxnSpPr>
        <p:spPr>
          <a:xfrm flipH="1">
            <a:off x="6286500" y="2727960"/>
            <a:ext cx="762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2" name="Straight Connector 61"/>
          <p:cNvCxnSpPr>
            <a:stCxn id="13" idx="4"/>
            <a:endCxn id="17" idx="0"/>
          </p:cNvCxnSpPr>
          <p:nvPr/>
        </p:nvCxnSpPr>
        <p:spPr>
          <a:xfrm>
            <a:off x="6370320" y="4251960"/>
            <a:ext cx="10668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5" name="Straight Connector 64"/>
          <p:cNvCxnSpPr>
            <a:stCxn id="17" idx="2"/>
            <a:endCxn id="18" idx="0"/>
          </p:cNvCxnSpPr>
          <p:nvPr/>
        </p:nvCxnSpPr>
        <p:spPr>
          <a:xfrm>
            <a:off x="6477000" y="4876800"/>
            <a:ext cx="457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8" name="Straight Connector 67"/>
          <p:cNvCxnSpPr>
            <a:stCxn id="22" idx="3"/>
            <a:endCxn id="5" idx="2"/>
          </p:cNvCxnSpPr>
          <p:nvPr/>
        </p:nvCxnSpPr>
        <p:spPr>
          <a:xfrm>
            <a:off x="1778000" y="1231900"/>
            <a:ext cx="1422400" cy="17780"/>
          </a:xfrm>
          <a:prstGeom prst="line">
            <a:avLst/>
          </a:prstGeom>
          <a:ln>
            <a:headEnd type="triangle" w="lg"/>
            <a:tailEnd type="triangle" w="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58591576"/>
      </p:ext>
    </p:extLst>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Principales</a:t>
            </a:r>
            <a:r>
              <a:rPr lang="en-US" dirty="0"/>
              <a:t> Claves / KPIs</a:t>
            </a:r>
          </a:p>
        </p:txBody>
      </p:sp>
      <p:sp>
        <p:nvSpPr>
          <p:cNvPr id="3" name="Content Placeholder 2"/>
          <p:cNvSpPr>
            <a:spLocks noGrp="1"/>
          </p:cNvSpPr>
          <p:nvPr>
            <p:ph idx="1"/>
          </p:nvPr>
        </p:nvSpPr>
        <p:spPr/>
        <p:txBody>
          <a:bodyPr>
            <a:normAutofit/>
          </a:bodyPr>
          <a:lstStyle/>
          <a:p>
            <a:pPr defTabSz="542925">
              <a:spcBef>
                <a:spcPct val="0"/>
              </a:spcBef>
              <a:spcAft>
                <a:spcPts val="1200"/>
              </a:spcAft>
            </a:pPr>
            <a:r>
              <a:rPr lang="es-ES" sz="2300" dirty="0">
                <a:latin typeface="Verdana" pitchFamily="34" charset="0"/>
                <a:ea typeface="Verdana" pitchFamily="34" charset="0"/>
                <a:cs typeface="Verdana" pitchFamily="34" charset="0"/>
              </a:rPr>
              <a:t>Siga las Mejores Prácticas mientras los desarrollas utilizando el Sentido Común y los Principios</a:t>
            </a:r>
            <a:r>
              <a:rPr lang="en-CA" sz="2300" dirty="0">
                <a:latin typeface="Verdana" pitchFamily="34" charset="0"/>
                <a:ea typeface="Verdana" pitchFamily="34" charset="0"/>
                <a:cs typeface="Verdana" pitchFamily="34" charset="0"/>
              </a:rPr>
              <a:t>:</a:t>
            </a:r>
            <a:endParaRPr lang="en-CA" sz="23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Alineados</a:t>
            </a:r>
            <a:r>
              <a:rPr lang="en-CA" sz="1900" dirty="0">
                <a:latin typeface="Verdana" pitchFamily="34" charset="0"/>
                <a:cs typeface="Arial" charset="0"/>
              </a:rPr>
              <a:t> a la </a:t>
            </a:r>
            <a:r>
              <a:rPr lang="en-CA" sz="1900" dirty="0" err="1">
                <a:latin typeface="Verdana" pitchFamily="34" charset="0"/>
                <a:cs typeface="Arial" charset="0"/>
              </a:rPr>
              <a:t>Estrategia</a:t>
            </a:r>
            <a:r>
              <a:rPr lang="en-CA" sz="1900" dirty="0">
                <a:latin typeface="Verdana" pitchFamily="34" charset="0"/>
                <a:cs typeface="Arial" charset="0"/>
              </a:rPr>
              <a:t>, </a:t>
            </a:r>
            <a:r>
              <a:rPr lang="en-CA" sz="1900" dirty="0" err="1">
                <a:latin typeface="Verdana" pitchFamily="34" charset="0"/>
                <a:cs typeface="Arial" charset="0"/>
              </a:rPr>
              <a:t>Principios</a:t>
            </a:r>
            <a:r>
              <a:rPr lang="en-CA" sz="1900" dirty="0">
                <a:latin typeface="Verdana" pitchFamily="34" charset="0"/>
                <a:cs typeface="Arial" charset="0"/>
              </a:rPr>
              <a:t>, </a:t>
            </a:r>
            <a:r>
              <a:rPr lang="en-CA" sz="1900" dirty="0" err="1">
                <a:latin typeface="Verdana" pitchFamily="34" charset="0"/>
                <a:cs typeface="Arial" charset="0"/>
              </a:rPr>
              <a:t>Prioridades</a:t>
            </a:r>
            <a:r>
              <a:rPr lang="en-CA" sz="1900" dirty="0">
                <a:latin typeface="Verdana" pitchFamily="34" charset="0"/>
                <a:cs typeface="Arial" charset="0"/>
              </a:rPr>
              <a:t> y </a:t>
            </a:r>
            <a:r>
              <a:rPr lang="en-CA" sz="1900" dirty="0" err="1">
                <a:latin typeface="Verdana" pitchFamily="34" charset="0"/>
                <a:cs typeface="Arial" charset="0"/>
              </a:rPr>
              <a:t>Expectativas</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Conducen</a:t>
            </a:r>
            <a:r>
              <a:rPr lang="en-CA" sz="1900" dirty="0">
                <a:latin typeface="Verdana" pitchFamily="34" charset="0"/>
                <a:cs typeface="Arial" charset="0"/>
              </a:rPr>
              <a:t> a la </a:t>
            </a:r>
            <a:r>
              <a:rPr lang="en-CA" sz="1900" dirty="0" err="1">
                <a:latin typeface="Verdana" pitchFamily="34" charset="0"/>
                <a:cs typeface="Arial" charset="0"/>
              </a:rPr>
              <a:t>evaluacion</a:t>
            </a:r>
            <a:r>
              <a:rPr lang="en-CA" sz="1900" dirty="0">
                <a:latin typeface="Verdana" pitchFamily="34" charset="0"/>
                <a:cs typeface="Arial" charset="0"/>
              </a:rPr>
              <a:t> de la </a:t>
            </a:r>
            <a:r>
              <a:rPr lang="en-CA" sz="1900" dirty="0" err="1">
                <a:latin typeface="Verdana" pitchFamily="34" charset="0"/>
                <a:cs typeface="Arial" charset="0"/>
              </a:rPr>
              <a:t>salud</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Establecen</a:t>
            </a:r>
            <a:r>
              <a:rPr lang="en-CA" sz="1900" dirty="0">
                <a:latin typeface="Verdana" pitchFamily="34" charset="0"/>
                <a:cs typeface="Arial" charset="0"/>
              </a:rPr>
              <a:t> la </a:t>
            </a:r>
            <a:r>
              <a:rPr lang="en-CA" sz="1900" dirty="0" err="1">
                <a:latin typeface="Verdana" pitchFamily="34" charset="0"/>
                <a:cs typeface="Arial" charset="0"/>
              </a:rPr>
              <a:t>Governanza</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Definen</a:t>
            </a:r>
            <a:r>
              <a:rPr lang="en-CA" sz="1900" dirty="0">
                <a:latin typeface="Verdana" pitchFamily="34" charset="0"/>
                <a:cs typeface="Arial" charset="0"/>
              </a:rPr>
              <a:t> la </a:t>
            </a:r>
            <a:r>
              <a:rPr lang="en-CA" sz="1900" dirty="0" err="1">
                <a:latin typeface="Verdana" pitchFamily="34" charset="0"/>
                <a:cs typeface="Arial" charset="0"/>
              </a:rPr>
              <a:t>Visión</a:t>
            </a:r>
            <a:r>
              <a:rPr lang="en-CA" sz="1900" dirty="0">
                <a:latin typeface="Verdana" pitchFamily="34" charset="0"/>
                <a:cs typeface="Arial" charset="0"/>
              </a:rPr>
              <a:t> </a:t>
            </a: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Establecen</a:t>
            </a:r>
            <a:r>
              <a:rPr lang="en-CA" sz="1900" dirty="0">
                <a:latin typeface="Verdana" pitchFamily="34" charset="0"/>
                <a:cs typeface="Arial" charset="0"/>
              </a:rPr>
              <a:t> un </a:t>
            </a:r>
            <a:r>
              <a:rPr lang="en-CA" sz="1900" dirty="0" err="1">
                <a:latin typeface="Verdana" pitchFamily="34" charset="0"/>
                <a:cs typeface="Arial" charset="0"/>
              </a:rPr>
              <a:t>enfoque</a:t>
            </a:r>
            <a:r>
              <a:rPr lang="en-CA" sz="1900" dirty="0">
                <a:latin typeface="Verdana" pitchFamily="34" charset="0"/>
                <a:cs typeface="Arial" charset="0"/>
              </a:rPr>
              <a:t> </a:t>
            </a:r>
            <a:r>
              <a:rPr lang="en-CA" sz="1900" dirty="0" err="1">
                <a:latin typeface="Verdana" pitchFamily="34" charset="0"/>
                <a:cs typeface="Arial" charset="0"/>
              </a:rPr>
              <a:t>Transformacional</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Identifican</a:t>
            </a:r>
            <a:r>
              <a:rPr lang="en-CA" sz="1900" dirty="0">
                <a:latin typeface="Verdana" pitchFamily="34" charset="0"/>
                <a:cs typeface="Arial" charset="0"/>
              </a:rPr>
              <a:t> </a:t>
            </a:r>
            <a:r>
              <a:rPr lang="en-CA" sz="1900" dirty="0" err="1">
                <a:latin typeface="Verdana" pitchFamily="34" charset="0"/>
                <a:cs typeface="Arial" charset="0"/>
              </a:rPr>
              <a:t>sus</a:t>
            </a:r>
            <a:r>
              <a:rPr lang="en-CA" sz="1900" dirty="0">
                <a:latin typeface="Verdana" pitchFamily="34" charset="0"/>
                <a:cs typeface="Arial" charset="0"/>
              </a:rPr>
              <a:t> </a:t>
            </a:r>
            <a:r>
              <a:rPr lang="en-CA" sz="1900" dirty="0" err="1">
                <a:latin typeface="Verdana" pitchFamily="34" charset="0"/>
                <a:cs typeface="Arial" charset="0"/>
              </a:rPr>
              <a:t>Números</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err="1">
                <a:latin typeface="Verdana" pitchFamily="34" charset="0"/>
                <a:cs typeface="Arial" charset="0"/>
              </a:rPr>
              <a:t>Establecen</a:t>
            </a:r>
            <a:r>
              <a:rPr lang="en-CA" sz="1900" dirty="0">
                <a:latin typeface="Verdana" pitchFamily="34" charset="0"/>
                <a:cs typeface="Arial" charset="0"/>
              </a:rPr>
              <a:t> la </a:t>
            </a:r>
            <a:r>
              <a:rPr lang="en-CA" sz="1900" dirty="0" err="1">
                <a:latin typeface="Verdana" pitchFamily="34" charset="0"/>
                <a:cs typeface="Arial" charset="0"/>
              </a:rPr>
              <a:t>Estructura</a:t>
            </a:r>
            <a:r>
              <a:rPr lang="en-CA" sz="1900" dirty="0">
                <a:latin typeface="Verdana" pitchFamily="34" charset="0"/>
                <a:cs typeface="Arial" charset="0"/>
              </a:rPr>
              <a:t> de </a:t>
            </a:r>
            <a:r>
              <a:rPr lang="en-CA" sz="1900" dirty="0" err="1">
                <a:latin typeface="Verdana" pitchFamily="34" charset="0"/>
                <a:cs typeface="Arial" charset="0"/>
              </a:rPr>
              <a:t>Soporte</a:t>
            </a:r>
            <a:endParaRPr lang="en-CA" sz="19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a:latin typeface="Verdana" pitchFamily="34" charset="0"/>
                <a:cs typeface="Arial" charset="0"/>
              </a:rPr>
              <a:t>No ignore los </a:t>
            </a:r>
            <a:r>
              <a:rPr lang="en-CA" sz="1900" dirty="0" err="1">
                <a:latin typeface="Verdana" pitchFamily="34" charset="0"/>
                <a:cs typeface="Arial" charset="0"/>
              </a:rPr>
              <a:t>impactos</a:t>
            </a:r>
            <a:r>
              <a:rPr lang="en-CA" sz="1900" dirty="0">
                <a:latin typeface="Verdana" pitchFamily="34" charset="0"/>
                <a:cs typeface="Arial" charset="0"/>
              </a:rPr>
              <a:t> </a:t>
            </a:r>
            <a:r>
              <a:rPr lang="en-CA" sz="1900" dirty="0" err="1">
                <a:latin typeface="Verdana" pitchFamily="34" charset="0"/>
                <a:cs typeface="Arial" charset="0"/>
              </a:rPr>
              <a:t>Sociales</a:t>
            </a:r>
            <a:r>
              <a:rPr lang="en-CA" sz="1900" dirty="0">
                <a:latin typeface="Verdana" pitchFamily="34" charset="0"/>
                <a:cs typeface="Arial" charset="0"/>
              </a:rPr>
              <a:t> y </a:t>
            </a:r>
            <a:r>
              <a:rPr lang="en-CA" sz="1900" dirty="0" err="1">
                <a:latin typeface="Verdana" pitchFamily="34" charset="0"/>
                <a:cs typeface="Arial" charset="0"/>
              </a:rPr>
              <a:t>Ambientales</a:t>
            </a:r>
            <a:endParaRPr lang="en-CA" sz="1900" dirty="0">
              <a:latin typeface="Verdana" pitchFamily="34" charset="0"/>
              <a:cs typeface="Arial" charset="0"/>
            </a:endParaRPr>
          </a:p>
          <a:p>
            <a:endParaRPr lang="en-US" dirty="0"/>
          </a:p>
        </p:txBody>
      </p:sp>
    </p:spTree>
    <p:extLst>
      <p:ext uri="{BB962C8B-B14F-4D97-AF65-F5344CB8AC3E}">
        <p14:creationId xmlns:p14="http://schemas.microsoft.com/office/powerpoint/2010/main" val="125075598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8640"/>
            <a:ext cx="7772400" cy="657225"/>
          </a:xfrm>
        </p:spPr>
        <p:txBody>
          <a:bodyPr/>
          <a:lstStyle/>
          <a:p>
            <a:r>
              <a:rPr lang="en-US" dirty="0" err="1"/>
              <a:t>Realización</a:t>
            </a:r>
            <a:r>
              <a:rPr lang="en-US" dirty="0"/>
              <a:t> de los </a:t>
            </a:r>
            <a:r>
              <a:rPr lang="en-US" dirty="0" err="1"/>
              <a:t>Beneficios</a:t>
            </a:r>
            <a:endParaRPr lang="en-US" dirty="0">
              <a:solidFill>
                <a:srgbClr val="FF0000"/>
              </a:solidFill>
            </a:endParaRPr>
          </a:p>
        </p:txBody>
      </p:sp>
      <p:sp>
        <p:nvSpPr>
          <p:cNvPr id="4" name="Subtitle 3"/>
          <p:cNvSpPr>
            <a:spLocks noGrp="1"/>
          </p:cNvSpPr>
          <p:nvPr>
            <p:ph type="subTitle" idx="4294967295"/>
          </p:nvPr>
        </p:nvSpPr>
        <p:spPr>
          <a:xfrm>
            <a:off x="237098" y="756568"/>
            <a:ext cx="6400800" cy="584200"/>
          </a:xfrm>
          <a:prstGeom prst="rect">
            <a:avLst/>
          </a:prstGeom>
        </p:spPr>
        <p:txBody>
          <a:bodyPr>
            <a:normAutofit/>
          </a:bodyPr>
          <a:lstStyle/>
          <a:p>
            <a:r>
              <a:rPr lang="en-US" dirty="0" err="1"/>
              <a:t>Medidas</a:t>
            </a:r>
            <a:r>
              <a:rPr lang="en-US" dirty="0"/>
              <a:t> del </a:t>
            </a:r>
            <a:r>
              <a:rPr lang="en-US" dirty="0" err="1"/>
              <a:t>éxito</a:t>
            </a:r>
            <a:endParaRPr lang="en-US" dirty="0"/>
          </a:p>
        </p:txBody>
      </p:sp>
      <p:sp>
        <p:nvSpPr>
          <p:cNvPr id="10" name="Rectangle 9"/>
          <p:cNvSpPr/>
          <p:nvPr/>
        </p:nvSpPr>
        <p:spPr>
          <a:xfrm>
            <a:off x="130096" y="3031738"/>
            <a:ext cx="1152206"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Concepto</a:t>
            </a:r>
            <a:endParaRPr lang="en-US" sz="1600" dirty="0"/>
          </a:p>
        </p:txBody>
      </p:sp>
      <p:sp>
        <p:nvSpPr>
          <p:cNvPr id="11" name="Rectangle 10"/>
          <p:cNvSpPr/>
          <p:nvPr/>
        </p:nvSpPr>
        <p:spPr>
          <a:xfrm>
            <a:off x="1386088" y="3031738"/>
            <a:ext cx="1242989"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err="1"/>
              <a:t>Definición</a:t>
            </a:r>
            <a:endParaRPr lang="en-US" dirty="0"/>
          </a:p>
        </p:txBody>
      </p:sp>
      <p:sp>
        <p:nvSpPr>
          <p:cNvPr id="12" name="Rectangle 11"/>
          <p:cNvSpPr/>
          <p:nvPr/>
        </p:nvSpPr>
        <p:spPr>
          <a:xfrm>
            <a:off x="2717846" y="3031738"/>
            <a:ext cx="1751711"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Implementación</a:t>
            </a:r>
            <a:endParaRPr lang="en-US" sz="1600" dirty="0"/>
          </a:p>
        </p:txBody>
      </p:sp>
      <p:sp>
        <p:nvSpPr>
          <p:cNvPr id="13" name="Rectangle 12"/>
          <p:cNvSpPr/>
          <p:nvPr/>
        </p:nvSpPr>
        <p:spPr>
          <a:xfrm>
            <a:off x="4550909"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Entrega</a:t>
            </a:r>
            <a:r>
              <a:rPr lang="en-US" sz="1600" dirty="0"/>
              <a:t> y </a:t>
            </a:r>
            <a:r>
              <a:rPr lang="en-US" sz="1600" dirty="0" err="1"/>
              <a:t>Cierre</a:t>
            </a:r>
            <a:endParaRPr lang="en-US" sz="1600" dirty="0"/>
          </a:p>
        </p:txBody>
      </p:sp>
      <p:sp>
        <p:nvSpPr>
          <p:cNvPr id="14" name="Rectangle 13"/>
          <p:cNvSpPr/>
          <p:nvPr/>
        </p:nvSpPr>
        <p:spPr>
          <a:xfrm>
            <a:off x="7566390"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Realización</a:t>
            </a:r>
            <a:r>
              <a:rPr lang="en-US" sz="1600" dirty="0"/>
              <a:t> de los </a:t>
            </a:r>
            <a:r>
              <a:rPr lang="en-US" sz="1600" dirty="0" err="1"/>
              <a:t>Beneficios</a:t>
            </a:r>
            <a:endParaRPr lang="en-US" sz="1600" dirty="0"/>
          </a:p>
        </p:txBody>
      </p:sp>
      <p:sp>
        <p:nvSpPr>
          <p:cNvPr id="15" name="Rectangle 14"/>
          <p:cNvSpPr/>
          <p:nvPr/>
        </p:nvSpPr>
        <p:spPr>
          <a:xfrm>
            <a:off x="6049127"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Operaciones</a:t>
            </a:r>
            <a:endParaRPr lang="en-US" sz="1600" dirty="0"/>
          </a:p>
        </p:txBody>
      </p:sp>
      <p:sp>
        <p:nvSpPr>
          <p:cNvPr id="22" name="TextBox 21"/>
          <p:cNvSpPr txBox="1"/>
          <p:nvPr/>
        </p:nvSpPr>
        <p:spPr>
          <a:xfrm>
            <a:off x="299961" y="1700808"/>
            <a:ext cx="8539240" cy="1384995"/>
          </a:xfrm>
          <a:prstGeom prst="rect">
            <a:avLst/>
          </a:prstGeom>
          <a:noFill/>
        </p:spPr>
        <p:txBody>
          <a:bodyPr wrap="square" rtlCol="0">
            <a:spAutoFit/>
          </a:bodyPr>
          <a:lstStyle/>
          <a:p>
            <a:r>
              <a:rPr lang="es-ES" sz="2800" dirty="0"/>
              <a:t>La práctica común de gestión del proyecto común dicta que los beneficios se basan en los retornos económicos específicos del negocio.</a:t>
            </a:r>
            <a:endParaRPr lang="en-US" sz="2800" dirty="0"/>
          </a:p>
        </p:txBody>
      </p:sp>
      <p:cxnSp>
        <p:nvCxnSpPr>
          <p:cNvPr id="24" name="Curved Connector 23"/>
          <p:cNvCxnSpPr>
            <a:stCxn id="10" idx="2"/>
            <a:endCxn id="14" idx="2"/>
          </p:cNvCxnSpPr>
          <p:nvPr/>
        </p:nvCxnSpPr>
        <p:spPr>
          <a:xfrm rot="16200000" flipH="1">
            <a:off x="4491209" y="69687"/>
            <a:ext cx="12700" cy="7570021"/>
          </a:xfrm>
          <a:prstGeom prst="curvedConnector3">
            <a:avLst>
              <a:gd name="adj1" fmla="val 7092646"/>
            </a:avLst>
          </a:prstGeom>
          <a:ln w="28575" cmpd="sng">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Rectangle 9"/>
          <p:cNvSpPr/>
          <p:nvPr/>
        </p:nvSpPr>
        <p:spPr>
          <a:xfrm>
            <a:off x="152400" y="3048000"/>
            <a:ext cx="1152206" cy="822960"/>
          </a:xfrm>
          <a:prstGeom prst="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Concepto</a:t>
            </a:r>
            <a:endParaRPr lang="en-US" sz="1600" dirty="0"/>
          </a:p>
        </p:txBody>
      </p:sp>
      <p:sp>
        <p:nvSpPr>
          <p:cNvPr id="17" name="Rectangle 10"/>
          <p:cNvSpPr/>
          <p:nvPr/>
        </p:nvSpPr>
        <p:spPr>
          <a:xfrm>
            <a:off x="1371600" y="3048000"/>
            <a:ext cx="1242989" cy="822960"/>
          </a:xfrm>
          <a:prstGeom prst="rect">
            <a:avLst/>
          </a:prstGeom>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err="1"/>
              <a:t>Definición</a:t>
            </a:r>
            <a:endParaRPr lang="en-US" dirty="0"/>
          </a:p>
        </p:txBody>
      </p:sp>
      <p:sp>
        <p:nvSpPr>
          <p:cNvPr id="18" name="Rectangle 11"/>
          <p:cNvSpPr/>
          <p:nvPr/>
        </p:nvSpPr>
        <p:spPr>
          <a:xfrm>
            <a:off x="2743200" y="3048000"/>
            <a:ext cx="1751711" cy="822960"/>
          </a:xfrm>
          <a:prstGeom prst="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Implementación</a:t>
            </a:r>
            <a:endParaRPr lang="en-US" sz="1600" dirty="0"/>
          </a:p>
        </p:txBody>
      </p:sp>
      <p:sp>
        <p:nvSpPr>
          <p:cNvPr id="19" name="Rectangle 12"/>
          <p:cNvSpPr/>
          <p:nvPr/>
        </p:nvSpPr>
        <p:spPr>
          <a:xfrm>
            <a:off x="4572000" y="3048000"/>
            <a:ext cx="1419660" cy="822960"/>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Entrega</a:t>
            </a:r>
            <a:r>
              <a:rPr lang="en-US" sz="1600" dirty="0"/>
              <a:t> y </a:t>
            </a:r>
            <a:r>
              <a:rPr lang="en-US" sz="1600" dirty="0" err="1"/>
              <a:t>Cierre</a:t>
            </a:r>
            <a:endParaRPr lang="en-US" sz="1600" dirty="0"/>
          </a:p>
        </p:txBody>
      </p:sp>
      <p:sp>
        <p:nvSpPr>
          <p:cNvPr id="20" name="Rectangle 14"/>
          <p:cNvSpPr/>
          <p:nvPr/>
        </p:nvSpPr>
        <p:spPr>
          <a:xfrm>
            <a:off x="6019800" y="3048000"/>
            <a:ext cx="1419660" cy="822960"/>
          </a:xfrm>
          <a:prstGeom prst="rect">
            <a:avLst/>
          </a:prstGeom>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Operaciones</a:t>
            </a:r>
            <a:endParaRPr lang="en-US" sz="1600" dirty="0"/>
          </a:p>
        </p:txBody>
      </p:sp>
      <p:sp>
        <p:nvSpPr>
          <p:cNvPr id="21" name="Rectangle 13"/>
          <p:cNvSpPr/>
          <p:nvPr/>
        </p:nvSpPr>
        <p:spPr>
          <a:xfrm>
            <a:off x="7543800" y="3048000"/>
            <a:ext cx="1419660" cy="822960"/>
          </a:xfrm>
          <a:prstGeom prst="rect">
            <a:avLst/>
          </a:prstGeom>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Realización</a:t>
            </a:r>
            <a:r>
              <a:rPr lang="en-US" sz="1600" dirty="0"/>
              <a:t> de los  </a:t>
            </a:r>
            <a:r>
              <a:rPr lang="en-US" sz="1600" dirty="0" err="1"/>
              <a:t>Beneficios</a:t>
            </a:r>
            <a:endParaRPr lang="en-US" sz="1600" dirty="0"/>
          </a:p>
        </p:txBody>
      </p:sp>
    </p:spTree>
    <p:extLst>
      <p:ext uri="{BB962C8B-B14F-4D97-AF65-F5344CB8AC3E}">
        <p14:creationId xmlns:p14="http://schemas.microsoft.com/office/powerpoint/2010/main" val="7111412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3906" y="1436967"/>
            <a:ext cx="8608574" cy="492443"/>
          </a:xfrm>
          <a:prstGeom prst="rect">
            <a:avLst/>
          </a:prstGeom>
          <a:noFill/>
        </p:spPr>
        <p:txBody>
          <a:bodyPr wrap="square" rtlCol="0">
            <a:spAutoFit/>
          </a:bodyPr>
          <a:lstStyle/>
          <a:p>
            <a:r>
              <a:rPr lang="es-ES" sz="2600" dirty="0"/>
              <a:t>Los Beneficios de GPM se extienden más allá de la rentabilidad</a:t>
            </a:r>
            <a:endParaRPr lang="en-US" sz="2800" dirty="0"/>
          </a:p>
        </p:txBody>
      </p:sp>
      <p:sp>
        <p:nvSpPr>
          <p:cNvPr id="2" name="Title 1"/>
          <p:cNvSpPr>
            <a:spLocks noGrp="1"/>
          </p:cNvSpPr>
          <p:nvPr>
            <p:ph type="ctrTitle"/>
          </p:nvPr>
        </p:nvSpPr>
        <p:spPr>
          <a:xfrm>
            <a:off x="187985" y="55913"/>
            <a:ext cx="8229600" cy="1143000"/>
          </a:xfrm>
        </p:spPr>
        <p:txBody>
          <a:bodyPr>
            <a:normAutofit/>
          </a:bodyPr>
          <a:lstStyle/>
          <a:p>
            <a:r>
              <a:rPr lang="en-US" dirty="0" err="1"/>
              <a:t>Realización</a:t>
            </a:r>
            <a:r>
              <a:rPr lang="en-US" dirty="0"/>
              <a:t> de los </a:t>
            </a:r>
            <a:r>
              <a:rPr lang="en-US" dirty="0" err="1"/>
              <a:t>Beneficios</a:t>
            </a:r>
            <a:r>
              <a:rPr lang="en-US" dirty="0"/>
              <a:t> con </a:t>
            </a:r>
            <a:r>
              <a:rPr lang="en-US" dirty="0" err="1"/>
              <a:t>Sostenibilidad</a:t>
            </a:r>
            <a:endParaRPr lang="en-US" dirty="0"/>
          </a:p>
        </p:txBody>
      </p:sp>
      <p:sp>
        <p:nvSpPr>
          <p:cNvPr id="5" name="Rectangle 4"/>
          <p:cNvSpPr/>
          <p:nvPr/>
        </p:nvSpPr>
        <p:spPr>
          <a:xfrm>
            <a:off x="103786" y="2040195"/>
            <a:ext cx="7472371" cy="1388805"/>
          </a:xfrm>
          <a:prstGeom prst="rect">
            <a:avLst/>
          </a:prstGeom>
          <a:solidFill>
            <a:schemeClr val="accent6">
              <a:lumMod val="75000"/>
            </a:schemeClr>
          </a:solidFill>
          <a:ln/>
        </p:spPr>
        <p:style>
          <a:lnRef idx="1">
            <a:schemeClr val="accent3"/>
          </a:lnRef>
          <a:fillRef idx="3">
            <a:schemeClr val="accent3"/>
          </a:fillRef>
          <a:effectRef idx="2">
            <a:schemeClr val="accent3"/>
          </a:effectRef>
          <a:fontRef idx="minor">
            <a:schemeClr val="lt1"/>
          </a:fontRef>
        </p:style>
        <p:txBody>
          <a:bodyPr/>
          <a:lstStyle/>
          <a:p>
            <a:r>
              <a:rPr lang="en-US" dirty="0"/>
              <a:t>El Marco de </a:t>
            </a:r>
            <a:r>
              <a:rPr lang="en-US" dirty="0" err="1"/>
              <a:t>Referencia</a:t>
            </a:r>
            <a:r>
              <a:rPr lang="en-US" dirty="0"/>
              <a:t> de </a:t>
            </a:r>
            <a:r>
              <a:rPr lang="en-US" dirty="0" err="1"/>
              <a:t>Sostenibilidad</a:t>
            </a:r>
            <a:r>
              <a:rPr lang="en-US" dirty="0"/>
              <a:t> P5</a:t>
            </a:r>
          </a:p>
          <a:p>
            <a:endParaRPr lang="en-US" dirty="0"/>
          </a:p>
          <a:p>
            <a:endParaRPr lang="en-US" dirty="0"/>
          </a:p>
          <a:p>
            <a:endParaRPr lang="en-US" dirty="0"/>
          </a:p>
          <a:p>
            <a:endParaRPr lang="en-US" dirty="0"/>
          </a:p>
        </p:txBody>
      </p:sp>
      <p:sp>
        <p:nvSpPr>
          <p:cNvPr id="7" name="Rectangle 6"/>
          <p:cNvSpPr/>
          <p:nvPr/>
        </p:nvSpPr>
        <p:spPr>
          <a:xfrm>
            <a:off x="156114" y="2461262"/>
            <a:ext cx="1152206" cy="822960"/>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Concepto</a:t>
            </a:r>
            <a:endParaRPr lang="en-US" sz="1600" dirty="0"/>
          </a:p>
        </p:txBody>
      </p:sp>
      <p:sp>
        <p:nvSpPr>
          <p:cNvPr id="8" name="Rectangle 7"/>
          <p:cNvSpPr/>
          <p:nvPr/>
        </p:nvSpPr>
        <p:spPr>
          <a:xfrm>
            <a:off x="1412106" y="2447894"/>
            <a:ext cx="1242989" cy="822960"/>
          </a:xfrm>
          <a:prstGeom prst="rect">
            <a:avLst/>
          </a:prstGeom>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err="1"/>
              <a:t>Definición</a:t>
            </a:r>
            <a:endParaRPr lang="en-US" dirty="0"/>
          </a:p>
        </p:txBody>
      </p:sp>
      <p:sp>
        <p:nvSpPr>
          <p:cNvPr id="9" name="Rectangle 8"/>
          <p:cNvSpPr/>
          <p:nvPr/>
        </p:nvSpPr>
        <p:spPr>
          <a:xfrm>
            <a:off x="2743864" y="2447894"/>
            <a:ext cx="1751711" cy="822960"/>
          </a:xfrm>
          <a:prstGeom prst="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Implementación</a:t>
            </a:r>
            <a:endParaRPr lang="en-US" sz="1600" dirty="0"/>
          </a:p>
        </p:txBody>
      </p:sp>
      <p:sp>
        <p:nvSpPr>
          <p:cNvPr id="10" name="Rectangle 9"/>
          <p:cNvSpPr/>
          <p:nvPr/>
        </p:nvSpPr>
        <p:spPr>
          <a:xfrm>
            <a:off x="4576927" y="2447894"/>
            <a:ext cx="1419660" cy="822960"/>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Entrega</a:t>
            </a:r>
            <a:r>
              <a:rPr lang="en-US" sz="1600" dirty="0"/>
              <a:t> y </a:t>
            </a:r>
            <a:r>
              <a:rPr lang="en-US" sz="1600" dirty="0" err="1"/>
              <a:t>Cierre</a:t>
            </a:r>
            <a:endParaRPr lang="en-US" sz="1600" dirty="0"/>
          </a:p>
        </p:txBody>
      </p:sp>
      <p:sp>
        <p:nvSpPr>
          <p:cNvPr id="11" name="Rectangle 10"/>
          <p:cNvSpPr/>
          <p:nvPr/>
        </p:nvSpPr>
        <p:spPr>
          <a:xfrm>
            <a:off x="7685984" y="2461262"/>
            <a:ext cx="1419660" cy="822960"/>
          </a:xfrm>
          <a:prstGeom prst="rect">
            <a:avLst/>
          </a:prstGeom>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Realización</a:t>
            </a:r>
            <a:r>
              <a:rPr lang="en-US" sz="1600" dirty="0"/>
              <a:t> de los </a:t>
            </a:r>
            <a:r>
              <a:rPr lang="en-US" sz="1600" dirty="0" err="1"/>
              <a:t>Beneficios</a:t>
            </a:r>
            <a:endParaRPr lang="en-US" sz="1600" dirty="0"/>
          </a:p>
        </p:txBody>
      </p:sp>
      <p:sp>
        <p:nvSpPr>
          <p:cNvPr id="12" name="Rectangle 11"/>
          <p:cNvSpPr/>
          <p:nvPr/>
        </p:nvSpPr>
        <p:spPr>
          <a:xfrm>
            <a:off x="6075145" y="2447894"/>
            <a:ext cx="1419660" cy="822960"/>
          </a:xfrm>
          <a:prstGeom prst="rect">
            <a:avLst/>
          </a:prstGeom>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err="1"/>
              <a:t>Operaciones</a:t>
            </a:r>
            <a:endParaRPr lang="en-US" sz="1600" dirty="0"/>
          </a:p>
        </p:txBody>
      </p:sp>
      <p:sp>
        <p:nvSpPr>
          <p:cNvPr id="13" name="TextBox 12"/>
          <p:cNvSpPr txBox="1"/>
          <p:nvPr/>
        </p:nvSpPr>
        <p:spPr>
          <a:xfrm>
            <a:off x="453454" y="3581400"/>
            <a:ext cx="8223002" cy="2308324"/>
          </a:xfrm>
          <a:prstGeom prst="rect">
            <a:avLst/>
          </a:prstGeom>
          <a:noFill/>
        </p:spPr>
        <p:txBody>
          <a:bodyPr wrap="square" rtlCol="0">
            <a:spAutoFit/>
          </a:bodyPr>
          <a:lstStyle/>
          <a:p>
            <a:r>
              <a:rPr lang="es-ES" sz="1600" b="1" dirty="0"/>
              <a:t>Los beneficios se basan en:</a:t>
            </a:r>
          </a:p>
          <a:p>
            <a:r>
              <a:rPr lang="es-ES" sz="1600" dirty="0"/>
              <a:t>Retornos Económicos Específicos de los Negocios</a:t>
            </a:r>
          </a:p>
          <a:p>
            <a:r>
              <a:rPr lang="es-ES" sz="1600" dirty="0"/>
              <a:t>Alineación con las Iniciativas/Metas de Sostenibilidad de la Gobernanza y Organizacionales</a:t>
            </a:r>
          </a:p>
          <a:p>
            <a:r>
              <a:rPr lang="es-ES" sz="1600" dirty="0"/>
              <a:t>La capacidad de respuesta a los Riesgos y su Aversión</a:t>
            </a:r>
          </a:p>
          <a:p>
            <a:r>
              <a:rPr lang="es-ES" sz="1600" dirty="0"/>
              <a:t>Las capacidades de Reporte de la Arquitectura de compromiso Pos 2015 de la ONU y  del GRI G4</a:t>
            </a:r>
          </a:p>
          <a:p>
            <a:r>
              <a:rPr lang="es-ES" sz="1600" dirty="0"/>
              <a:t>Alineación con la norma ISO 14001 de Gestión Ambiental</a:t>
            </a:r>
          </a:p>
          <a:p>
            <a:r>
              <a:rPr lang="es-ES" sz="1600" dirty="0"/>
              <a:t>Alineación con la norma ISO 50001 de Gestión de la Energía</a:t>
            </a:r>
          </a:p>
          <a:p>
            <a:r>
              <a:rPr lang="es-ES" sz="1600" dirty="0"/>
              <a:t>Alineación con la norma ISO 26000 de Responsabilidad Social</a:t>
            </a:r>
          </a:p>
          <a:p>
            <a:r>
              <a:rPr lang="es-ES" sz="1600" dirty="0"/>
              <a:t>Aumento de la eficiencia de los procesos y una mayor madurez organizacional en los proyectos</a:t>
            </a:r>
            <a:endParaRPr lang="en-US" sz="1600" dirty="0"/>
          </a:p>
        </p:txBody>
      </p:sp>
      <p:cxnSp>
        <p:nvCxnSpPr>
          <p:cNvPr id="14" name="Curved Connector 13"/>
          <p:cNvCxnSpPr/>
          <p:nvPr/>
        </p:nvCxnSpPr>
        <p:spPr>
          <a:xfrm rot="5400000" flipH="1" flipV="1">
            <a:off x="6045876" y="993408"/>
            <a:ext cx="144034" cy="4555842"/>
          </a:xfrm>
          <a:prstGeom prst="curvedConnector3">
            <a:avLst>
              <a:gd name="adj1" fmla="val -158713"/>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7" idx="2"/>
          </p:cNvCxnSpPr>
          <p:nvPr/>
        </p:nvCxnSpPr>
        <p:spPr>
          <a:xfrm rot="5400000" flipH="1" flipV="1">
            <a:off x="4557331" y="-554261"/>
            <a:ext cx="13368" cy="7663597"/>
          </a:xfrm>
          <a:prstGeom prst="curvedConnector3">
            <a:avLst>
              <a:gd name="adj1" fmla="val -3510121"/>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417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987675" y="260350"/>
            <a:ext cx="3602038" cy="522288"/>
          </a:xfrm>
        </p:spPr>
        <p:txBody>
          <a:bodyPr wrap="none">
            <a:spAutoFit/>
          </a:bodyPr>
          <a:lstStyle/>
          <a:p>
            <a:pPr eaLnBrk="1" hangingPunct="1">
              <a:defRPr/>
            </a:pPr>
            <a:r>
              <a:rPr lang="en-US" sz="2800" b="1" kern="1200" dirty="0">
                <a:solidFill>
                  <a:srgbClr val="92D050"/>
                </a:solidFill>
              </a:rPr>
              <a:t>About the presenter</a:t>
            </a:r>
            <a:endParaRPr lang="es-ES" sz="2800" b="1" kern="1200" dirty="0">
              <a:solidFill>
                <a:srgbClr val="92D050"/>
              </a:solidFill>
            </a:endParaRPr>
          </a:p>
        </p:txBody>
      </p:sp>
      <p:graphicFrame>
        <p:nvGraphicFramePr>
          <p:cNvPr id="7" name="Diagram 5"/>
          <p:cNvGraphicFramePr>
            <a:graphicFrameLocks noGrp="1"/>
          </p:cNvGraphicFramePr>
          <p:nvPr>
            <p:ph idx="1"/>
          </p:nvPr>
        </p:nvGraphicFramePr>
        <p:xfrm>
          <a:off x="457200" y="1600201"/>
          <a:ext cx="3034680" cy="2044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00" name="7 Rectángulo"/>
          <p:cNvSpPr>
            <a:spLocks noChangeArrowheads="1"/>
          </p:cNvSpPr>
          <p:nvPr/>
        </p:nvSpPr>
        <p:spPr bwMode="auto">
          <a:xfrm>
            <a:off x="2362200" y="1066800"/>
            <a:ext cx="6388100" cy="5170646"/>
          </a:xfrm>
          <a:prstGeom prst="rect">
            <a:avLst/>
          </a:prstGeom>
          <a:noFill/>
          <a:ln w="9525">
            <a:noFill/>
            <a:miter lim="800000"/>
            <a:headEnd/>
            <a:tailEnd/>
          </a:ln>
        </p:spPr>
        <p:txBody>
          <a:bodyPr wrap="square">
            <a:spAutoFit/>
          </a:bodyPr>
          <a:lstStyle/>
          <a:p>
            <a:pPr eaLnBrk="1" hangingPunct="1">
              <a:lnSpc>
                <a:spcPts val="1200"/>
              </a:lnSpc>
              <a:buFont typeface="Wingdings" pitchFamily="2" charset="2"/>
              <a:buChar char="ü"/>
            </a:pPr>
            <a:r>
              <a:rPr lang="es-ES" sz="1300" dirty="0"/>
              <a:t>   Industrial </a:t>
            </a:r>
            <a:r>
              <a:rPr lang="es-ES" sz="1300" dirty="0" err="1"/>
              <a:t>Engineer</a:t>
            </a:r>
            <a:r>
              <a:rPr lang="es-ES" sz="1300" dirty="0"/>
              <a:t> MBA, GPM-M, PMP </a:t>
            </a:r>
            <a:r>
              <a:rPr lang="es-ES" sz="1300" dirty="0" err="1"/>
              <a:t>with</a:t>
            </a:r>
            <a:r>
              <a:rPr lang="es-ES" sz="1300" dirty="0"/>
              <a:t> more </a:t>
            </a:r>
            <a:r>
              <a:rPr lang="es-ES" sz="1300" dirty="0" err="1"/>
              <a:t>than</a:t>
            </a:r>
            <a:r>
              <a:rPr lang="es-ES" sz="1300" dirty="0"/>
              <a:t> 25 </a:t>
            </a:r>
            <a:r>
              <a:rPr lang="es-ES" sz="1300" dirty="0" err="1"/>
              <a:t>years</a:t>
            </a:r>
            <a:r>
              <a:rPr lang="es-ES" sz="1300" dirty="0"/>
              <a:t> of </a:t>
            </a:r>
            <a:r>
              <a:rPr lang="es-ES" sz="1300" dirty="0" err="1"/>
              <a:t>experience</a:t>
            </a:r>
            <a:r>
              <a:rPr lang="es-ES" sz="1300" dirty="0"/>
              <a:t> in </a:t>
            </a:r>
            <a:r>
              <a:rPr lang="es-ES" sz="1300" dirty="0" err="1"/>
              <a:t>Electrical</a:t>
            </a:r>
            <a:r>
              <a:rPr lang="es-ES" sz="1300" dirty="0"/>
              <a:t> </a:t>
            </a:r>
            <a:r>
              <a:rPr lang="es-ES" sz="1300" dirty="0" err="1"/>
              <a:t>Companies</a:t>
            </a:r>
            <a:r>
              <a:rPr lang="es-ES" sz="1300" dirty="0"/>
              <a:t>:  </a:t>
            </a:r>
            <a:r>
              <a:rPr lang="es-ES" sz="1300" dirty="0" err="1"/>
              <a:t>Telecomanded</a:t>
            </a:r>
            <a:r>
              <a:rPr lang="es-ES" sz="1300" dirty="0"/>
              <a:t> </a:t>
            </a:r>
            <a:r>
              <a:rPr lang="es-ES" sz="1300" dirty="0" err="1"/>
              <a:t>electric</a:t>
            </a:r>
            <a:r>
              <a:rPr lang="es-ES" sz="1300" dirty="0"/>
              <a:t> </a:t>
            </a:r>
            <a:r>
              <a:rPr lang="es-ES" sz="1300" dirty="0" err="1"/>
              <a:t>grid</a:t>
            </a:r>
            <a:r>
              <a:rPr lang="es-ES" sz="1300" dirty="0"/>
              <a:t>, Marketing  and </a:t>
            </a:r>
            <a:r>
              <a:rPr lang="es-ES" sz="1300" dirty="0" err="1"/>
              <a:t>Communications</a:t>
            </a:r>
            <a:r>
              <a:rPr lang="es-ES" sz="1300" dirty="0"/>
              <a:t>, </a:t>
            </a:r>
            <a:r>
              <a:rPr lang="es-ES" sz="1300" dirty="0" err="1"/>
              <a:t>Corporate</a:t>
            </a:r>
            <a:r>
              <a:rPr lang="es-ES" sz="1300" dirty="0"/>
              <a:t> Social </a:t>
            </a:r>
            <a:r>
              <a:rPr lang="es-ES" sz="1300" dirty="0" err="1"/>
              <a:t>Responsibility</a:t>
            </a:r>
            <a:r>
              <a:rPr lang="es-ES" sz="1300" dirty="0"/>
              <a:t>.</a:t>
            </a:r>
          </a:p>
          <a:p>
            <a:pPr eaLnBrk="1" hangingPunct="1">
              <a:lnSpc>
                <a:spcPts val="1200"/>
              </a:lnSpc>
            </a:pPr>
            <a:endParaRPr lang="es-ES" sz="1300" dirty="0"/>
          </a:p>
          <a:p>
            <a:pPr eaLnBrk="1" hangingPunct="1">
              <a:lnSpc>
                <a:spcPts val="1200"/>
              </a:lnSpc>
              <a:buFont typeface="Wingdings" pitchFamily="2" charset="2"/>
              <a:buChar char="ü"/>
            </a:pPr>
            <a:r>
              <a:rPr lang="es-ES" sz="1300" dirty="0"/>
              <a:t> I</a:t>
            </a:r>
            <a:r>
              <a:rPr lang="en-US" sz="1300" dirty="0" err="1"/>
              <a:t>mplementation</a:t>
            </a:r>
            <a:r>
              <a:rPr lang="en-US" sz="1300" dirty="0"/>
              <a:t> and improvement of Organizational Management Systems</a:t>
            </a:r>
            <a:r>
              <a:rPr lang="es-ES" sz="1300" dirty="0"/>
              <a:t> </a:t>
            </a:r>
            <a:r>
              <a:rPr lang="es-ES" sz="1300" dirty="0" err="1"/>
              <a:t>according</a:t>
            </a:r>
            <a:r>
              <a:rPr lang="es-ES" sz="1300" dirty="0"/>
              <a:t> </a:t>
            </a:r>
            <a:r>
              <a:rPr lang="es-ES" sz="1300" dirty="0" err="1"/>
              <a:t>to</a:t>
            </a:r>
            <a:r>
              <a:rPr lang="es-ES" sz="1300" dirty="0"/>
              <a:t> ISO 9001, ISO 14001, ISO 26000, OHSAS 18001 y </a:t>
            </a:r>
            <a:r>
              <a:rPr lang="es-ES" sz="1300" dirty="0" err="1"/>
              <a:t>Argentinean</a:t>
            </a:r>
            <a:r>
              <a:rPr lang="es-ES" sz="1300" dirty="0"/>
              <a:t> </a:t>
            </a:r>
            <a:r>
              <a:rPr lang="es-ES" sz="1300" dirty="0" err="1"/>
              <a:t>Resolucion</a:t>
            </a:r>
            <a:r>
              <a:rPr lang="es-ES" sz="1300" dirty="0"/>
              <a:t> ENRE 057/2003 </a:t>
            </a:r>
            <a:r>
              <a:rPr lang="es-ES" sz="1300" dirty="0" err="1"/>
              <a:t>Public</a:t>
            </a:r>
            <a:r>
              <a:rPr lang="es-ES" sz="1300" dirty="0"/>
              <a:t> Safety </a:t>
            </a:r>
            <a:r>
              <a:rPr lang="en-US" sz="1300" dirty="0"/>
              <a:t>for Electric Power Transmission in High and Medium Voltage</a:t>
            </a:r>
            <a:r>
              <a:rPr lang="es-ES" sz="1300" dirty="0"/>
              <a:t> (</a:t>
            </a:r>
            <a:r>
              <a:rPr lang="es-ES" sz="1300" dirty="0" err="1"/>
              <a:t>Since</a:t>
            </a:r>
            <a:r>
              <a:rPr lang="es-ES" sz="1300" dirty="0"/>
              <a:t> 2000).</a:t>
            </a:r>
          </a:p>
          <a:p>
            <a:pPr eaLnBrk="1" hangingPunct="1">
              <a:lnSpc>
                <a:spcPts val="1200"/>
              </a:lnSpc>
              <a:buFont typeface="Wingdings" pitchFamily="2" charset="2"/>
              <a:buChar char="ü"/>
            </a:pPr>
            <a:endParaRPr lang="es-ES" sz="1300" dirty="0"/>
          </a:p>
          <a:p>
            <a:pPr eaLnBrk="1" hangingPunct="1">
              <a:lnSpc>
                <a:spcPts val="1200"/>
              </a:lnSpc>
              <a:buFont typeface="Wingdings" pitchFamily="2" charset="2"/>
              <a:buChar char="ü"/>
            </a:pPr>
            <a:r>
              <a:rPr lang="es-ES" sz="1300" dirty="0"/>
              <a:t> </a:t>
            </a:r>
            <a:r>
              <a:rPr lang="es-ES" sz="1300" dirty="0" err="1"/>
              <a:t>She</a:t>
            </a:r>
            <a:r>
              <a:rPr lang="es-ES" sz="1300" dirty="0"/>
              <a:t> </a:t>
            </a:r>
            <a:r>
              <a:rPr lang="es-ES" sz="1300" dirty="0" err="1"/>
              <a:t>was</a:t>
            </a:r>
            <a:r>
              <a:rPr lang="es-ES" sz="1300" dirty="0"/>
              <a:t> </a:t>
            </a:r>
            <a:r>
              <a:rPr lang="es-ES" sz="1300" dirty="0" err="1"/>
              <a:t>part</a:t>
            </a:r>
            <a:r>
              <a:rPr lang="es-ES" sz="1300" dirty="0"/>
              <a:t> of </a:t>
            </a:r>
            <a:r>
              <a:rPr lang="es-ES" sz="1300" dirty="0" err="1"/>
              <a:t>the</a:t>
            </a:r>
            <a:r>
              <a:rPr lang="es-ES" sz="1300" dirty="0"/>
              <a:t> </a:t>
            </a:r>
            <a:r>
              <a:rPr lang="es-ES" sz="1300" dirty="0" err="1"/>
              <a:t>Communication</a:t>
            </a:r>
            <a:r>
              <a:rPr lang="es-ES" sz="1300" dirty="0"/>
              <a:t> </a:t>
            </a:r>
            <a:r>
              <a:rPr lang="es-ES" sz="1300" dirty="0" err="1"/>
              <a:t>Committee</a:t>
            </a:r>
            <a:r>
              <a:rPr lang="es-ES" sz="1300" dirty="0"/>
              <a:t> and </a:t>
            </a:r>
            <a:r>
              <a:rPr lang="en-US" sz="1300" dirty="0"/>
              <a:t>Environmental and Sustainable Development Committee of </a:t>
            </a:r>
            <a:r>
              <a:rPr lang="en-GB" sz="1300" dirty="0" err="1">
                <a:hlinkClick r:id="rId8"/>
              </a:rPr>
              <a:t>Electricité</a:t>
            </a:r>
            <a:r>
              <a:rPr lang="en-GB" sz="1300" dirty="0">
                <a:hlinkClick r:id="rId8"/>
              </a:rPr>
              <a:t> de France (EDF)</a:t>
            </a:r>
            <a:r>
              <a:rPr lang="en-GB" sz="1300" dirty="0"/>
              <a:t> Branch America </a:t>
            </a:r>
            <a:r>
              <a:rPr lang="en-US" sz="1300" dirty="0"/>
              <a:t>along with colleagues from France, Brazil and Mexico </a:t>
            </a:r>
            <a:r>
              <a:rPr lang="es-ES" sz="1300" dirty="0"/>
              <a:t>(2002-2004).</a:t>
            </a:r>
          </a:p>
          <a:p>
            <a:pPr eaLnBrk="1" hangingPunct="1">
              <a:lnSpc>
                <a:spcPts val="1200"/>
              </a:lnSpc>
            </a:pPr>
            <a:r>
              <a:rPr lang="es-ES" sz="1300" dirty="0"/>
              <a:t> </a:t>
            </a:r>
          </a:p>
          <a:p>
            <a:pPr eaLnBrk="1" hangingPunct="1">
              <a:lnSpc>
                <a:spcPts val="1200"/>
              </a:lnSpc>
              <a:buFont typeface="Wingdings" pitchFamily="2" charset="2"/>
              <a:buChar char="ü"/>
            </a:pPr>
            <a:r>
              <a:rPr lang="en-US" sz="1300" dirty="0"/>
              <a:t>As independent contractor, she is Organizational System Manager </a:t>
            </a:r>
            <a:r>
              <a:rPr lang="en-US" sz="1300" dirty="0">
                <a:hlinkClick r:id="rId9"/>
              </a:rPr>
              <a:t>at </a:t>
            </a:r>
            <a:r>
              <a:rPr lang="en-US" sz="1300" dirty="0" err="1">
                <a:hlinkClick r:id="rId9"/>
              </a:rPr>
              <a:t>Baresi</a:t>
            </a:r>
            <a:r>
              <a:rPr lang="en-US" sz="1300" dirty="0">
                <a:hlinkClick r:id="rId9"/>
              </a:rPr>
              <a:t> SRL a Polyolefin Recycling Company</a:t>
            </a:r>
            <a:r>
              <a:rPr lang="en-US" sz="1300" dirty="0"/>
              <a:t> (2005-2015); and Professor of CSR and Sustainable Development at GSPM,  </a:t>
            </a:r>
            <a:r>
              <a:rPr lang="en-US" sz="1300" dirty="0">
                <a:hlinkClick r:id="rId10"/>
              </a:rPr>
              <a:t>University for International Cooperation –UCI- </a:t>
            </a:r>
            <a:r>
              <a:rPr lang="en-US" sz="1300" dirty="0"/>
              <a:t>Costa Rica (since 2013). </a:t>
            </a:r>
          </a:p>
          <a:p>
            <a:pPr eaLnBrk="1" hangingPunct="1">
              <a:lnSpc>
                <a:spcPts val="1200"/>
              </a:lnSpc>
            </a:pPr>
            <a:endParaRPr lang="es-ES" sz="1300" dirty="0"/>
          </a:p>
          <a:p>
            <a:pPr eaLnBrk="1" hangingPunct="1">
              <a:lnSpc>
                <a:spcPts val="1200"/>
              </a:lnSpc>
              <a:buFont typeface="Wingdings" pitchFamily="2" charset="2"/>
              <a:buChar char="ü"/>
            </a:pPr>
            <a:r>
              <a:rPr lang="es-ES" sz="1300" dirty="0"/>
              <a:t>  </a:t>
            </a:r>
            <a:r>
              <a:rPr lang="es-ES" sz="1300" dirty="0" err="1"/>
              <a:t>Founder</a:t>
            </a:r>
            <a:r>
              <a:rPr lang="es-ES" sz="1300" dirty="0"/>
              <a:t> </a:t>
            </a:r>
            <a:r>
              <a:rPr lang="es-ES" sz="1300" dirty="0" err="1"/>
              <a:t>member</a:t>
            </a:r>
            <a:r>
              <a:rPr lang="es-ES" sz="1300" dirty="0"/>
              <a:t> and </a:t>
            </a:r>
            <a:r>
              <a:rPr lang="es-ES" sz="1300" dirty="0" err="1"/>
              <a:t>volunteer</a:t>
            </a:r>
            <a:r>
              <a:rPr lang="es-ES" sz="1300" dirty="0"/>
              <a:t> of </a:t>
            </a:r>
            <a:r>
              <a:rPr lang="en-GB" sz="1300" dirty="0">
                <a:hlinkClick r:id="rId11"/>
              </a:rPr>
              <a:t>PMI Nuevo Cuyo Argentina Chapter </a:t>
            </a:r>
            <a:r>
              <a:rPr lang="es-ES" sz="1300" dirty="0"/>
              <a:t>( 2008-2013). Liaison of PMI </a:t>
            </a:r>
            <a:r>
              <a:rPr lang="es-ES" sz="1300" dirty="0" err="1"/>
              <a:t>Educational</a:t>
            </a:r>
            <a:r>
              <a:rPr lang="es-ES" sz="1300" dirty="0"/>
              <a:t> </a:t>
            </a:r>
            <a:r>
              <a:rPr lang="es-ES" sz="1300" dirty="0" err="1"/>
              <a:t>Foundation</a:t>
            </a:r>
            <a:r>
              <a:rPr lang="es-ES" sz="1300" dirty="0"/>
              <a:t> in  PMINC (2010-2012).</a:t>
            </a:r>
          </a:p>
          <a:p>
            <a:pPr eaLnBrk="1" hangingPunct="1">
              <a:lnSpc>
                <a:spcPts val="1200"/>
              </a:lnSpc>
            </a:pPr>
            <a:endParaRPr lang="es-ES" sz="1300" dirty="0"/>
          </a:p>
          <a:p>
            <a:pPr eaLnBrk="1" hangingPunct="1">
              <a:lnSpc>
                <a:spcPts val="1200"/>
              </a:lnSpc>
              <a:buFont typeface="Wingdings" pitchFamily="2" charset="2"/>
              <a:buChar char="ü"/>
            </a:pPr>
            <a:r>
              <a:rPr lang="es-ES" sz="1300" dirty="0"/>
              <a:t>  Council </a:t>
            </a:r>
            <a:r>
              <a:rPr lang="es-ES" sz="1300" dirty="0" err="1"/>
              <a:t>member</a:t>
            </a:r>
            <a:r>
              <a:rPr lang="es-ES" sz="1300" dirty="0"/>
              <a:t> in </a:t>
            </a:r>
            <a:r>
              <a:rPr lang="en-US" sz="1300" u="sng" dirty="0">
                <a:hlinkClick r:id="rId12"/>
              </a:rPr>
              <a:t>PMI Global Sustainability Community of Practice</a:t>
            </a:r>
            <a:r>
              <a:rPr lang="en-US" sz="1300" dirty="0"/>
              <a:t> </a:t>
            </a:r>
            <a:r>
              <a:rPr lang="es-ES" sz="1300" dirty="0"/>
              <a:t>(2010-2012)</a:t>
            </a:r>
          </a:p>
          <a:p>
            <a:pPr eaLnBrk="1" hangingPunct="1">
              <a:lnSpc>
                <a:spcPts val="1200"/>
              </a:lnSpc>
            </a:pPr>
            <a:endParaRPr lang="es-AR" sz="1300" dirty="0"/>
          </a:p>
          <a:p>
            <a:pPr eaLnBrk="1" hangingPunct="1">
              <a:lnSpc>
                <a:spcPts val="1200"/>
              </a:lnSpc>
              <a:buFont typeface="Wingdings" pitchFamily="2" charset="2"/>
              <a:buChar char="ü"/>
            </a:pPr>
            <a:r>
              <a:rPr lang="es-ES" sz="1300" dirty="0"/>
              <a:t>   </a:t>
            </a:r>
            <a:r>
              <a:rPr lang="es-ES" sz="1300" dirty="0" err="1"/>
              <a:t>Countributor</a:t>
            </a:r>
            <a:r>
              <a:rPr lang="es-ES" sz="1300" dirty="0"/>
              <a:t> </a:t>
            </a:r>
            <a:r>
              <a:rPr lang="es-ES" sz="1300" dirty="0" err="1"/>
              <a:t>member</a:t>
            </a:r>
            <a:r>
              <a:rPr lang="es-ES" sz="1300" dirty="0"/>
              <a:t> of </a:t>
            </a:r>
            <a:r>
              <a:rPr lang="es-ES" sz="1300" dirty="0" err="1"/>
              <a:t>the</a:t>
            </a:r>
            <a:r>
              <a:rPr lang="en-US" sz="1300" u="sng" dirty="0">
                <a:hlinkClick r:id="rId13"/>
              </a:rPr>
              <a:t> </a:t>
            </a:r>
            <a:r>
              <a:rPr lang="en-US" sz="1300" dirty="0">
                <a:hlinkClick r:id="rId13"/>
              </a:rPr>
              <a:t>PC/ISO 236 Project Committee: Project Management</a:t>
            </a:r>
            <a:r>
              <a:rPr lang="en-US" sz="1300" dirty="0"/>
              <a:t>, and then</a:t>
            </a:r>
            <a:r>
              <a:rPr lang="en-US" sz="1300" dirty="0">
                <a:hlinkClick r:id="rId12"/>
              </a:rPr>
              <a:t> </a:t>
            </a:r>
            <a:r>
              <a:rPr lang="en-US" sz="1300" dirty="0">
                <a:hlinkClick r:id="rId14"/>
              </a:rPr>
              <a:t>ISO/TC 258 – Technical Committee: Project, Program, Portfolio Mana</a:t>
            </a:r>
            <a:r>
              <a:rPr lang="en-US" sz="1300" u="sng" dirty="0">
                <a:hlinkClick r:id="rId14"/>
              </a:rPr>
              <a:t>gement</a:t>
            </a:r>
            <a:r>
              <a:rPr lang="en-US" sz="1300" dirty="0"/>
              <a:t>.</a:t>
            </a:r>
            <a:r>
              <a:rPr lang="es-ES" sz="1300" dirty="0"/>
              <a:t> (</a:t>
            </a:r>
            <a:r>
              <a:rPr lang="es-ES" sz="1300" dirty="0" err="1"/>
              <a:t>Since</a:t>
            </a:r>
            <a:r>
              <a:rPr lang="es-ES" sz="1300" dirty="0"/>
              <a:t> 2011)</a:t>
            </a:r>
          </a:p>
          <a:p>
            <a:pPr eaLnBrk="1" hangingPunct="1">
              <a:lnSpc>
                <a:spcPts val="1200"/>
              </a:lnSpc>
            </a:pPr>
            <a:endParaRPr lang="es-AR" sz="1300" dirty="0"/>
          </a:p>
          <a:p>
            <a:pPr eaLnBrk="1" hangingPunct="1">
              <a:lnSpc>
                <a:spcPts val="1200"/>
              </a:lnSpc>
              <a:buFont typeface="Wingdings" pitchFamily="2" charset="2"/>
              <a:buChar char="ü"/>
            </a:pPr>
            <a:r>
              <a:rPr lang="en-US" sz="1300" b="1" u="sng" dirty="0">
                <a:hlinkClick r:id="rId15"/>
              </a:rPr>
              <a:t> </a:t>
            </a:r>
            <a:r>
              <a:rPr lang="es-ES" sz="1300" dirty="0" err="1">
                <a:hlinkClick r:id="rId15"/>
              </a:rPr>
              <a:t>Member</a:t>
            </a:r>
            <a:r>
              <a:rPr lang="es-ES" sz="1300" dirty="0">
                <a:hlinkClick r:id="rId15"/>
              </a:rPr>
              <a:t> of </a:t>
            </a:r>
            <a:r>
              <a:rPr lang="es-ES" sz="1300" dirty="0" err="1">
                <a:hlinkClick r:id="rId15"/>
              </a:rPr>
              <a:t>the</a:t>
            </a:r>
            <a:r>
              <a:rPr lang="es-ES" sz="1300" dirty="0">
                <a:hlinkClick r:id="rId15"/>
              </a:rPr>
              <a:t> GPM Global </a:t>
            </a:r>
            <a:r>
              <a:rPr lang="es-ES" sz="1300" dirty="0" err="1">
                <a:hlinkClick r:id="rId15"/>
              </a:rPr>
              <a:t>Leadership</a:t>
            </a:r>
            <a:r>
              <a:rPr lang="es-ES" sz="1300" dirty="0">
                <a:hlinkClick r:id="rId15"/>
              </a:rPr>
              <a:t> </a:t>
            </a:r>
            <a:r>
              <a:rPr lang="es-ES" sz="1300" dirty="0" err="1">
                <a:hlinkClick r:id="rId15"/>
              </a:rPr>
              <a:t>Executive</a:t>
            </a:r>
            <a:r>
              <a:rPr lang="es-ES" sz="1300" dirty="0">
                <a:hlinkClick r:id="rId15"/>
              </a:rPr>
              <a:t> </a:t>
            </a:r>
            <a:r>
              <a:rPr lang="es-ES" sz="1300" dirty="0" err="1">
                <a:hlinkClick r:id="rId15"/>
              </a:rPr>
              <a:t>Team</a:t>
            </a:r>
            <a:r>
              <a:rPr lang="es-ES" sz="1300" dirty="0"/>
              <a:t>. Vice </a:t>
            </a:r>
            <a:r>
              <a:rPr lang="es-ES" sz="1300" dirty="0" err="1"/>
              <a:t>President</a:t>
            </a:r>
            <a:r>
              <a:rPr lang="es-ES" sz="1300" dirty="0"/>
              <a:t>  &amp; Latin America </a:t>
            </a:r>
            <a:r>
              <a:rPr lang="es-ES" sz="1300" dirty="0" err="1"/>
              <a:t>Excecutive</a:t>
            </a:r>
            <a:r>
              <a:rPr lang="es-ES" sz="1300" dirty="0"/>
              <a:t> Director.</a:t>
            </a:r>
            <a:r>
              <a:rPr lang="en-US" sz="1300" dirty="0"/>
              <a:t> Main </a:t>
            </a:r>
            <a:r>
              <a:rPr lang="en-US" sz="1300" dirty="0" err="1"/>
              <a:t>Assesor</a:t>
            </a:r>
            <a:r>
              <a:rPr lang="en-US" sz="1300" dirty="0"/>
              <a:t> for the </a:t>
            </a:r>
            <a:r>
              <a:rPr lang="es-ES" sz="1300" dirty="0"/>
              <a:t>GPM®  y GPM-m® </a:t>
            </a:r>
            <a:r>
              <a:rPr lang="es-ES" sz="1300" dirty="0" err="1"/>
              <a:t>Certifications</a:t>
            </a:r>
            <a:r>
              <a:rPr lang="es-ES" sz="1300" dirty="0"/>
              <a:t> in Latin America and </a:t>
            </a:r>
            <a:r>
              <a:rPr lang="es-ES" sz="1300" dirty="0" err="1"/>
              <a:t>Spain</a:t>
            </a:r>
            <a:r>
              <a:rPr lang="es-ES" sz="1300" dirty="0"/>
              <a:t> </a:t>
            </a:r>
            <a:r>
              <a:rPr lang="es-AR" sz="1300" dirty="0"/>
              <a:t>(</a:t>
            </a:r>
            <a:r>
              <a:rPr lang="es-AR" sz="1300" dirty="0" err="1"/>
              <a:t>Since</a:t>
            </a:r>
            <a:r>
              <a:rPr lang="es-AR" sz="1300" dirty="0"/>
              <a:t> oct2012). </a:t>
            </a:r>
          </a:p>
          <a:p>
            <a:pPr eaLnBrk="1" hangingPunct="1">
              <a:lnSpc>
                <a:spcPts val="1200"/>
              </a:lnSpc>
              <a:buFont typeface="Wingdings" pitchFamily="2" charset="2"/>
              <a:buChar char="ü"/>
            </a:pPr>
            <a:r>
              <a:rPr lang="es-AR" sz="1300" dirty="0"/>
              <a:t>    Co-autor:   </a:t>
            </a:r>
            <a:r>
              <a:rPr lang="en-US" sz="1300" dirty="0"/>
              <a:t>The GPM® Reference Guide to Sustainability in Project Management and  The GPM Global P5 Standard for Sustainability in Project Management. </a:t>
            </a:r>
            <a:endParaRPr lang="es-ES" sz="1300" dirty="0"/>
          </a:p>
          <a:p>
            <a:pPr eaLnBrk="1" hangingPunct="1">
              <a:lnSpc>
                <a:spcPts val="1200"/>
              </a:lnSpc>
            </a:pPr>
            <a:endParaRPr lang="es-ES" sz="1300" dirty="0"/>
          </a:p>
          <a:p>
            <a:pPr eaLnBrk="1" hangingPunct="1">
              <a:lnSpc>
                <a:spcPts val="1200"/>
              </a:lnSpc>
              <a:buFont typeface="Wingdings" pitchFamily="2" charset="2"/>
              <a:buChar char="ü"/>
            </a:pPr>
            <a:r>
              <a:rPr lang="es-ES" sz="1300" dirty="0"/>
              <a:t>  Monica can </a:t>
            </a:r>
            <a:r>
              <a:rPr lang="es-ES" sz="1300" dirty="0" err="1"/>
              <a:t>be</a:t>
            </a:r>
            <a:r>
              <a:rPr lang="es-ES" sz="1300" dirty="0"/>
              <a:t> </a:t>
            </a:r>
            <a:r>
              <a:rPr lang="es-ES" sz="1300" dirty="0" err="1"/>
              <a:t>contacted</a:t>
            </a:r>
            <a:r>
              <a:rPr lang="es-ES" sz="1300" dirty="0"/>
              <a:t> at: </a:t>
            </a:r>
            <a:r>
              <a:rPr lang="es-ES" sz="1300" dirty="0">
                <a:hlinkClick r:id="rId16"/>
              </a:rPr>
              <a:t>monica.gonzalez@greenprojectmanagement.org</a:t>
            </a:r>
            <a:r>
              <a:rPr lang="es-ES" sz="1300" dirty="0"/>
              <a:t> </a:t>
            </a:r>
          </a:p>
        </p:txBody>
      </p:sp>
      <p:sp>
        <p:nvSpPr>
          <p:cNvPr id="4102" name="5 Marcador de número de diapositiva"/>
          <p:cNvSpPr>
            <a:spLocks noGrp="1"/>
          </p:cNvSpPr>
          <p:nvPr>
            <p:ph type="sldNum" sz="quarter" idx="12"/>
          </p:nvPr>
        </p:nvSpPr>
        <p:spPr>
          <a:noFill/>
        </p:spPr>
        <p:txBody>
          <a:bodyPr/>
          <a:lstStyle/>
          <a:p>
            <a:fld id="{82695B39-C8D3-417A-A267-8C5436EF1567}" type="slidenum">
              <a:rPr lang="en-US"/>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696200" cy="1143000"/>
          </a:xfrm>
        </p:spPr>
        <p:txBody>
          <a:bodyPr>
            <a:normAutofit/>
          </a:bodyPr>
          <a:lstStyle/>
          <a:p>
            <a:r>
              <a:rPr lang="en-US" dirty="0"/>
              <a:t>Los </a:t>
            </a:r>
            <a:r>
              <a:rPr lang="en-US" dirty="0" err="1"/>
              <a:t>Conductores</a:t>
            </a:r>
            <a:r>
              <a:rPr lang="en-US" dirty="0"/>
              <a:t> de la </a:t>
            </a:r>
            <a:r>
              <a:rPr lang="en-US" dirty="0" err="1"/>
              <a:t>Sostenibilidad</a:t>
            </a:r>
            <a:r>
              <a:rPr lang="en-US" dirty="0"/>
              <a:t> </a:t>
            </a:r>
            <a:br>
              <a:rPr lang="en-US" dirty="0"/>
            </a:b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71386934"/>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401888">
                  <a:extLst>
                    <a:ext uri="{9D8B030D-6E8A-4147-A177-3AD203B41FA5}">
                      <a16:colId xmlns:a16="http://schemas.microsoft.com/office/drawing/2014/main" xmlns=""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2</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Contenidos</a:t>
                      </a:r>
                      <a:r>
                        <a:rPr lang="en-GB" sz="1600" b="1" baseline="0" dirty="0">
                          <a:solidFill>
                            <a:schemeClr val="bg1"/>
                          </a:solidFill>
                          <a:latin typeface="Helvetica"/>
                          <a:ea typeface="Calibri"/>
                          <a:cs typeface="Helvetica"/>
                        </a:rPr>
                        <a:t> del </a:t>
                      </a:r>
                      <a:r>
                        <a:rPr lang="en-GB" sz="1600" b="1" baseline="0" dirty="0" err="1">
                          <a:solidFill>
                            <a:schemeClr val="bg1"/>
                          </a:solidFill>
                          <a:latin typeface="Helvetica"/>
                          <a:ea typeface="Calibri"/>
                          <a:cs typeface="Helvetica"/>
                        </a:rPr>
                        <a:t>módulo</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Resultados</a:t>
                      </a:r>
                      <a:r>
                        <a:rPr lang="en-GB" sz="1600" b="1" dirty="0">
                          <a:solidFill>
                            <a:schemeClr val="bg1"/>
                          </a:solidFill>
                          <a:latin typeface="Helvetica"/>
                          <a:ea typeface="Calibri"/>
                          <a:cs typeface="Helvetica"/>
                        </a:rPr>
                        <a:t> del </a:t>
                      </a:r>
                      <a:r>
                        <a:rPr lang="en-GB" sz="1600" b="1" dirty="0" err="1">
                          <a:solidFill>
                            <a:schemeClr val="bg1"/>
                          </a:solidFill>
                          <a:latin typeface="Helvetica"/>
                          <a:ea typeface="Calibri"/>
                          <a:cs typeface="Helvetica"/>
                        </a:rPr>
                        <a:t>aprendizaje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pPr>
                        <a:lnSpc>
                          <a:spcPct val="100000"/>
                        </a:lnSpc>
                        <a:spcAft>
                          <a:spcPts val="0"/>
                        </a:spcAft>
                      </a:pPr>
                      <a:r>
                        <a:rPr lang="en-GB" sz="1600" dirty="0" err="1">
                          <a:solidFill>
                            <a:schemeClr val="tx1"/>
                          </a:solidFill>
                          <a:latin typeface="Helvetica"/>
                          <a:ea typeface="Calibri"/>
                          <a:cs typeface="Helvetica"/>
                        </a:rPr>
                        <a:t>Conductores</a:t>
                      </a:r>
                      <a:r>
                        <a:rPr lang="en-GB" sz="1600" dirty="0">
                          <a:solidFill>
                            <a:schemeClr val="tx1"/>
                          </a:solidFill>
                          <a:latin typeface="Helvetica"/>
                          <a:ea typeface="Calibri"/>
                          <a:cs typeface="Helvetica"/>
                        </a:rPr>
                        <a:t> de </a:t>
                      </a:r>
                      <a:r>
                        <a:rPr lang="en-GB" sz="1600" dirty="0" err="1">
                          <a:solidFill>
                            <a:schemeClr val="tx1"/>
                          </a:solidFill>
                          <a:latin typeface="Helvetica"/>
                          <a:ea typeface="Calibri"/>
                          <a:cs typeface="Helvetica"/>
                        </a:rPr>
                        <a:t>Sostenibilidad</a:t>
                      </a:r>
                      <a:r>
                        <a:rPr lang="en-GB" sz="1600" dirty="0">
                          <a:solidFill>
                            <a:schemeClr val="tx1"/>
                          </a:solidFill>
                          <a:latin typeface="Helvetica"/>
                          <a:ea typeface="Calibri"/>
                          <a:cs typeface="Helvetica"/>
                        </a:rPr>
                        <a:t> </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s-GT" sz="1600" b="0" kern="1200" baseline="0" dirty="0">
                          <a:solidFill>
                            <a:schemeClr val="tx1"/>
                          </a:solidFill>
                          <a:latin typeface="Helvetica"/>
                          <a:ea typeface="Calibri"/>
                          <a:cs typeface="Helvetica"/>
                        </a:rPr>
                        <a:t>Los Desafíos de la Sostenibilidad</a:t>
                      </a:r>
                    </a:p>
                    <a:p>
                      <a:pPr marL="342900" indent="-342900">
                        <a:lnSpc>
                          <a:spcPct val="115000"/>
                        </a:lnSpc>
                        <a:spcAft>
                          <a:spcPts val="0"/>
                        </a:spcAft>
                        <a:buFont typeface="+mj-lt"/>
                        <a:buAutoNum type="arabicPeriod"/>
                      </a:pPr>
                      <a:r>
                        <a:rPr lang="es-GT" sz="1600" b="0" kern="1200" baseline="0" dirty="0">
                          <a:solidFill>
                            <a:schemeClr val="tx1"/>
                          </a:solidFill>
                          <a:latin typeface="Helvetica"/>
                          <a:ea typeface="Calibri"/>
                          <a:cs typeface="Helvetica"/>
                        </a:rPr>
                        <a:t>El Pacto Mundial de Naciones Unidas</a:t>
                      </a: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0" kern="1200" baseline="0" dirty="0">
                          <a:solidFill>
                            <a:schemeClr val="tx1"/>
                          </a:solidFill>
                          <a:latin typeface="Helvetica"/>
                          <a:ea typeface="Calibri"/>
                          <a:cs typeface="Helvetica"/>
                        </a:rPr>
                        <a:t>Los </a:t>
                      </a:r>
                      <a:r>
                        <a:rPr lang="en-GB" sz="1600" b="0" kern="1200" baseline="0" dirty="0" err="1">
                          <a:solidFill>
                            <a:schemeClr val="tx1"/>
                          </a:solidFill>
                          <a:latin typeface="Helvetica"/>
                          <a:ea typeface="Calibri"/>
                          <a:cs typeface="Helvetica"/>
                        </a:rPr>
                        <a:t>Objetivos</a:t>
                      </a:r>
                      <a:r>
                        <a:rPr lang="en-GB" sz="1600" b="0" kern="1200" baseline="0" dirty="0">
                          <a:solidFill>
                            <a:schemeClr val="tx1"/>
                          </a:solidFill>
                          <a:latin typeface="Helvetica"/>
                          <a:ea typeface="Calibri"/>
                          <a:cs typeface="Helvetica"/>
                        </a:rPr>
                        <a:t> de </a:t>
                      </a:r>
                      <a:r>
                        <a:rPr lang="en-GB" sz="1600" b="0" kern="1200" baseline="0" dirty="0" err="1">
                          <a:solidFill>
                            <a:schemeClr val="tx1"/>
                          </a:solidFill>
                          <a:latin typeface="Helvetica"/>
                          <a:ea typeface="Calibri"/>
                          <a:cs typeface="Helvetica"/>
                        </a:rPr>
                        <a:t>Desarrollo</a:t>
                      </a:r>
                      <a:r>
                        <a:rPr lang="en-GB" sz="1600" b="0" kern="1200" baseline="0" dirty="0">
                          <a:solidFill>
                            <a:schemeClr val="tx1"/>
                          </a:solidFill>
                          <a:latin typeface="Helvetica"/>
                          <a:ea typeface="Calibri"/>
                          <a:cs typeface="Helvetica"/>
                        </a:rPr>
                        <a:t> </a:t>
                      </a:r>
                      <a:r>
                        <a:rPr lang="en-GB" sz="1600" b="0" kern="1200" baseline="0" dirty="0" err="1">
                          <a:solidFill>
                            <a:schemeClr val="tx1"/>
                          </a:solidFill>
                          <a:latin typeface="Helvetica"/>
                          <a:ea typeface="Calibri"/>
                          <a:cs typeface="Helvetica"/>
                        </a:rPr>
                        <a:t>Sostenible</a:t>
                      </a:r>
                      <a:r>
                        <a:rPr lang="en-GB" sz="1600" b="0" kern="1200" baseline="0" dirty="0">
                          <a:solidFill>
                            <a:schemeClr val="tx1"/>
                          </a:solidFill>
                          <a:latin typeface="Helvetica"/>
                          <a:ea typeface="Calibri"/>
                          <a:cs typeface="Helvetica"/>
                        </a:rPr>
                        <a:t> 2030</a:t>
                      </a:r>
                      <a:endParaRPr lang="es-GT" sz="1600" b="0" kern="120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s-GT" sz="1600" b="0" kern="1200" baseline="0" dirty="0">
                          <a:solidFill>
                            <a:schemeClr val="tx1"/>
                          </a:solidFill>
                          <a:latin typeface="Helvetica"/>
                          <a:ea typeface="Calibri"/>
                          <a:cs typeface="Helvetica"/>
                        </a:rPr>
                        <a:t>La Iniciativa PRME</a:t>
                      </a:r>
                    </a:p>
                    <a:p>
                      <a:pPr marL="342900" indent="-342900">
                        <a:lnSpc>
                          <a:spcPct val="115000"/>
                        </a:lnSpc>
                        <a:spcAft>
                          <a:spcPts val="0"/>
                        </a:spcAft>
                        <a:buFont typeface="+mj-lt"/>
                        <a:buAutoNum type="arabicPeriod"/>
                      </a:pPr>
                      <a:r>
                        <a:rPr lang="es-GT" sz="1600" b="0" kern="1200" baseline="0" dirty="0">
                          <a:solidFill>
                            <a:schemeClr val="tx1"/>
                          </a:solidFill>
                          <a:latin typeface="Helvetica"/>
                          <a:ea typeface="Calibri"/>
                          <a:cs typeface="Helvetica"/>
                        </a:rPr>
                        <a:t>El Global </a:t>
                      </a:r>
                      <a:r>
                        <a:rPr lang="es-GT" sz="1600" b="0" kern="1200" baseline="0" dirty="0" err="1">
                          <a:solidFill>
                            <a:schemeClr val="tx1"/>
                          </a:solidFill>
                          <a:latin typeface="Helvetica"/>
                          <a:ea typeface="Calibri"/>
                          <a:cs typeface="Helvetica"/>
                        </a:rPr>
                        <a:t>Reporting</a:t>
                      </a:r>
                      <a:r>
                        <a:rPr lang="es-GT" sz="1600" b="0" kern="1200" baseline="0" dirty="0">
                          <a:solidFill>
                            <a:schemeClr val="tx1"/>
                          </a:solidFill>
                          <a:latin typeface="Helvetica"/>
                          <a:ea typeface="Calibri"/>
                          <a:cs typeface="Helvetica"/>
                        </a:rPr>
                        <a:t> </a:t>
                      </a:r>
                      <a:r>
                        <a:rPr lang="es-GT" sz="1600" b="0" kern="1200" baseline="0" dirty="0" err="1">
                          <a:solidFill>
                            <a:schemeClr val="tx1"/>
                          </a:solidFill>
                          <a:latin typeface="Helvetica"/>
                          <a:ea typeface="Calibri"/>
                          <a:cs typeface="Helvetica"/>
                        </a:rPr>
                        <a:t>Initiative</a:t>
                      </a:r>
                      <a:endParaRPr lang="es-GT" sz="1600" b="0" kern="1200" baseline="0" dirty="0">
                        <a:solidFill>
                          <a:schemeClr val="tx1"/>
                        </a:solidFill>
                        <a:latin typeface="Helvetica"/>
                        <a:ea typeface="Calibri"/>
                        <a:cs typeface="Helvetica"/>
                      </a:endParaRP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s-GT" sz="1600" b="0" kern="1200" baseline="0" dirty="0">
                          <a:solidFill>
                            <a:schemeClr val="tx1"/>
                          </a:solidFill>
                          <a:latin typeface="Helvetica"/>
                          <a:ea typeface="Calibri"/>
                          <a:cs typeface="Helvetica"/>
                        </a:rPr>
                        <a:t>El Cambio Climático</a:t>
                      </a:r>
                      <a:endParaRPr lang="en-GB" sz="1600" b="0" kern="1200"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s-GT" sz="1600" b="0" kern="1200" baseline="0" dirty="0">
                          <a:solidFill>
                            <a:schemeClr val="tx1"/>
                          </a:solidFill>
                          <a:latin typeface="Helvetica"/>
                          <a:ea typeface="Calibri"/>
                          <a:cs typeface="Helvetica"/>
                        </a:rPr>
                        <a:t>La Arquitectura Post 2015  del Compromiso Empresarial de las Naciones Unidas</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s-GT" sz="1600" dirty="0">
                          <a:solidFill>
                            <a:schemeClr val="tx2"/>
                          </a:solidFill>
                          <a:latin typeface="Helvetica"/>
                          <a:ea typeface="Calibri"/>
                          <a:cs typeface="Helvetica"/>
                        </a:rPr>
                        <a:t>Comprender los desafíos actuales en relación a la sostenibilidad desde una perspectiva empresarial, la fuerza impulsora para que las empresas se involucren con la sostenibilidad y las organizaciones avancen en el camino a seguir.</a:t>
                      </a:r>
                    </a:p>
                    <a:p>
                      <a:pPr>
                        <a:lnSpc>
                          <a:spcPct val="100000"/>
                        </a:lnSpc>
                        <a:spcAft>
                          <a:spcPts val="0"/>
                        </a:spcAft>
                      </a:pPr>
                      <a:endParaRPr lang="es-GT" sz="1600" dirty="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baseline="0" dirty="0">
                          <a:solidFill>
                            <a:schemeClr val="tx2"/>
                          </a:solidFill>
                          <a:latin typeface="Helvetica"/>
                          <a:ea typeface="Calibri"/>
                          <a:cs typeface="Helvetica"/>
                        </a:rPr>
                        <a:t>.</a:t>
                      </a:r>
                      <a:endParaRPr lang="en-GB" sz="1600" dirty="0">
                        <a:solidFill>
                          <a:schemeClr val="tx2"/>
                        </a:solidFill>
                        <a:latin typeface="Helvetica"/>
                        <a:ea typeface="Calibri"/>
                        <a:cs typeface="Helvetica"/>
                      </a:endParaRPr>
                    </a:p>
                    <a:p>
                      <a:pPr>
                        <a:lnSpc>
                          <a:spcPct val="100000"/>
                        </a:lnSpc>
                        <a:spcAft>
                          <a:spcPts val="0"/>
                        </a:spcAft>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64280030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6934200" cy="838200"/>
          </a:xfrm>
        </p:spPr>
        <p:txBody>
          <a:bodyPr>
            <a:normAutofit fontScale="90000"/>
          </a:bodyPr>
          <a:lstStyle/>
          <a:p>
            <a:r>
              <a:rPr lang="en-US" dirty="0"/>
              <a:t>Plan de </a:t>
            </a:r>
            <a:r>
              <a:rPr lang="en-US" dirty="0" err="1"/>
              <a:t>Realización</a:t>
            </a:r>
            <a:r>
              <a:rPr lang="en-US" dirty="0"/>
              <a:t> de los </a:t>
            </a:r>
            <a:r>
              <a:rPr lang="en-US" dirty="0" err="1"/>
              <a:t>Beneficios</a:t>
            </a:r>
            <a:endParaRPr lang="en-US" dirty="0"/>
          </a:p>
        </p:txBody>
      </p:sp>
      <p:sp>
        <p:nvSpPr>
          <p:cNvPr id="3" name="Content Placeholder 2"/>
          <p:cNvSpPr>
            <a:spLocks noGrp="1"/>
          </p:cNvSpPr>
          <p:nvPr>
            <p:ph sz="half" idx="1"/>
          </p:nvPr>
        </p:nvSpPr>
        <p:spPr>
          <a:xfrm>
            <a:off x="457200" y="1600201"/>
            <a:ext cx="7848600" cy="3429000"/>
          </a:xfrm>
        </p:spPr>
        <p:txBody>
          <a:bodyPr>
            <a:noAutofit/>
          </a:bodyPr>
          <a:lstStyle/>
          <a:p>
            <a:r>
              <a:rPr lang="es-ES" sz="1600" dirty="0"/>
              <a:t>Descripción del beneficio</a:t>
            </a:r>
          </a:p>
          <a:p>
            <a:r>
              <a:rPr lang="es-ES" sz="1600" dirty="0"/>
              <a:t>Qué objetivo estratégico soporta</a:t>
            </a:r>
          </a:p>
          <a:p>
            <a:r>
              <a:rPr lang="es-ES" sz="1600" dirty="0"/>
              <a:t>Respecto de qué valores serán evaluados y registrados los beneficios (por ejemplo: dinero, número de visitantes, número de puestos de trabajo, reducción de CO2, etc.)</a:t>
            </a:r>
          </a:p>
          <a:p>
            <a:r>
              <a:rPr lang="es-ES" sz="1600" dirty="0"/>
              <a:t>Cuál es el valor actual de los beneficios y cuál es el valor futuro que se prevé</a:t>
            </a:r>
          </a:p>
          <a:p>
            <a:r>
              <a:rPr lang="es-ES" sz="1600" dirty="0"/>
              <a:t>Las salidas (los productos) necesarias para que el beneficio se realice (se logre)</a:t>
            </a:r>
          </a:p>
          <a:p>
            <a:r>
              <a:rPr lang="es-ES" sz="1600" dirty="0"/>
              <a:t>La dependencia de otros beneficios</a:t>
            </a:r>
          </a:p>
          <a:p>
            <a:r>
              <a:rPr lang="es-ES" sz="1600" dirty="0"/>
              <a:t>El propietario del beneficio (ver la sección de responsabilidades del Beneficio)</a:t>
            </a:r>
          </a:p>
          <a:p>
            <a:r>
              <a:rPr lang="es-ES" sz="1600" dirty="0"/>
              <a:t>A qué partes interesadas afectará este beneficio</a:t>
            </a:r>
          </a:p>
          <a:p>
            <a:r>
              <a:rPr lang="es-ES" sz="1600" dirty="0"/>
              <a:t>Cómo se medirá el beneficio </a:t>
            </a:r>
          </a:p>
        </p:txBody>
      </p:sp>
      <p:sp>
        <p:nvSpPr>
          <p:cNvPr id="5" name="Slide Number Placeholder 4"/>
          <p:cNvSpPr>
            <a:spLocks noGrp="1"/>
          </p:cNvSpPr>
          <p:nvPr>
            <p:ph type="sldNum" sz="quarter" idx="12"/>
          </p:nvPr>
        </p:nvSpPr>
        <p:spPr/>
        <p:txBody>
          <a:bodyPr/>
          <a:lstStyle/>
          <a:p>
            <a:fld id="{4BE819A1-3DD8-4179-BFD0-BF7D359F8DBD}" type="slidenum">
              <a:rPr lang="en-US" smtClean="0"/>
              <a:pPr/>
              <a:t>200</a:t>
            </a:fld>
            <a:endParaRPr lang="en-US" dirty="0"/>
          </a:p>
        </p:txBody>
      </p:sp>
    </p:spTree>
    <p:extLst>
      <p:ext uri="{BB962C8B-B14F-4D97-AF65-F5344CB8AC3E}">
        <p14:creationId xmlns:p14="http://schemas.microsoft.com/office/powerpoint/2010/main" val="212923702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10350" cy="854075"/>
          </a:xfrm>
        </p:spPr>
        <p:txBody>
          <a:bodyPr/>
          <a:lstStyle/>
          <a:p>
            <a:r>
              <a:rPr lang="en-US" dirty="0"/>
              <a:t>El </a:t>
            </a:r>
            <a:r>
              <a:rPr lang="en-US" dirty="0" err="1"/>
              <a:t>Propietario</a:t>
            </a:r>
            <a:r>
              <a:rPr lang="en-US" dirty="0"/>
              <a:t> de los </a:t>
            </a:r>
            <a:r>
              <a:rPr lang="en-US" dirty="0" err="1"/>
              <a:t>Beneficios</a:t>
            </a:r>
            <a:endParaRPr lang="en-US" dirty="0"/>
          </a:p>
        </p:txBody>
      </p:sp>
      <p:sp>
        <p:nvSpPr>
          <p:cNvPr id="3" name="Content Placeholder 2"/>
          <p:cNvSpPr>
            <a:spLocks noGrp="1"/>
          </p:cNvSpPr>
          <p:nvPr>
            <p:ph sz="half" idx="1"/>
          </p:nvPr>
        </p:nvSpPr>
        <p:spPr>
          <a:xfrm>
            <a:off x="457200" y="1295400"/>
            <a:ext cx="8458200" cy="4800600"/>
          </a:xfrm>
        </p:spPr>
        <p:txBody>
          <a:bodyPr>
            <a:normAutofit fontScale="25000" lnSpcReduction="20000"/>
          </a:bodyPr>
          <a:lstStyle/>
          <a:p>
            <a:pPr marL="0" indent="0">
              <a:buNone/>
            </a:pPr>
            <a:r>
              <a:rPr lang="en-US" sz="8000" b="1" dirty="0" err="1"/>
              <a:t>Propietario</a:t>
            </a:r>
            <a:r>
              <a:rPr lang="en-US" sz="8000" b="1" dirty="0"/>
              <a:t> del </a:t>
            </a:r>
            <a:r>
              <a:rPr lang="en-US" sz="8000" b="1" dirty="0" err="1"/>
              <a:t>beneficio</a:t>
            </a:r>
            <a:r>
              <a:rPr lang="en-US" sz="8000" dirty="0"/>
              <a:t> </a:t>
            </a:r>
          </a:p>
          <a:p>
            <a:pPr marL="0" indent="0">
              <a:lnSpc>
                <a:spcPct val="110000"/>
              </a:lnSpc>
              <a:buNone/>
            </a:pPr>
            <a:r>
              <a:rPr lang="es-ES" sz="8000" dirty="0"/>
              <a:t>El propietario del beneficio es la persona que es responsable de asegurar que se logre.</a:t>
            </a:r>
            <a:endParaRPr lang="en-US" sz="8000" dirty="0"/>
          </a:p>
          <a:p>
            <a:pPr marL="0" indent="0">
              <a:lnSpc>
                <a:spcPct val="110000"/>
              </a:lnSpc>
              <a:buNone/>
            </a:pPr>
            <a:r>
              <a:rPr lang="es-ES" sz="8000" dirty="0"/>
              <a:t>El propietario del beneficio se asigna durante el inicio del proyecto. Los propietarios de los beneficios no tienen que ser parte del equipo del proyecto, pero sí juegan un papel que es cada vez más importante hacia el final del proyecto</a:t>
            </a:r>
            <a:r>
              <a:rPr lang="es-ES" sz="7200" dirty="0"/>
              <a:t>. </a:t>
            </a:r>
            <a:r>
              <a:rPr lang="en-US" sz="7200" dirty="0"/>
              <a:t> </a:t>
            </a:r>
          </a:p>
          <a:p>
            <a:pPr marL="0" indent="0">
              <a:buNone/>
            </a:pPr>
            <a:endParaRPr lang="en-US" dirty="0"/>
          </a:p>
          <a:p>
            <a:pPr marL="0" indent="0">
              <a:buNone/>
            </a:pPr>
            <a:r>
              <a:rPr lang="en-US" sz="8000" dirty="0"/>
              <a:t>Las </a:t>
            </a:r>
            <a:r>
              <a:rPr lang="en-US" sz="8000" dirty="0" err="1"/>
              <a:t>Responsabilidades</a:t>
            </a:r>
            <a:r>
              <a:rPr lang="en-US" sz="8000" dirty="0"/>
              <a:t> </a:t>
            </a:r>
            <a:r>
              <a:rPr lang="en-US" sz="8000" dirty="0" err="1"/>
              <a:t>típicas</a:t>
            </a:r>
            <a:r>
              <a:rPr lang="en-US" sz="8000" dirty="0"/>
              <a:t> de los </a:t>
            </a:r>
            <a:r>
              <a:rPr lang="en-US" sz="8000" dirty="0" err="1"/>
              <a:t>propietarios</a:t>
            </a:r>
            <a:r>
              <a:rPr lang="en-US" sz="8000" dirty="0"/>
              <a:t> </a:t>
            </a:r>
            <a:r>
              <a:rPr lang="en-US" sz="8000" dirty="0" err="1"/>
              <a:t>serán</a:t>
            </a:r>
            <a:r>
              <a:rPr lang="en-US" sz="8000" dirty="0"/>
              <a:t>:</a:t>
            </a:r>
          </a:p>
          <a:p>
            <a:pPr marL="0" indent="0"/>
            <a:r>
              <a:rPr lang="es-ES" sz="8000" dirty="0"/>
              <a:t>     Poseer  el  perfil de los beneficios</a:t>
            </a:r>
          </a:p>
          <a:p>
            <a:pPr marL="0" indent="0"/>
            <a:r>
              <a:rPr lang="es-ES" sz="8000" dirty="0"/>
              <a:t>     Proporcionar información de entrada para el plan de </a:t>
            </a:r>
          </a:p>
          <a:p>
            <a:pPr marL="0" indent="0">
              <a:buNone/>
            </a:pPr>
            <a:r>
              <a:rPr lang="es-ES" sz="8000" dirty="0"/>
              <a:t>realización de los beneficios</a:t>
            </a:r>
          </a:p>
          <a:p>
            <a:pPr marL="0" indent="0"/>
            <a:r>
              <a:rPr lang="es-ES" sz="8000" dirty="0"/>
              <a:t>     Gestionar las mediciones de los beneficios</a:t>
            </a:r>
          </a:p>
          <a:p>
            <a:pPr marL="0" indent="0"/>
            <a:r>
              <a:rPr lang="es-ES" sz="8000" dirty="0"/>
              <a:t>     Organizar las revisiones de los beneficios</a:t>
            </a:r>
          </a:p>
          <a:p>
            <a:pPr marL="0" indent="0"/>
            <a:r>
              <a:rPr lang="es-ES" sz="8000" dirty="0"/>
              <a:t>     Informar sobre el progreso de la realización de los</a:t>
            </a:r>
          </a:p>
          <a:p>
            <a:pPr marL="0" indent="0">
              <a:buNone/>
            </a:pPr>
            <a:r>
              <a:rPr lang="es-ES" sz="8000" dirty="0"/>
              <a:t>beneficios</a:t>
            </a:r>
            <a:endParaRPr lang="en-US" sz="80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201</a:t>
            </a:fld>
            <a:endParaRPr lang="en-US" dirty="0"/>
          </a:p>
        </p:txBody>
      </p:sp>
      <p:pic>
        <p:nvPicPr>
          <p:cNvPr id="6" name="Picture 5"/>
          <p:cNvPicPr>
            <a:picLocks noChangeAspect="1"/>
          </p:cNvPicPr>
          <p:nvPr/>
        </p:nvPicPr>
        <p:blipFill>
          <a:blip r:embed="rId2" cstate="print"/>
          <a:stretch>
            <a:fillRect/>
          </a:stretch>
        </p:blipFill>
        <p:spPr>
          <a:xfrm>
            <a:off x="6934200" y="3810000"/>
            <a:ext cx="1903506" cy="1485900"/>
          </a:xfrm>
          <a:prstGeom prst="rect">
            <a:avLst/>
          </a:prstGeom>
        </p:spPr>
      </p:pic>
    </p:spTree>
    <p:extLst>
      <p:ext uri="{BB962C8B-B14F-4D97-AF65-F5344CB8AC3E}">
        <p14:creationId xmlns:p14="http://schemas.microsoft.com/office/powerpoint/2010/main" val="176514661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202</a:t>
            </a:fld>
            <a:endParaRPr lang="en-US" dirty="0"/>
          </a:p>
        </p:txBody>
      </p:sp>
      <p:sp>
        <p:nvSpPr>
          <p:cNvPr id="6" name="Content Placeholder 5"/>
          <p:cNvSpPr>
            <a:spLocks noGrp="1"/>
          </p:cNvSpPr>
          <p:nvPr>
            <p:ph idx="1"/>
          </p:nvPr>
        </p:nvSpPr>
        <p:spPr/>
        <p:txBody>
          <a:bodyPr>
            <a:normAutofit/>
          </a:bodyPr>
          <a:lstStyle/>
          <a:p>
            <a:pPr>
              <a:lnSpc>
                <a:spcPct val="115000"/>
              </a:lnSpc>
            </a:pPr>
            <a:r>
              <a:rPr lang="es-ES" dirty="0">
                <a:ea typeface="Calibri"/>
              </a:rPr>
              <a:t>Cuál es el propósito del caso de negocio</a:t>
            </a:r>
          </a:p>
          <a:p>
            <a:pPr>
              <a:lnSpc>
                <a:spcPct val="115000"/>
              </a:lnSpc>
            </a:pPr>
            <a:r>
              <a:rPr lang="es-ES" dirty="0">
                <a:ea typeface="Calibri"/>
              </a:rPr>
              <a:t>Contenidos del caso de negocio</a:t>
            </a:r>
          </a:p>
          <a:p>
            <a:pPr>
              <a:lnSpc>
                <a:spcPct val="115000"/>
              </a:lnSpc>
            </a:pPr>
            <a:r>
              <a:rPr lang="es-ES" dirty="0">
                <a:ea typeface="Calibri"/>
              </a:rPr>
              <a:t>Utilización práctica del caso de negocio</a:t>
            </a:r>
          </a:p>
          <a:p>
            <a:pPr>
              <a:lnSpc>
                <a:spcPct val="115000"/>
              </a:lnSpc>
            </a:pPr>
            <a:r>
              <a:rPr lang="es-ES" dirty="0">
                <a:ea typeface="Calibri"/>
              </a:rPr>
              <a:t>Técnicas de Evaluación de inversiones</a:t>
            </a:r>
          </a:p>
          <a:p>
            <a:pPr>
              <a:lnSpc>
                <a:spcPct val="115000"/>
              </a:lnSpc>
            </a:pPr>
            <a:r>
              <a:rPr lang="es-ES" dirty="0">
                <a:ea typeface="Calibri"/>
              </a:rPr>
              <a:t>Cálculo </a:t>
            </a:r>
            <a:r>
              <a:rPr lang="es-ES">
                <a:ea typeface="Calibri"/>
              </a:rPr>
              <a:t>del Valor</a:t>
            </a:r>
            <a:endParaRPr lang="es-ES" dirty="0">
              <a:ea typeface="Calibri"/>
            </a:endParaRPr>
          </a:p>
          <a:p>
            <a:pPr>
              <a:lnSpc>
                <a:spcPct val="115000"/>
              </a:lnSpc>
            </a:pPr>
            <a:r>
              <a:rPr lang="es-ES" dirty="0">
                <a:ea typeface="Calibri"/>
              </a:rPr>
              <a:t>Comprensión de los Beneficios</a:t>
            </a:r>
          </a:p>
          <a:p>
            <a:endParaRPr lang="en-US" dirty="0"/>
          </a:p>
        </p:txBody>
      </p:sp>
      <p:sp>
        <p:nvSpPr>
          <p:cNvPr id="7" name="Title 6"/>
          <p:cNvSpPr>
            <a:spLocks noGrp="1"/>
          </p:cNvSpPr>
          <p:nvPr>
            <p:ph type="title"/>
          </p:nvPr>
        </p:nvSpPr>
        <p:spPr>
          <a:xfrm>
            <a:off x="381000" y="0"/>
            <a:ext cx="6172200" cy="1143000"/>
          </a:xfrm>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911167206"/>
      </p:ext>
    </p:extLst>
  </p:cSld>
  <p:clrMapOvr>
    <a:masterClrMapping/>
  </p:clrMapOvr>
  <p:transition spd="slow"/>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a:solidFill>
                  <a:schemeClr val="bg1">
                    <a:lumMod val="65000"/>
                  </a:schemeClr>
                </a:solidFill>
              </a:rPr>
              <a:t>Gestión</a:t>
            </a:r>
            <a:r>
              <a:rPr lang="en-US" dirty="0">
                <a:solidFill>
                  <a:schemeClr val="bg1">
                    <a:lumMod val="65000"/>
                  </a:schemeClr>
                </a:solidFill>
              </a:rPr>
              <a:t> de los </a:t>
            </a:r>
            <a:r>
              <a:rPr lang="en-US" dirty="0" err="1">
                <a:solidFill>
                  <a:schemeClr val="bg1">
                    <a:lumMod val="65000"/>
                  </a:schemeClr>
                </a:solidFill>
              </a:rPr>
              <a:t>Requerimientos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204</a:t>
            </a:fld>
            <a:endParaRPr lang="en-US" dirty="0"/>
          </a:p>
        </p:txBody>
      </p:sp>
      <p:sp>
        <p:nvSpPr>
          <p:cNvPr id="2" name="Title 1"/>
          <p:cNvSpPr>
            <a:spLocks noGrp="1"/>
          </p:cNvSpPr>
          <p:nvPr>
            <p:ph type="title"/>
          </p:nvPr>
        </p:nvSpPr>
        <p:spPr>
          <a:xfrm>
            <a:off x="381000" y="0"/>
            <a:ext cx="8458200" cy="1143000"/>
          </a:xfrm>
        </p:spPr>
        <p:txBody>
          <a:bodyPr/>
          <a:lstStyle/>
          <a:p>
            <a:r>
              <a:rPr lang="en-US" dirty="0" err="1">
                <a:solidFill>
                  <a:schemeClr val="bg1">
                    <a:lumMod val="65000"/>
                  </a:schemeClr>
                </a:solidFill>
              </a:rPr>
              <a:t>Gestión</a:t>
            </a:r>
            <a:r>
              <a:rPr lang="en-US" dirty="0">
                <a:solidFill>
                  <a:schemeClr val="bg1">
                    <a:lumMod val="65000"/>
                  </a:schemeClr>
                </a:solidFill>
              </a:rPr>
              <a:t> de los </a:t>
            </a:r>
            <a:r>
              <a:rPr lang="en-US" dirty="0" err="1">
                <a:solidFill>
                  <a:schemeClr val="bg1">
                    <a:lumMod val="65000"/>
                  </a:schemeClr>
                </a:solidFill>
              </a:rPr>
              <a:t>Requerimientos</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047572120"/>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401888">
                  <a:extLst>
                    <a:ext uri="{9D8B030D-6E8A-4147-A177-3AD203B41FA5}">
                      <a16:colId xmlns:a16="http://schemas.microsoft.com/office/drawing/2014/main" xmlns=""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8</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342900" indent="-342900">
                        <a:lnSpc>
                          <a:spcPct val="115000"/>
                        </a:lnSpc>
                        <a:spcAft>
                          <a:spcPts val="0"/>
                        </a:spcAft>
                        <a:buFont typeface="+mj-lt"/>
                        <a:buNone/>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Módule</a:t>
                      </a:r>
                      <a:r>
                        <a:rPr lang="en-GB" sz="1600" b="1" baseline="0" dirty="0">
                          <a:solidFill>
                            <a:schemeClr val="bg1"/>
                          </a:solidFill>
                          <a:latin typeface="Helvetica"/>
                          <a:ea typeface="Calibri"/>
                          <a:cs typeface="Helvetica"/>
                        </a:rPr>
                        <a:t> </a:t>
                      </a:r>
                      <a:r>
                        <a:rPr lang="en-GB" sz="1600" b="1" baseline="0"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a:t>
                      </a:r>
                      <a:r>
                        <a:rPr lang="en-GB" sz="1600" b="1" dirty="0">
                          <a:solidFill>
                            <a:schemeClr val="bg1"/>
                          </a:solidFill>
                          <a:latin typeface="Helvetica"/>
                          <a:ea typeface="Calibri"/>
                          <a:cs typeface="Helvetica"/>
                        </a:rPr>
                        <a:t> del </a:t>
                      </a:r>
                      <a:r>
                        <a:rPr lang="en-GB" sz="1600" b="1"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r>
                        <a:rPr lang="en-US" sz="1600" dirty="0" err="1">
                          <a:solidFill>
                            <a:schemeClr val="bg1">
                              <a:lumMod val="65000"/>
                            </a:schemeClr>
                          </a:solidFill>
                        </a:rPr>
                        <a:t>Gestión</a:t>
                      </a:r>
                      <a:r>
                        <a:rPr lang="en-US" sz="1600" dirty="0">
                          <a:solidFill>
                            <a:schemeClr val="bg1">
                              <a:lumMod val="65000"/>
                            </a:schemeClr>
                          </a:solidFill>
                        </a:rPr>
                        <a:t> de los </a:t>
                      </a:r>
                      <a:r>
                        <a:rPr lang="en-US" sz="1600" dirty="0" err="1">
                          <a:solidFill>
                            <a:schemeClr val="bg1">
                              <a:lumMod val="65000"/>
                            </a:schemeClr>
                          </a:solidFill>
                        </a:rPr>
                        <a:t>Requerimientos</a:t>
                      </a:r>
                      <a:endParaRPr lang="en-US" sz="1600" dirty="0">
                        <a:solidFill>
                          <a:schemeClr val="bg1">
                            <a:lumMod val="65000"/>
                          </a:schemeClr>
                        </a:solidFill>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1" dirty="0">
                          <a:solidFill>
                            <a:schemeClr val="tx1"/>
                          </a:solidFill>
                          <a:latin typeface="Helvetica"/>
                          <a:ea typeface="Calibri"/>
                          <a:cs typeface="Helvetica"/>
                        </a:rPr>
                        <a:t>La </a:t>
                      </a:r>
                      <a:r>
                        <a:rPr lang="en-GB" sz="1600" b="1" dirty="0" err="1">
                          <a:solidFill>
                            <a:schemeClr val="tx1"/>
                          </a:solidFill>
                          <a:latin typeface="Helvetica"/>
                          <a:ea typeface="Calibri"/>
                          <a:cs typeface="Helvetica"/>
                        </a:rPr>
                        <a:t>importancia</a:t>
                      </a:r>
                      <a:r>
                        <a:rPr lang="en-GB" sz="1600" b="1" dirty="0">
                          <a:solidFill>
                            <a:schemeClr val="tx1"/>
                          </a:solidFill>
                          <a:latin typeface="Helvetica"/>
                          <a:ea typeface="Calibri"/>
                          <a:cs typeface="Helvetica"/>
                        </a:rPr>
                        <a:t> de la </a:t>
                      </a:r>
                      <a:r>
                        <a:rPr lang="en-GB" sz="1600" b="1" dirty="0" err="1">
                          <a:solidFill>
                            <a:schemeClr val="tx1"/>
                          </a:solidFill>
                          <a:latin typeface="Helvetica"/>
                          <a:ea typeface="Calibri"/>
                          <a:cs typeface="Helvetica"/>
                        </a:rPr>
                        <a:t>gestión</a:t>
                      </a:r>
                      <a:r>
                        <a:rPr lang="en-GB" sz="1600" b="1" dirty="0">
                          <a:solidFill>
                            <a:schemeClr val="tx1"/>
                          </a:solidFill>
                          <a:latin typeface="Helvetica"/>
                          <a:ea typeface="Calibri"/>
                          <a:cs typeface="Helvetica"/>
                        </a:rPr>
                        <a:t> de los</a:t>
                      </a:r>
                      <a:r>
                        <a:rPr lang="en-GB" sz="1600" b="1" baseline="0" dirty="0">
                          <a:solidFill>
                            <a:schemeClr val="tx1"/>
                          </a:solidFill>
                          <a:latin typeface="Helvetica"/>
                          <a:ea typeface="Calibri"/>
                          <a:cs typeface="Helvetica"/>
                        </a:rPr>
                        <a:t> </a:t>
                      </a:r>
                      <a:r>
                        <a:rPr lang="en-GB" sz="1600" b="1" baseline="0" dirty="0" err="1">
                          <a:solidFill>
                            <a:schemeClr val="tx1"/>
                          </a:solidFill>
                          <a:latin typeface="Helvetica"/>
                          <a:ea typeface="Calibri"/>
                          <a:cs typeface="Helvetica"/>
                        </a:rPr>
                        <a:t>requermientos</a:t>
                      </a:r>
                      <a:endParaRPr lang="en-GB" sz="1600" b="1" baseline="0" dirty="0">
                        <a:solidFill>
                          <a:schemeClr val="tx1"/>
                        </a:solidFill>
                        <a:latin typeface="Helvetica"/>
                        <a:ea typeface="Calibri"/>
                        <a:cs typeface="Helvetica"/>
                      </a:endParaRPr>
                    </a:p>
                    <a:p>
                      <a:pPr marL="342900" indent="-342900">
                        <a:lnSpc>
                          <a:spcPct val="115000"/>
                        </a:lnSpc>
                        <a:spcAft>
                          <a:spcPts val="0"/>
                        </a:spcAft>
                        <a:buFont typeface="+mj-lt"/>
                        <a:buAutoNum type="arabicPeriod"/>
                      </a:pPr>
                      <a:r>
                        <a:rPr lang="en-GB" sz="1600" b="1" baseline="0" dirty="0" err="1">
                          <a:solidFill>
                            <a:schemeClr val="tx1"/>
                          </a:solidFill>
                          <a:latin typeface="Helvetica"/>
                          <a:ea typeface="Calibri"/>
                          <a:cs typeface="Helvetica"/>
                        </a:rPr>
                        <a:t>Requerimientos</a:t>
                      </a:r>
                      <a:r>
                        <a:rPr lang="en-GB" sz="1600" b="1" baseline="0" dirty="0">
                          <a:solidFill>
                            <a:schemeClr val="tx1"/>
                          </a:solidFill>
                          <a:latin typeface="Helvetica"/>
                          <a:ea typeface="Calibri"/>
                          <a:cs typeface="Helvetica"/>
                        </a:rPr>
                        <a:t> y </a:t>
                      </a:r>
                      <a:r>
                        <a:rPr lang="en-GB" sz="1600" b="1" baseline="0" dirty="0" err="1">
                          <a:solidFill>
                            <a:schemeClr val="tx1"/>
                          </a:solidFill>
                          <a:latin typeface="Helvetica"/>
                          <a:ea typeface="Calibri"/>
                          <a:cs typeface="Helvetica"/>
                        </a:rPr>
                        <a:t>Definición</a:t>
                      </a:r>
                      <a:r>
                        <a:rPr lang="en-GB" sz="1600" b="1" baseline="0" dirty="0">
                          <a:solidFill>
                            <a:schemeClr val="tx1"/>
                          </a:solidFill>
                          <a:latin typeface="Helvetica"/>
                          <a:ea typeface="Calibri"/>
                          <a:cs typeface="Helvetica"/>
                        </a:rPr>
                        <a:t> </a:t>
                      </a:r>
                      <a:endParaRPr lang="en-GB" sz="1600" b="1" dirty="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err="1">
                          <a:solidFill>
                            <a:schemeClr val="tx2"/>
                          </a:solidFill>
                          <a:latin typeface="Helvetica"/>
                          <a:ea typeface="Calibri"/>
                          <a:cs typeface="Helvetica"/>
                        </a:rPr>
                        <a:t>Comprender</a:t>
                      </a:r>
                      <a:r>
                        <a:rPr lang="en-GB" sz="1600" dirty="0">
                          <a:solidFill>
                            <a:schemeClr val="tx2"/>
                          </a:solidFill>
                          <a:latin typeface="Helvetica"/>
                          <a:ea typeface="Calibri"/>
                          <a:cs typeface="Helvetica"/>
                        </a:rPr>
                        <a:t> la </a:t>
                      </a:r>
                      <a:r>
                        <a:rPr lang="en-GB" sz="1600" dirty="0" err="1">
                          <a:solidFill>
                            <a:schemeClr val="tx2"/>
                          </a:solidFill>
                          <a:latin typeface="Helvetica"/>
                          <a:ea typeface="Calibri"/>
                          <a:cs typeface="Helvetica"/>
                        </a:rPr>
                        <a:t>gestión</a:t>
                      </a:r>
                      <a:r>
                        <a:rPr lang="en-GB" sz="1600" dirty="0">
                          <a:solidFill>
                            <a:schemeClr val="tx2"/>
                          </a:solidFill>
                          <a:latin typeface="Helvetica"/>
                          <a:ea typeface="Calibri"/>
                          <a:cs typeface="Helvetica"/>
                        </a:rPr>
                        <a:t> de los </a:t>
                      </a:r>
                      <a:r>
                        <a:rPr lang="en-GB" sz="1600" dirty="0" err="1">
                          <a:solidFill>
                            <a:schemeClr val="tx2"/>
                          </a:solidFill>
                          <a:latin typeface="Helvetica"/>
                          <a:ea typeface="Calibri"/>
                          <a:cs typeface="Helvetica"/>
                        </a:rPr>
                        <a:t>requerimientos</a:t>
                      </a:r>
                      <a:r>
                        <a:rPr lang="en-GB" sz="1600" dirty="0">
                          <a:solidFill>
                            <a:schemeClr val="tx2"/>
                          </a:solidFill>
                          <a:latin typeface="Helvetica"/>
                          <a:ea typeface="Calibri"/>
                          <a:cs typeface="Helvetica"/>
                        </a:rPr>
                        <a:t>, y </a:t>
                      </a:r>
                      <a:r>
                        <a:rPr lang="en-GB" sz="1600" dirty="0" err="1">
                          <a:solidFill>
                            <a:schemeClr val="tx2"/>
                          </a:solidFill>
                          <a:latin typeface="Helvetica"/>
                          <a:ea typeface="Calibri"/>
                          <a:cs typeface="Helvetica"/>
                        </a:rPr>
                        <a:t>las</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prácticas</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preferidas</a:t>
                      </a:r>
                      <a:r>
                        <a:rPr lang="en-GB" sz="1600" dirty="0">
                          <a:solidFill>
                            <a:schemeClr val="tx2"/>
                          </a:solidFill>
                          <a:latin typeface="Helvetica"/>
                          <a:ea typeface="Calibri"/>
                          <a:cs typeface="Helvetica"/>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205</a:t>
            </a:fld>
            <a:endParaRPr lang="en-US" dirty="0"/>
          </a:p>
        </p:txBody>
      </p:sp>
      <p:sp>
        <p:nvSpPr>
          <p:cNvPr id="4" name="Title 3"/>
          <p:cNvSpPr>
            <a:spLocks noGrp="1"/>
          </p:cNvSpPr>
          <p:nvPr>
            <p:ph type="title"/>
          </p:nvPr>
        </p:nvSpPr>
        <p:spPr>
          <a:xfrm>
            <a:off x="628650" y="365125"/>
            <a:ext cx="6534150" cy="854075"/>
          </a:xfrm>
        </p:spPr>
        <p:txBody>
          <a:bodyPr/>
          <a:lstStyle/>
          <a:p>
            <a:r>
              <a:rPr lang="en-US" sz="2400" dirty="0" err="1"/>
              <a:t>Pobres</a:t>
            </a:r>
            <a:r>
              <a:rPr lang="en-US" sz="2400" dirty="0"/>
              <a:t> </a:t>
            </a:r>
            <a:r>
              <a:rPr lang="en-US" sz="2400" dirty="0" err="1"/>
              <a:t>Requerimientos</a:t>
            </a:r>
            <a:r>
              <a:rPr lang="en-US" sz="2400" dirty="0"/>
              <a:t> = </a:t>
            </a:r>
            <a:r>
              <a:rPr lang="en-US" sz="2400" dirty="0" err="1"/>
              <a:t>Pobre</a:t>
            </a:r>
            <a:r>
              <a:rPr lang="en-US" sz="2400" dirty="0"/>
              <a:t> </a:t>
            </a:r>
            <a:r>
              <a:rPr lang="en-US" sz="2400" dirty="0" err="1"/>
              <a:t>Desempeño</a:t>
            </a:r>
            <a:endParaRPr lang="en-US" sz="2400" dirty="0"/>
          </a:p>
        </p:txBody>
      </p:sp>
      <p:pic>
        <p:nvPicPr>
          <p:cNvPr id="5" name="Picture 4"/>
          <p:cNvPicPr>
            <a:picLocks noChangeAspect="1"/>
          </p:cNvPicPr>
          <p:nvPr/>
        </p:nvPicPr>
        <p:blipFill>
          <a:blip r:embed="rId3" cstate="print"/>
          <a:stretch>
            <a:fillRect/>
          </a:stretch>
        </p:blipFill>
        <p:spPr>
          <a:xfrm>
            <a:off x="762000" y="1447800"/>
            <a:ext cx="7618230" cy="3416300"/>
          </a:xfrm>
          <a:prstGeom prst="rect">
            <a:avLst/>
          </a:prstGeom>
        </p:spPr>
      </p:pic>
      <p:sp>
        <p:nvSpPr>
          <p:cNvPr id="6" name="TextBox 5"/>
          <p:cNvSpPr txBox="1"/>
          <p:nvPr/>
        </p:nvSpPr>
        <p:spPr>
          <a:xfrm>
            <a:off x="7086600" y="5791200"/>
            <a:ext cx="1288559" cy="369332"/>
          </a:xfrm>
          <a:prstGeom prst="rect">
            <a:avLst/>
          </a:prstGeom>
          <a:noFill/>
        </p:spPr>
        <p:txBody>
          <a:bodyPr wrap="none" rtlCol="0">
            <a:spAutoFit/>
          </a:bodyPr>
          <a:lstStyle/>
          <a:p>
            <a:r>
              <a:rPr lang="en-US" dirty="0"/>
              <a:t>Dilbert.com</a:t>
            </a:r>
          </a:p>
        </p:txBody>
      </p:sp>
    </p:spTree>
    <p:extLst>
      <p:ext uri="{BB962C8B-B14F-4D97-AF65-F5344CB8AC3E}">
        <p14:creationId xmlns:p14="http://schemas.microsoft.com/office/powerpoint/2010/main" val="577237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024744" cy="722864"/>
          </a:xfrm>
        </p:spPr>
        <p:txBody>
          <a:bodyPr>
            <a:normAutofit fontScale="90000"/>
          </a:bodyPr>
          <a:lstStyle/>
          <a:p>
            <a:r>
              <a:rPr lang="en-US" dirty="0">
                <a:solidFill>
                  <a:srgbClr val="000000"/>
                </a:solidFill>
              </a:rPr>
              <a:t>¿</a:t>
            </a:r>
            <a:r>
              <a:rPr lang="en-US" dirty="0" err="1">
                <a:solidFill>
                  <a:srgbClr val="000000"/>
                </a:solidFill>
              </a:rPr>
              <a:t>Qué</a:t>
            </a:r>
            <a:r>
              <a:rPr lang="en-US" dirty="0">
                <a:solidFill>
                  <a:srgbClr val="000000"/>
                </a:solidFill>
              </a:rPr>
              <a:t> </a:t>
            </a:r>
            <a:r>
              <a:rPr lang="en-US" dirty="0" err="1">
                <a:solidFill>
                  <a:srgbClr val="000000"/>
                </a:solidFill>
              </a:rPr>
              <a:t>es</a:t>
            </a:r>
            <a:r>
              <a:rPr lang="en-US" dirty="0">
                <a:solidFill>
                  <a:srgbClr val="000000"/>
                </a:solidFill>
              </a:rPr>
              <a:t> la </a:t>
            </a:r>
            <a:r>
              <a:rPr lang="en-US" dirty="0" err="1">
                <a:solidFill>
                  <a:srgbClr val="000000"/>
                </a:solidFill>
              </a:rPr>
              <a:t>Gestión</a:t>
            </a:r>
            <a:r>
              <a:rPr lang="en-US" dirty="0">
                <a:solidFill>
                  <a:srgbClr val="000000"/>
                </a:solidFill>
              </a:rPr>
              <a:t> de </a:t>
            </a:r>
            <a:r>
              <a:rPr lang="en-US" dirty="0" err="1">
                <a:solidFill>
                  <a:srgbClr val="000000"/>
                </a:solidFill>
              </a:rPr>
              <a:t>Requerimientos</a:t>
            </a:r>
            <a:r>
              <a:rPr lang="en-US" dirty="0">
                <a:solidFill>
                  <a:srgbClr val="000000"/>
                </a:solidFill>
              </a:rPr>
              <a:t>?</a:t>
            </a:r>
          </a:p>
        </p:txBody>
      </p:sp>
      <p:sp>
        <p:nvSpPr>
          <p:cNvPr id="4" name="Slide Number Placeholder 3"/>
          <p:cNvSpPr>
            <a:spLocks noGrp="1"/>
          </p:cNvSpPr>
          <p:nvPr>
            <p:ph type="sldNum" sz="quarter" idx="12"/>
          </p:nvPr>
        </p:nvSpPr>
        <p:spPr/>
        <p:txBody>
          <a:bodyPr/>
          <a:lstStyle/>
          <a:p>
            <a:fld id="{4BE819A1-3DD8-4179-BFD0-BF7D359F8DBD}" type="slidenum">
              <a:rPr lang="en-US" smtClean="0"/>
              <a:pPr/>
              <a:t>206</a:t>
            </a:fld>
            <a:endParaRPr lang="en-US" dirty="0"/>
          </a:p>
        </p:txBody>
      </p:sp>
      <p:sp>
        <p:nvSpPr>
          <p:cNvPr id="5" name="Content Placeholder 4"/>
          <p:cNvSpPr>
            <a:spLocks noGrp="1"/>
          </p:cNvSpPr>
          <p:nvPr>
            <p:ph idx="1"/>
          </p:nvPr>
        </p:nvSpPr>
        <p:spPr>
          <a:xfrm>
            <a:off x="228600" y="1524000"/>
            <a:ext cx="5334000" cy="3809999"/>
          </a:xfrm>
        </p:spPr>
        <p:txBody>
          <a:bodyPr>
            <a:normAutofit fontScale="92500" lnSpcReduction="20000"/>
          </a:bodyPr>
          <a:lstStyle/>
          <a:p>
            <a:pPr indent="0">
              <a:buNone/>
            </a:pPr>
            <a:r>
              <a:rPr lang="es-ES" sz="2600" b="1" dirty="0"/>
              <a:t>La gestión de requerimientos </a:t>
            </a:r>
            <a:r>
              <a:rPr lang="es-ES" sz="2600" dirty="0"/>
              <a:t>es el proceso de capturar, analizar y comprobar la declaración documentada de lo quieren y necesitan los grupos de interés y usuarios.</a:t>
            </a:r>
          </a:p>
          <a:p>
            <a:pPr indent="0">
              <a:buNone/>
            </a:pPr>
            <a:r>
              <a:rPr lang="es-ES" sz="2600" b="1" dirty="0"/>
              <a:t>Los requerimientos </a:t>
            </a:r>
            <a:r>
              <a:rPr lang="es-ES" sz="2600" dirty="0"/>
              <a:t>son una declaración de la necesidad que un proyecto tiene que satisfacer, y debe ser integral, clara y bien estructurada, trazable y comprobable.</a:t>
            </a:r>
          </a:p>
          <a:p>
            <a:pPr indent="0">
              <a:buNone/>
            </a:pPr>
            <a:r>
              <a:rPr lang="en-GB" sz="2600" dirty="0"/>
              <a:t>.</a:t>
            </a:r>
          </a:p>
          <a:p>
            <a:pPr marL="0" indent="0">
              <a:buNone/>
            </a:pPr>
            <a:endParaRPr lang="en-US" dirty="0"/>
          </a:p>
        </p:txBody>
      </p:sp>
      <p:sp>
        <p:nvSpPr>
          <p:cNvPr id="3" name="TextBox 2"/>
          <p:cNvSpPr txBox="1"/>
          <p:nvPr/>
        </p:nvSpPr>
        <p:spPr>
          <a:xfrm>
            <a:off x="3048000" y="5105400"/>
            <a:ext cx="2085636" cy="369332"/>
          </a:xfrm>
          <a:prstGeom prst="rect">
            <a:avLst/>
          </a:prstGeom>
          <a:noFill/>
        </p:spPr>
        <p:txBody>
          <a:bodyPr wrap="none" rtlCol="0">
            <a:spAutoFit/>
          </a:bodyPr>
          <a:lstStyle/>
          <a:p>
            <a:r>
              <a:rPr lang="en-US" dirty="0"/>
              <a:t>APM </a:t>
            </a:r>
            <a:r>
              <a:rPr lang="en-US" dirty="0" err="1"/>
              <a:t>BoK</a:t>
            </a:r>
            <a:r>
              <a:rPr lang="en-US" dirty="0"/>
              <a:t> 5</a:t>
            </a:r>
            <a:r>
              <a:rPr lang="en-US" baseline="30000" dirty="0"/>
              <a:t>th</a:t>
            </a:r>
            <a:r>
              <a:rPr lang="en-US" dirty="0"/>
              <a:t> </a:t>
            </a:r>
            <a:r>
              <a:rPr lang="en-US" dirty="0" err="1"/>
              <a:t>Edición</a:t>
            </a:r>
            <a:endParaRPr lang="en-US" dirty="0"/>
          </a:p>
        </p:txBody>
      </p:sp>
      <p:sp>
        <p:nvSpPr>
          <p:cNvPr id="6" name="TextBox 5"/>
          <p:cNvSpPr txBox="1"/>
          <p:nvPr/>
        </p:nvSpPr>
        <p:spPr>
          <a:xfrm>
            <a:off x="6477000" y="1676400"/>
            <a:ext cx="2438400" cy="3231654"/>
          </a:xfrm>
          <a:prstGeom prst="rect">
            <a:avLst/>
          </a:prstGeom>
          <a:noFill/>
        </p:spPr>
        <p:txBody>
          <a:bodyPr wrap="square" rtlCol="0">
            <a:spAutoFit/>
          </a:bodyPr>
          <a:lstStyle/>
          <a:p>
            <a:r>
              <a:rPr lang="en-US" sz="9600" dirty="0">
                <a:solidFill>
                  <a:schemeClr val="accent3"/>
                </a:solidFill>
              </a:rPr>
              <a:t>47% </a:t>
            </a:r>
          </a:p>
          <a:p>
            <a:r>
              <a:rPr lang="en-US" dirty="0"/>
              <a:t>de los </a:t>
            </a:r>
            <a:r>
              <a:rPr lang="en-US" dirty="0" err="1"/>
              <a:t>proyectos</a:t>
            </a:r>
            <a:r>
              <a:rPr lang="en-US" dirty="0"/>
              <a:t> no </a:t>
            </a:r>
            <a:r>
              <a:rPr lang="en-US" dirty="0" err="1"/>
              <a:t>exitosos</a:t>
            </a:r>
            <a:r>
              <a:rPr lang="en-US" dirty="0"/>
              <a:t> </a:t>
            </a:r>
            <a:r>
              <a:rPr lang="en-US" dirty="0" err="1"/>
              <a:t>fallan</a:t>
            </a:r>
            <a:r>
              <a:rPr lang="en-US" dirty="0"/>
              <a:t> en el </a:t>
            </a:r>
            <a:r>
              <a:rPr lang="en-US" dirty="0" err="1"/>
              <a:t>cumplimiento</a:t>
            </a:r>
            <a:r>
              <a:rPr lang="en-US" dirty="0"/>
              <a:t> de los </a:t>
            </a:r>
            <a:r>
              <a:rPr lang="en-US" dirty="0" err="1"/>
              <a:t>objetivos</a:t>
            </a:r>
            <a:r>
              <a:rPr lang="en-US" dirty="0"/>
              <a:t> </a:t>
            </a:r>
            <a:r>
              <a:rPr lang="en-US" dirty="0" err="1"/>
              <a:t>debido</a:t>
            </a:r>
            <a:r>
              <a:rPr lang="en-US" dirty="0"/>
              <a:t> a </a:t>
            </a:r>
            <a:r>
              <a:rPr lang="en-US" dirty="0" err="1"/>
              <a:t>una</a:t>
            </a:r>
            <a:r>
              <a:rPr lang="en-US" dirty="0"/>
              <a:t> </a:t>
            </a:r>
            <a:r>
              <a:rPr lang="en-US" dirty="0" err="1"/>
              <a:t>pobre</a:t>
            </a:r>
            <a:r>
              <a:rPr lang="en-US" dirty="0"/>
              <a:t> </a:t>
            </a:r>
            <a:r>
              <a:rPr lang="en-US" dirty="0" err="1"/>
              <a:t>gestyión</a:t>
            </a:r>
            <a:r>
              <a:rPr lang="en-US" dirty="0"/>
              <a:t> de </a:t>
            </a:r>
            <a:r>
              <a:rPr lang="en-US" dirty="0" err="1"/>
              <a:t>requerimientos</a:t>
            </a:r>
            <a:endParaRPr lang="en-US" dirty="0"/>
          </a:p>
        </p:txBody>
      </p:sp>
      <p:sp>
        <p:nvSpPr>
          <p:cNvPr id="7" name="TextBox 6"/>
          <p:cNvSpPr txBox="1"/>
          <p:nvPr/>
        </p:nvSpPr>
        <p:spPr>
          <a:xfrm>
            <a:off x="2674380" y="5867400"/>
            <a:ext cx="6434060" cy="246221"/>
          </a:xfrm>
          <a:prstGeom prst="rect">
            <a:avLst/>
          </a:prstGeom>
          <a:noFill/>
        </p:spPr>
        <p:txBody>
          <a:bodyPr wrap="none" rtlCol="0">
            <a:spAutoFit/>
          </a:bodyPr>
          <a:lstStyle/>
          <a:p>
            <a:r>
              <a:rPr lang="en-US" sz="1000" dirty="0">
                <a:solidFill>
                  <a:schemeClr val="bg1">
                    <a:lumMod val="50000"/>
                  </a:schemeClr>
                </a:solidFill>
              </a:rPr>
              <a:t>http://</a:t>
            </a:r>
            <a:r>
              <a:rPr lang="en-US" sz="1000" dirty="0" err="1">
                <a:solidFill>
                  <a:schemeClr val="bg1">
                    <a:lumMod val="50000"/>
                  </a:schemeClr>
                </a:solidFill>
              </a:rPr>
              <a:t>www.pmi.org</a:t>
            </a:r>
            <a:r>
              <a:rPr lang="en-US" sz="1000" dirty="0">
                <a:solidFill>
                  <a:schemeClr val="bg1">
                    <a:lumMod val="50000"/>
                  </a:schemeClr>
                </a:solidFill>
              </a:rPr>
              <a:t>/~/media/PDF/Knowledge%20Center/PMI-Pulse-Requirements-Management-In-Depth-</a:t>
            </a:r>
            <a:r>
              <a:rPr lang="en-US" sz="1000" dirty="0" err="1">
                <a:solidFill>
                  <a:schemeClr val="bg1">
                    <a:lumMod val="50000"/>
                  </a:schemeClr>
                </a:solidFill>
              </a:rPr>
              <a:t>Report.ashx</a:t>
            </a:r>
            <a:endParaRPr lang="en-US" sz="1000" dirty="0">
              <a:solidFill>
                <a:schemeClr val="bg1">
                  <a:lumMod val="50000"/>
                </a:schemeClr>
              </a:solidFill>
            </a:endParaRPr>
          </a:p>
        </p:txBody>
      </p:sp>
    </p:spTree>
    <p:extLst>
      <p:ext uri="{BB962C8B-B14F-4D97-AF65-F5344CB8AC3E}">
        <p14:creationId xmlns:p14="http://schemas.microsoft.com/office/powerpoint/2010/main" val="159051261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GB" dirty="0"/>
              <a:t>Las </a:t>
            </a:r>
            <a:r>
              <a:rPr lang="en-GB" dirty="0" err="1"/>
              <a:t>necesidades</a:t>
            </a:r>
            <a:r>
              <a:rPr lang="en-GB" dirty="0"/>
              <a:t> y </a:t>
            </a:r>
            <a:r>
              <a:rPr lang="en-GB" dirty="0" err="1"/>
              <a:t>deseos</a:t>
            </a:r>
            <a:r>
              <a:rPr lang="en-GB" dirty="0"/>
              <a:t> de los </a:t>
            </a:r>
            <a:r>
              <a:rPr lang="en-GB" dirty="0" err="1"/>
              <a:t>usuarios</a:t>
            </a:r>
            <a:r>
              <a:rPr lang="en-GB" dirty="0"/>
              <a:t> y </a:t>
            </a:r>
            <a:r>
              <a:rPr lang="en-GB" dirty="0" err="1"/>
              <a:t>partes</a:t>
            </a:r>
            <a:r>
              <a:rPr lang="en-GB" dirty="0"/>
              <a:t> </a:t>
            </a:r>
            <a:r>
              <a:rPr lang="en-GB" dirty="0" err="1"/>
              <a:t>interesadas</a:t>
            </a:r>
            <a:endParaRPr lang="en-GB" dirty="0"/>
          </a:p>
          <a:p>
            <a:r>
              <a:rPr lang="es-ES" dirty="0"/>
              <a:t>Establecen </a:t>
            </a:r>
            <a:r>
              <a:rPr lang="en-GB" dirty="0"/>
              <a:t>‘</a:t>
            </a:r>
            <a:r>
              <a:rPr lang="en-GB" dirty="0" err="1"/>
              <a:t>Qué</a:t>
            </a:r>
            <a:r>
              <a:rPr lang="en-GB" dirty="0"/>
              <a:t>’ se </a:t>
            </a:r>
            <a:r>
              <a:rPr lang="en-GB" dirty="0" err="1"/>
              <a:t>requiere</a:t>
            </a:r>
            <a:r>
              <a:rPr lang="en-GB" dirty="0"/>
              <a:t> </a:t>
            </a:r>
            <a:r>
              <a:rPr lang="en-GB" u="sng" dirty="0"/>
              <a:t>NO</a:t>
            </a:r>
            <a:r>
              <a:rPr lang="en-GB" dirty="0"/>
              <a:t> ‘</a:t>
            </a:r>
            <a:r>
              <a:rPr lang="en-GB" dirty="0" err="1"/>
              <a:t>Cómo</a:t>
            </a:r>
            <a:r>
              <a:rPr lang="en-GB" dirty="0"/>
              <a:t>’ ha de ser </a:t>
            </a:r>
            <a:r>
              <a:rPr lang="en-GB" dirty="0" err="1"/>
              <a:t>logrado</a:t>
            </a:r>
            <a:endParaRPr lang="en-GB" dirty="0"/>
          </a:p>
          <a:p>
            <a:r>
              <a:rPr lang="en-GB" dirty="0" err="1"/>
              <a:t>Contienen</a:t>
            </a:r>
            <a:r>
              <a:rPr lang="en-GB" dirty="0"/>
              <a:t> los </a:t>
            </a:r>
            <a:r>
              <a:rPr lang="en-GB" dirty="0" err="1"/>
              <a:t>criterios</a:t>
            </a:r>
            <a:r>
              <a:rPr lang="en-GB" dirty="0"/>
              <a:t> de </a:t>
            </a:r>
            <a:r>
              <a:rPr lang="en-GB" dirty="0" err="1"/>
              <a:t>aceptación</a:t>
            </a:r>
            <a:endParaRPr lang="en-GB" dirty="0"/>
          </a:p>
          <a:p>
            <a:r>
              <a:rPr lang="en-GB" dirty="0" err="1"/>
              <a:t>Proporcionan</a:t>
            </a:r>
            <a:r>
              <a:rPr lang="en-GB" dirty="0"/>
              <a:t> la </a:t>
            </a:r>
            <a:r>
              <a:rPr lang="en-GB" dirty="0" err="1"/>
              <a:t>medida</a:t>
            </a:r>
            <a:r>
              <a:rPr lang="en-GB" dirty="0"/>
              <a:t> </a:t>
            </a:r>
            <a:r>
              <a:rPr lang="en-GB" dirty="0" err="1"/>
              <a:t>respecto</a:t>
            </a:r>
            <a:r>
              <a:rPr lang="en-GB" dirty="0"/>
              <a:t> de </a:t>
            </a:r>
            <a:r>
              <a:rPr lang="en-GB" dirty="0" err="1"/>
              <a:t>cuáles</a:t>
            </a:r>
            <a:r>
              <a:rPr lang="en-GB" dirty="0"/>
              <a:t> </a:t>
            </a:r>
            <a:r>
              <a:rPr lang="en-GB" dirty="0" err="1"/>
              <a:t>criterios</a:t>
            </a:r>
            <a:r>
              <a:rPr lang="en-GB" dirty="0"/>
              <a:t> </a:t>
            </a:r>
            <a:r>
              <a:rPr lang="en-GB" dirty="0" err="1"/>
              <a:t>puede</a:t>
            </a:r>
            <a:r>
              <a:rPr lang="en-GB" dirty="0"/>
              <a:t> ser </a:t>
            </a:r>
            <a:r>
              <a:rPr lang="en-GB" dirty="0" err="1"/>
              <a:t>juzgado</a:t>
            </a:r>
            <a:r>
              <a:rPr lang="en-GB" dirty="0"/>
              <a:t> el </a:t>
            </a:r>
            <a:r>
              <a:rPr lang="en-GB" dirty="0" err="1"/>
              <a:t>éxito</a:t>
            </a:r>
            <a:r>
              <a:rPr lang="en-GB" dirty="0"/>
              <a:t> del </a:t>
            </a:r>
            <a:r>
              <a:rPr lang="en-GB" dirty="0" err="1"/>
              <a:t>proyecto</a:t>
            </a:r>
            <a:endParaRPr lang="en-GB" dirty="0"/>
          </a:p>
          <a:p>
            <a:r>
              <a:rPr lang="en-GB" dirty="0"/>
              <a:t>Los </a:t>
            </a:r>
            <a:r>
              <a:rPr lang="en-GB" dirty="0" err="1"/>
              <a:t>requerimientos</a:t>
            </a:r>
            <a:r>
              <a:rPr lang="en-GB" dirty="0"/>
              <a:t> de Alto </a:t>
            </a:r>
            <a:r>
              <a:rPr lang="en-GB" dirty="0" err="1"/>
              <a:t>Nivel</a:t>
            </a:r>
            <a:r>
              <a:rPr lang="en-GB" dirty="0"/>
              <a:t> son </a:t>
            </a:r>
            <a:r>
              <a:rPr lang="en-GB" dirty="0" err="1"/>
              <a:t>documentados</a:t>
            </a:r>
            <a:r>
              <a:rPr lang="en-GB" dirty="0"/>
              <a:t> </a:t>
            </a:r>
            <a:r>
              <a:rPr lang="en-GB" dirty="0" err="1"/>
              <a:t>durante</a:t>
            </a:r>
            <a:r>
              <a:rPr lang="en-GB" dirty="0"/>
              <a:t> la </a:t>
            </a:r>
            <a:r>
              <a:rPr lang="en-GB" dirty="0" err="1"/>
              <a:t>fase</a:t>
            </a:r>
            <a:r>
              <a:rPr lang="en-GB" dirty="0"/>
              <a:t> de </a:t>
            </a:r>
            <a:r>
              <a:rPr lang="en-GB" dirty="0" err="1"/>
              <a:t>Concepto</a:t>
            </a:r>
            <a:r>
              <a:rPr lang="en-GB" dirty="0"/>
              <a:t> del </a:t>
            </a:r>
            <a:r>
              <a:rPr lang="en-GB" dirty="0" err="1"/>
              <a:t>ciclo</a:t>
            </a:r>
            <a:r>
              <a:rPr lang="en-GB" dirty="0"/>
              <a:t> de </a:t>
            </a:r>
            <a:r>
              <a:rPr lang="en-GB" dirty="0" err="1"/>
              <a:t>vida</a:t>
            </a:r>
            <a:endParaRPr lang="en-GB" dirty="0"/>
          </a:p>
          <a:p>
            <a:r>
              <a:rPr lang="en-GB" dirty="0"/>
              <a:t>Son </a:t>
            </a:r>
            <a:r>
              <a:rPr lang="en-GB" dirty="0" err="1"/>
              <a:t>luego</a:t>
            </a:r>
            <a:r>
              <a:rPr lang="en-GB" dirty="0"/>
              <a:t> </a:t>
            </a:r>
            <a:r>
              <a:rPr lang="en-GB" dirty="0" err="1"/>
              <a:t>desarrollados</a:t>
            </a:r>
            <a:r>
              <a:rPr lang="en-GB" dirty="0"/>
              <a:t> y </a:t>
            </a:r>
            <a:r>
              <a:rPr lang="en-GB" dirty="0" err="1"/>
              <a:t>acordados</a:t>
            </a:r>
            <a:r>
              <a:rPr lang="en-GB" dirty="0"/>
              <a:t> </a:t>
            </a:r>
            <a:r>
              <a:rPr lang="en-GB" dirty="0" err="1"/>
              <a:t>durante</a:t>
            </a:r>
            <a:r>
              <a:rPr lang="en-GB" dirty="0"/>
              <a:t> la </a:t>
            </a:r>
            <a:r>
              <a:rPr lang="en-GB" dirty="0" err="1"/>
              <a:t>fase</a:t>
            </a:r>
            <a:r>
              <a:rPr lang="en-GB" dirty="0"/>
              <a:t> de </a:t>
            </a:r>
            <a:r>
              <a:rPr lang="en-GB" dirty="0" err="1"/>
              <a:t>Definición</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207</a:t>
            </a:fld>
            <a:endParaRPr lang="en-US" dirty="0"/>
          </a:p>
        </p:txBody>
      </p:sp>
      <p:sp>
        <p:nvSpPr>
          <p:cNvPr id="4" name="Title 3"/>
          <p:cNvSpPr>
            <a:spLocks noGrp="1"/>
          </p:cNvSpPr>
          <p:nvPr>
            <p:ph type="title"/>
          </p:nvPr>
        </p:nvSpPr>
        <p:spPr/>
        <p:txBody>
          <a:bodyPr>
            <a:normAutofit fontScale="90000"/>
          </a:bodyPr>
          <a:lstStyle/>
          <a:p>
            <a:r>
              <a:rPr lang="en-US" dirty="0"/>
              <a:t>¿</a:t>
            </a:r>
            <a:r>
              <a:rPr lang="en-US" dirty="0" err="1"/>
              <a:t>Qué</a:t>
            </a:r>
            <a:r>
              <a:rPr lang="en-US" dirty="0"/>
              <a:t> son los </a:t>
            </a:r>
            <a:r>
              <a:rPr lang="en-US" dirty="0" err="1"/>
              <a:t>Requerimientos</a:t>
            </a:r>
            <a:r>
              <a:rPr lang="en-US" dirty="0"/>
              <a:t>?</a:t>
            </a:r>
          </a:p>
        </p:txBody>
      </p:sp>
    </p:spTree>
    <p:extLst>
      <p:ext uri="{BB962C8B-B14F-4D97-AF65-F5344CB8AC3E}">
        <p14:creationId xmlns:p14="http://schemas.microsoft.com/office/powerpoint/2010/main" val="55698326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a:xfrm>
            <a:off x="628650" y="365125"/>
            <a:ext cx="7448550" cy="854075"/>
          </a:xfrm>
        </p:spPr>
        <p:txBody>
          <a:bodyPr>
            <a:normAutofit/>
          </a:bodyPr>
          <a:lstStyle/>
          <a:p>
            <a:r>
              <a:rPr lang="en-GB" dirty="0" err="1"/>
              <a:t>Ciclo</a:t>
            </a:r>
            <a:r>
              <a:rPr lang="en-GB" dirty="0"/>
              <a:t> de Vida de los </a:t>
            </a:r>
            <a:r>
              <a:rPr lang="en-GB" dirty="0" err="1"/>
              <a:t>Requerimientos</a:t>
            </a:r>
            <a:endParaRPr lang="en-GB" dirty="0"/>
          </a:p>
        </p:txBody>
      </p:sp>
      <p:grpSp>
        <p:nvGrpSpPr>
          <p:cNvPr id="2" name="Group 3"/>
          <p:cNvGrpSpPr>
            <a:grpSpLocks/>
          </p:cNvGrpSpPr>
          <p:nvPr/>
        </p:nvGrpSpPr>
        <p:grpSpPr bwMode="auto">
          <a:xfrm>
            <a:off x="152400" y="1372285"/>
            <a:ext cx="8763000" cy="4629149"/>
            <a:chOff x="934" y="965"/>
            <a:chExt cx="4325" cy="2916"/>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50" cy="407"/>
            </a:xfrm>
            <a:prstGeom prst="rect">
              <a:avLst/>
            </a:prstGeom>
            <a:noFill/>
            <a:ln w="9525">
              <a:noFill/>
              <a:miter lim="800000"/>
              <a:headEnd/>
              <a:tailEnd/>
            </a:ln>
            <a:effectLst/>
          </p:spPr>
          <p:txBody>
            <a:bodyPr wrap="none">
              <a:spAutoFit/>
            </a:bodyPr>
            <a:lstStyle/>
            <a:p>
              <a:r>
                <a:rPr lang="en-GB" b="1" dirty="0" err="1">
                  <a:solidFill>
                    <a:schemeClr val="bg1"/>
                  </a:solidFill>
                  <a:latin typeface="+mn-lt"/>
                </a:rPr>
                <a:t>Análisis</a:t>
              </a:r>
              <a:endParaRPr lang="en-GB" b="1" dirty="0">
                <a:solidFill>
                  <a:schemeClr val="bg1"/>
                </a:solidFill>
                <a:latin typeface="+mn-lt"/>
              </a:endParaRPr>
            </a:p>
            <a:p>
              <a:r>
                <a:rPr lang="en-GB" b="1" dirty="0" err="1">
                  <a:solidFill>
                    <a:schemeClr val="bg1"/>
                  </a:solidFill>
                </a:rPr>
                <a:t>R</a:t>
              </a:r>
              <a:r>
                <a:rPr lang="en-GB" b="1" dirty="0" err="1">
                  <a:solidFill>
                    <a:schemeClr val="bg1"/>
                  </a:solidFill>
                  <a:latin typeface="+mn-lt"/>
                </a:rPr>
                <a:t>ápido</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547" cy="407"/>
            </a:xfrm>
            <a:prstGeom prst="rect">
              <a:avLst/>
            </a:prstGeom>
            <a:noFill/>
            <a:ln w="9525">
              <a:noFill/>
              <a:miter lim="800000"/>
              <a:headEnd/>
              <a:tailEnd/>
            </a:ln>
            <a:effectLst/>
          </p:spPr>
          <p:txBody>
            <a:bodyPr wrap="none">
              <a:spAutoFit/>
            </a:bodyPr>
            <a:lstStyle/>
            <a:p>
              <a:r>
                <a:rPr lang="en-GB" b="1" dirty="0" err="1">
                  <a:solidFill>
                    <a:schemeClr val="bg1"/>
                  </a:solidFill>
                  <a:latin typeface="+mn-lt"/>
                </a:rPr>
                <a:t>Análisis</a:t>
              </a:r>
              <a:r>
                <a:rPr lang="en-GB" b="1" dirty="0">
                  <a:solidFill>
                    <a:schemeClr val="bg1"/>
                  </a:solidFill>
                  <a:latin typeface="+mn-lt"/>
                </a:rPr>
                <a:t> </a:t>
              </a:r>
            </a:p>
            <a:p>
              <a:r>
                <a:rPr lang="en-GB" b="1" dirty="0" err="1">
                  <a:solidFill>
                    <a:schemeClr val="bg1"/>
                  </a:solidFill>
                </a:rPr>
                <a:t>Detallado</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191" y="2069"/>
              <a:ext cx="509"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Se </a:t>
              </a:r>
              <a:r>
                <a:rPr lang="en-GB" b="1" dirty="0" err="1">
                  <a:solidFill>
                    <a:schemeClr val="bg1"/>
                  </a:solidFill>
                  <a:latin typeface="+mn-lt"/>
                </a:rPr>
                <a:t>llevan</a:t>
              </a:r>
              <a:endParaRPr lang="en-GB" b="1" dirty="0">
                <a:solidFill>
                  <a:schemeClr val="bg1"/>
                </a:solidFill>
                <a:latin typeface="+mn-lt"/>
              </a:endParaRPr>
            </a:p>
            <a:p>
              <a:r>
                <a:rPr lang="en-GB" b="1" dirty="0">
                  <a:solidFill>
                    <a:schemeClr val="bg1"/>
                  </a:solidFill>
                  <a:latin typeface="+mn-lt"/>
                </a:rPr>
                <a:t> a </a:t>
              </a:r>
              <a:r>
                <a:rPr lang="en-GB" b="1" dirty="0" err="1">
                  <a:solidFill>
                    <a:schemeClr val="bg1"/>
                  </a:solidFill>
                </a:rPr>
                <a:t>cabo</a:t>
              </a:r>
              <a:endParaRPr lang="en-GB" b="1" dirty="0">
                <a:solidFill>
                  <a:schemeClr val="bg1"/>
                </a:solidFill>
                <a:latin typeface="+mn-lt"/>
              </a:endParaRPr>
            </a:p>
          </p:txBody>
        </p:sp>
        <p:sp>
          <p:nvSpPr>
            <p:cNvPr id="1607693" name="Text Box 13"/>
            <p:cNvSpPr txBox="1">
              <a:spLocks noChangeArrowheads="1"/>
            </p:cNvSpPr>
            <p:nvPr/>
          </p:nvSpPr>
          <p:spPr bwMode="auto">
            <a:xfrm>
              <a:off x="3830" y="1973"/>
              <a:ext cx="639" cy="407"/>
            </a:xfrm>
            <a:prstGeom prst="rect">
              <a:avLst/>
            </a:prstGeom>
            <a:noFill/>
            <a:ln w="9525">
              <a:noFill/>
              <a:miter lim="800000"/>
              <a:headEnd/>
              <a:tailEnd/>
            </a:ln>
            <a:effectLst/>
          </p:spPr>
          <p:txBody>
            <a:bodyPr wrap="square">
              <a:spAutoFit/>
            </a:bodyPr>
            <a:lstStyle/>
            <a:p>
              <a:pPr algn="ctr"/>
              <a:r>
                <a:rPr lang="en-GB" b="1" dirty="0">
                  <a:solidFill>
                    <a:schemeClr val="bg1"/>
                  </a:solidFill>
                  <a:latin typeface="+mn-lt"/>
                </a:rPr>
                <a:t>Se </a:t>
              </a:r>
            </a:p>
            <a:p>
              <a:r>
                <a:rPr lang="en-GB" b="1" dirty="0" err="1">
                  <a:solidFill>
                    <a:schemeClr val="bg1"/>
                  </a:solidFill>
                </a:rPr>
                <a:t>completan</a:t>
              </a:r>
              <a:endParaRPr lang="en-GB" b="1" dirty="0">
                <a:solidFill>
                  <a:schemeClr val="bg1"/>
                </a:solidFill>
                <a:latin typeface="+mn-lt"/>
              </a:endParaRP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56" y="2046"/>
              <a:ext cx="694"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Se </a:t>
              </a:r>
              <a:r>
                <a:rPr lang="en-GB" b="1" dirty="0" err="1">
                  <a:solidFill>
                    <a:schemeClr val="bg1"/>
                  </a:solidFill>
                  <a:latin typeface="+mn-lt"/>
                </a:rPr>
                <a:t>logran</a:t>
              </a:r>
              <a:r>
                <a:rPr lang="en-GB" b="1" dirty="0">
                  <a:solidFill>
                    <a:schemeClr val="bg1"/>
                  </a:solidFill>
                  <a:latin typeface="+mn-lt"/>
                </a:rPr>
                <a:t> los</a:t>
              </a:r>
            </a:p>
            <a:p>
              <a:r>
                <a:rPr lang="en-GB" b="1" dirty="0" err="1">
                  <a:solidFill>
                    <a:schemeClr val="bg1"/>
                  </a:solidFill>
                  <a:latin typeface="+mn-lt"/>
                </a:rPr>
                <a:t>Benefcios</a:t>
              </a:r>
              <a:endParaRPr lang="en-GB" b="1" dirty="0">
                <a:solidFill>
                  <a:schemeClr val="bg1"/>
                </a:solidFill>
                <a:latin typeface="+mn-lt"/>
              </a:endParaRP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err="1">
                  <a:latin typeface="+mn-lt"/>
                </a:rPr>
                <a:t>Gestión</a:t>
              </a:r>
              <a:r>
                <a:rPr lang="en-GB" b="1" dirty="0">
                  <a:latin typeface="+mn-lt"/>
                </a:rPr>
                <a:t> de la </a:t>
              </a:r>
              <a:r>
                <a:rPr lang="en-GB" b="1" dirty="0" err="1">
                  <a:latin typeface="+mn-lt"/>
                </a:rPr>
                <a:t>Configuración</a:t>
              </a:r>
              <a:r>
                <a:rPr lang="en-GB" b="1" dirty="0">
                  <a:latin typeface="+mn-lt"/>
                </a:rPr>
                <a:t> y Control de </a:t>
              </a:r>
              <a:r>
                <a:rPr lang="en-GB" b="1" dirty="0" err="1"/>
                <a:t>Cambios</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233"/>
            </a:xfrm>
            <a:prstGeom prst="rect">
              <a:avLst/>
            </a:prstGeom>
            <a:noFill/>
            <a:ln w="9525">
              <a:noFill/>
              <a:miter lim="800000"/>
              <a:headEnd/>
              <a:tailEnd/>
            </a:ln>
            <a:effectLst/>
          </p:spPr>
          <p:txBody>
            <a:bodyPr>
              <a:spAutoFit/>
            </a:bodyPr>
            <a:lstStyle/>
            <a:p>
              <a:r>
                <a:rPr lang="en-GB" b="1" dirty="0" err="1">
                  <a:latin typeface="+mn-lt"/>
                </a:rPr>
                <a:t>Captura</a:t>
              </a:r>
              <a:r>
                <a:rPr lang="en-GB" b="1" dirty="0">
                  <a:latin typeface="+mn-lt"/>
                </a:rPr>
                <a:t> de los </a:t>
              </a:r>
              <a:r>
                <a:rPr lang="en-GB" b="1" dirty="0" err="1">
                  <a:latin typeface="+mn-lt"/>
                </a:rPr>
                <a:t>Requerimientos</a:t>
              </a:r>
              <a:r>
                <a:rPr lang="en-GB" b="1" dirty="0">
                  <a:latin typeface="+mn-lt"/>
                </a:rPr>
                <a:t> y </a:t>
              </a:r>
              <a:r>
                <a:rPr lang="en-GB" b="1" dirty="0" err="1">
                  <a:latin typeface="+mn-lt"/>
                </a:rPr>
                <a:t>Prueba</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err="1">
                  <a:latin typeface="+mn-lt"/>
                </a:rPr>
                <a:t>Revisión</a:t>
              </a:r>
              <a:r>
                <a:rPr lang="en-GB" b="1" dirty="0">
                  <a:latin typeface="+mn-lt"/>
                </a:rPr>
                <a:t> de los </a:t>
              </a:r>
              <a:r>
                <a:rPr lang="en-GB" b="1" dirty="0" err="1">
                  <a:latin typeface="+mn-lt"/>
                </a:rPr>
                <a:t>Requerimientos</a:t>
              </a:r>
              <a:endParaRPr lang="en-GB" b="1" dirty="0">
                <a:latin typeface="+mn-lt"/>
              </a:endParaRPr>
            </a:p>
          </p:txBody>
        </p:sp>
        <p:sp>
          <p:nvSpPr>
            <p:cNvPr id="1607707" name="Text Box 27"/>
            <p:cNvSpPr txBox="1">
              <a:spLocks noChangeArrowheads="1"/>
            </p:cNvSpPr>
            <p:nvPr/>
          </p:nvSpPr>
          <p:spPr bwMode="auto">
            <a:xfrm>
              <a:off x="2326" y="965"/>
              <a:ext cx="602" cy="407"/>
            </a:xfrm>
            <a:prstGeom prst="rect">
              <a:avLst/>
            </a:prstGeom>
            <a:noFill/>
            <a:ln w="9525">
              <a:noFill/>
              <a:miter lim="800000"/>
              <a:headEnd/>
              <a:tailEnd/>
            </a:ln>
            <a:effectLst/>
          </p:spPr>
          <p:txBody>
            <a:bodyPr wrap="square">
              <a:spAutoFit/>
            </a:bodyPr>
            <a:lstStyle/>
            <a:p>
              <a:r>
                <a:rPr lang="en-GB" b="1" dirty="0">
                  <a:latin typeface="+mn-lt"/>
                </a:rPr>
                <a:t>Se </a:t>
              </a:r>
              <a:r>
                <a:rPr lang="en-GB" b="1" dirty="0" err="1">
                  <a:latin typeface="+mn-lt"/>
                </a:rPr>
                <a:t>congela</a:t>
              </a:r>
              <a:r>
                <a:rPr lang="en-GB" b="1" dirty="0">
                  <a:latin typeface="+mn-lt"/>
                </a:rPr>
                <a:t> </a:t>
              </a:r>
            </a:p>
            <a:p>
              <a:r>
                <a:rPr lang="en-GB" b="1" dirty="0">
                  <a:latin typeface="+mn-lt"/>
                </a:rPr>
                <a:t>el </a:t>
              </a:r>
              <a:r>
                <a:rPr lang="en-GB" b="1" dirty="0" err="1">
                  <a:latin typeface="+mn-lt"/>
                </a:rPr>
                <a:t>diseño</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err="1">
                  <a:latin typeface="+mn-lt"/>
                </a:rPr>
                <a:t>Línea</a:t>
              </a:r>
              <a:r>
                <a:rPr lang="en-GB" b="1" dirty="0">
                  <a:latin typeface="+mn-lt"/>
                </a:rPr>
                <a:t> Base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208</a:t>
            </a:fld>
            <a:endParaRPr lang="en-US" dirty="0"/>
          </a:p>
        </p:txBody>
      </p:sp>
    </p:spTree>
    <p:extLst>
      <p:ext uri="{BB962C8B-B14F-4D97-AF65-F5344CB8AC3E}">
        <p14:creationId xmlns:p14="http://schemas.microsoft.com/office/powerpoint/2010/main" val="33658481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209</a:t>
            </a:fld>
            <a:endParaRPr lang="en-US" dirty="0"/>
          </a:p>
        </p:txBody>
      </p:sp>
      <p:sp>
        <p:nvSpPr>
          <p:cNvPr id="4" name="Title 3"/>
          <p:cNvSpPr>
            <a:spLocks noGrp="1"/>
          </p:cNvSpPr>
          <p:nvPr>
            <p:ph type="title"/>
          </p:nvPr>
        </p:nvSpPr>
        <p:spPr>
          <a:xfrm>
            <a:off x="628650" y="365125"/>
            <a:ext cx="7296150" cy="854075"/>
          </a:xfrm>
        </p:spPr>
        <p:txBody>
          <a:bodyPr>
            <a:normAutofit/>
          </a:bodyPr>
          <a:lstStyle/>
          <a:p>
            <a:r>
              <a:rPr lang="en-US" dirty="0" err="1"/>
              <a:t>Estructuración</a:t>
            </a:r>
            <a:r>
              <a:rPr lang="en-US" dirty="0"/>
              <a:t> de los </a:t>
            </a:r>
            <a:r>
              <a:rPr lang="en-US" dirty="0" err="1"/>
              <a:t>Requerimientos</a:t>
            </a:r>
            <a:endParaRPr lang="en-US" dirty="0"/>
          </a:p>
        </p:txBody>
      </p:sp>
      <p:sp>
        <p:nvSpPr>
          <p:cNvPr id="5" name="Content Placeholder 2"/>
          <p:cNvSpPr>
            <a:spLocks noGrp="1"/>
          </p:cNvSpPr>
          <p:nvPr>
            <p:ph idx="1"/>
          </p:nvPr>
        </p:nvSpPr>
        <p:spPr>
          <a:xfrm>
            <a:off x="457200" y="1371600"/>
            <a:ext cx="8229600" cy="4343400"/>
          </a:xfrm>
        </p:spPr>
        <p:txBody>
          <a:bodyPr>
            <a:normAutofit fontScale="77500" lnSpcReduction="20000"/>
          </a:bodyPr>
          <a:lstStyle/>
          <a:p>
            <a:pPr marL="0" indent="0">
              <a:buNone/>
            </a:pPr>
            <a:r>
              <a:rPr lang="en-GB" sz="2800" dirty="0" err="1"/>
              <a:t>Factorores</a:t>
            </a:r>
            <a:r>
              <a:rPr lang="en-GB" sz="2800" dirty="0"/>
              <a:t> </a:t>
            </a:r>
            <a:r>
              <a:rPr lang="en-GB" sz="2800" dirty="0" err="1"/>
              <a:t>utilizados</a:t>
            </a:r>
            <a:r>
              <a:rPr lang="en-GB" sz="2800" dirty="0"/>
              <a:t> </a:t>
            </a:r>
            <a:r>
              <a:rPr lang="en-GB" sz="2800" dirty="0" err="1"/>
              <a:t>para</a:t>
            </a:r>
            <a:r>
              <a:rPr lang="en-GB" sz="2800" dirty="0"/>
              <a:t> </a:t>
            </a:r>
            <a:r>
              <a:rPr lang="en-GB" sz="2800" dirty="0" err="1"/>
              <a:t>estructurar</a:t>
            </a:r>
            <a:r>
              <a:rPr lang="en-GB" sz="2800" dirty="0"/>
              <a:t> la </a:t>
            </a:r>
            <a:r>
              <a:rPr lang="en-GB" sz="2800" dirty="0" err="1"/>
              <a:t>construcción</a:t>
            </a:r>
            <a:r>
              <a:rPr lang="en-GB" sz="2800" dirty="0"/>
              <a:t> de los </a:t>
            </a:r>
            <a:r>
              <a:rPr lang="en-GB" sz="2800" dirty="0" err="1"/>
              <a:t>requerimientos</a:t>
            </a:r>
            <a:r>
              <a:rPr lang="en-GB" sz="2800" dirty="0"/>
              <a:t>:</a:t>
            </a:r>
          </a:p>
          <a:p>
            <a:r>
              <a:rPr lang="en-GB" dirty="0" err="1"/>
              <a:t>Valor</a:t>
            </a:r>
            <a:endParaRPr lang="en-GB" dirty="0"/>
          </a:p>
          <a:p>
            <a:pPr lvl="1"/>
            <a:r>
              <a:rPr lang="en-GB" sz="2200" dirty="0"/>
              <a:t>El </a:t>
            </a:r>
            <a:r>
              <a:rPr lang="en-GB" sz="2200" dirty="0" err="1"/>
              <a:t>tamaño</a:t>
            </a:r>
            <a:r>
              <a:rPr lang="en-GB" sz="2200" dirty="0"/>
              <a:t> del </a:t>
            </a:r>
            <a:r>
              <a:rPr lang="en-GB" sz="2200" dirty="0" err="1"/>
              <a:t>beneficio</a:t>
            </a:r>
            <a:r>
              <a:rPr lang="en-GB" sz="2200" dirty="0"/>
              <a:t> de </a:t>
            </a:r>
            <a:r>
              <a:rPr lang="en-GB" sz="2200" dirty="0" err="1"/>
              <a:t>cada</a:t>
            </a:r>
            <a:r>
              <a:rPr lang="en-GB" sz="2200" dirty="0"/>
              <a:t> </a:t>
            </a:r>
            <a:r>
              <a:rPr lang="en-GB" sz="2200" dirty="0" err="1"/>
              <a:t>requerimiento</a:t>
            </a:r>
            <a:endParaRPr lang="en-GB" sz="2200" dirty="0"/>
          </a:p>
          <a:p>
            <a:r>
              <a:rPr lang="en-GB" dirty="0" err="1"/>
              <a:t>Prioridad</a:t>
            </a:r>
            <a:endParaRPr lang="en-GB" dirty="0"/>
          </a:p>
          <a:p>
            <a:pPr lvl="1"/>
            <a:r>
              <a:rPr lang="en-GB" sz="2200" dirty="0"/>
              <a:t>Las </a:t>
            </a:r>
            <a:r>
              <a:rPr lang="en-GB" sz="2200" dirty="0" err="1"/>
              <a:t>partes</a:t>
            </a:r>
            <a:r>
              <a:rPr lang="en-GB" sz="2200" dirty="0"/>
              <a:t> </a:t>
            </a:r>
            <a:r>
              <a:rPr lang="en-GB" sz="2200" dirty="0" err="1"/>
              <a:t>interesadas</a:t>
            </a:r>
            <a:r>
              <a:rPr lang="en-GB" sz="2200" dirty="0"/>
              <a:t> </a:t>
            </a:r>
            <a:r>
              <a:rPr lang="en-GB" sz="2200" dirty="0" err="1"/>
              <a:t>acuerdan</a:t>
            </a:r>
            <a:r>
              <a:rPr lang="en-GB" sz="2200" dirty="0"/>
              <a:t> un </a:t>
            </a:r>
            <a:r>
              <a:rPr lang="en-GB" sz="2200" dirty="0" err="1"/>
              <a:t>orden</a:t>
            </a:r>
            <a:r>
              <a:rPr lang="en-GB" sz="2200" dirty="0"/>
              <a:t> de </a:t>
            </a:r>
            <a:r>
              <a:rPr lang="en-GB" sz="2200" dirty="0" err="1"/>
              <a:t>prioridad</a:t>
            </a:r>
            <a:endParaRPr lang="en-GB" sz="2200" dirty="0"/>
          </a:p>
          <a:p>
            <a:r>
              <a:rPr lang="en-GB" dirty="0" err="1"/>
              <a:t>Tiempo</a:t>
            </a:r>
            <a:endParaRPr lang="en-GB" dirty="0"/>
          </a:p>
          <a:p>
            <a:pPr lvl="1"/>
            <a:r>
              <a:rPr lang="en-GB" sz="2200" dirty="0" err="1"/>
              <a:t>Plazos</a:t>
            </a:r>
            <a:r>
              <a:rPr lang="en-GB" sz="2200" dirty="0"/>
              <a:t> </a:t>
            </a:r>
            <a:r>
              <a:rPr lang="en-GB" sz="2200" dirty="0" err="1"/>
              <a:t>para</a:t>
            </a:r>
            <a:r>
              <a:rPr lang="en-GB" sz="2200" dirty="0"/>
              <a:t> </a:t>
            </a:r>
            <a:r>
              <a:rPr lang="en-GB" sz="2200" dirty="0" err="1"/>
              <a:t>cada</a:t>
            </a:r>
            <a:r>
              <a:rPr lang="en-GB" sz="2200" dirty="0"/>
              <a:t> </a:t>
            </a:r>
            <a:r>
              <a:rPr lang="en-GB" sz="2200" dirty="0" err="1"/>
              <a:t>requerimiento</a:t>
            </a:r>
            <a:endParaRPr lang="en-GB" sz="2200" dirty="0"/>
          </a:p>
          <a:p>
            <a:r>
              <a:rPr lang="en-GB" dirty="0" err="1"/>
              <a:t>Proceso</a:t>
            </a:r>
            <a:endParaRPr lang="en-GB" dirty="0"/>
          </a:p>
          <a:p>
            <a:pPr lvl="1"/>
            <a:r>
              <a:rPr lang="en-GB" sz="2200" dirty="0"/>
              <a:t>El </a:t>
            </a:r>
            <a:r>
              <a:rPr lang="en-GB" sz="2200" dirty="0" err="1"/>
              <a:t>modo</a:t>
            </a:r>
            <a:r>
              <a:rPr lang="en-GB" sz="2200" dirty="0"/>
              <a:t> en </a:t>
            </a:r>
            <a:r>
              <a:rPr lang="en-GB" sz="2200" dirty="0" err="1"/>
              <a:t>que</a:t>
            </a:r>
            <a:r>
              <a:rPr lang="en-GB" sz="2200" dirty="0"/>
              <a:t> ha de </a:t>
            </a:r>
            <a:r>
              <a:rPr lang="en-GB" sz="2200" dirty="0" err="1"/>
              <a:t>contruirse</a:t>
            </a:r>
            <a:r>
              <a:rPr lang="en-GB" sz="2200" dirty="0"/>
              <a:t> la </a:t>
            </a:r>
            <a:r>
              <a:rPr lang="en-GB" sz="2200" dirty="0" err="1"/>
              <a:t>solución</a:t>
            </a:r>
            <a:r>
              <a:rPr lang="en-GB" sz="2200" dirty="0"/>
              <a:t>, a </a:t>
            </a:r>
            <a:r>
              <a:rPr lang="en-GB" sz="2200" dirty="0" err="1"/>
              <a:t>través</a:t>
            </a:r>
            <a:r>
              <a:rPr lang="en-GB" sz="2200" dirty="0"/>
              <a:t> de </a:t>
            </a:r>
            <a:r>
              <a:rPr lang="en-GB" sz="2200" dirty="0" err="1"/>
              <a:t>cuáles</a:t>
            </a:r>
            <a:r>
              <a:rPr lang="en-GB" sz="2200" dirty="0"/>
              <a:t> sub-</a:t>
            </a:r>
            <a:r>
              <a:rPr lang="en-GB" sz="2200" dirty="0" err="1"/>
              <a:t>contratistas</a:t>
            </a:r>
            <a:endParaRPr lang="en-GB" sz="2200" dirty="0"/>
          </a:p>
          <a:p>
            <a:r>
              <a:rPr lang="en-GB" sz="2400" dirty="0" err="1"/>
              <a:t>Impacto</a:t>
            </a:r>
            <a:endParaRPr lang="en-GB" sz="2400" dirty="0"/>
          </a:p>
          <a:p>
            <a:pPr lvl="1"/>
            <a:r>
              <a:rPr lang="en-GB" sz="2200" dirty="0"/>
              <a:t>El </a:t>
            </a:r>
            <a:r>
              <a:rPr lang="en-GB" sz="2200" dirty="0" err="1"/>
              <a:t>impacto</a:t>
            </a:r>
            <a:r>
              <a:rPr lang="en-GB" sz="2200" dirty="0"/>
              <a:t> P5* </a:t>
            </a:r>
            <a:r>
              <a:rPr lang="en-GB" sz="2200" dirty="0" err="1"/>
              <a:t>que</a:t>
            </a:r>
            <a:r>
              <a:rPr lang="en-GB" sz="2200" dirty="0"/>
              <a:t> </a:t>
            </a:r>
            <a:r>
              <a:rPr lang="en-GB" sz="2200" dirty="0" err="1"/>
              <a:t>tiene</a:t>
            </a:r>
            <a:r>
              <a:rPr lang="en-GB" sz="2200" dirty="0"/>
              <a:t> el </a:t>
            </a:r>
            <a:r>
              <a:rPr lang="en-GB" sz="2200" dirty="0" err="1"/>
              <a:t>requerimiento</a:t>
            </a:r>
            <a:r>
              <a:rPr lang="en-GB" sz="2200" dirty="0"/>
              <a:t> </a:t>
            </a:r>
          </a:p>
          <a:p>
            <a:pPr lvl="2"/>
            <a:endParaRPr lang="en-GB" sz="2000" dirty="0"/>
          </a:p>
          <a:p>
            <a:pPr marL="114300" indent="0">
              <a:buNone/>
            </a:pPr>
            <a:r>
              <a:rPr lang="en-GB" sz="1400" dirty="0"/>
              <a:t>*</a:t>
            </a:r>
            <a:r>
              <a:rPr lang="en-GB" sz="1400" dirty="0" err="1"/>
              <a:t>Impacto</a:t>
            </a:r>
            <a:r>
              <a:rPr lang="en-GB" sz="1400" dirty="0"/>
              <a:t> de </a:t>
            </a:r>
            <a:r>
              <a:rPr lang="en-GB" sz="1400" dirty="0" err="1"/>
              <a:t>Sostenibilidad</a:t>
            </a:r>
            <a:r>
              <a:rPr lang="en-GB" sz="1400" dirty="0"/>
              <a:t> -  People, Planet, Profit, Project Process and Resulting Product</a:t>
            </a:r>
          </a:p>
        </p:txBody>
      </p:sp>
    </p:spTree>
    <p:extLst>
      <p:ext uri="{BB962C8B-B14F-4D97-AF65-F5344CB8AC3E}">
        <p14:creationId xmlns:p14="http://schemas.microsoft.com/office/powerpoint/2010/main" val="923391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a:t>Un </a:t>
            </a:r>
            <a:r>
              <a:rPr lang="en-US" dirty="0" err="1"/>
              <a:t>problema</a:t>
            </a:r>
            <a:r>
              <a:rPr lang="en-US" dirty="0"/>
              <a:t> </a:t>
            </a:r>
            <a:r>
              <a:rPr lang="en-US" dirty="0" err="1"/>
              <a:t>creciente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21</a:t>
            </a:fld>
            <a:endParaRPr lang="en-US" dirty="0"/>
          </a:p>
        </p:txBody>
      </p:sp>
      <p:sp>
        <p:nvSpPr>
          <p:cNvPr id="3" name="TextBox 2"/>
          <p:cNvSpPr txBox="1"/>
          <p:nvPr/>
        </p:nvSpPr>
        <p:spPr>
          <a:xfrm>
            <a:off x="152400" y="5715000"/>
            <a:ext cx="7087397" cy="338554"/>
          </a:xfrm>
          <a:prstGeom prst="rect">
            <a:avLst/>
          </a:prstGeom>
          <a:noFill/>
        </p:spPr>
        <p:txBody>
          <a:bodyPr wrap="none" rtlCol="0">
            <a:spAutoFit/>
          </a:bodyPr>
          <a:lstStyle/>
          <a:p>
            <a:r>
              <a:rPr lang="en-US" sz="1600" dirty="0">
                <a:solidFill>
                  <a:schemeClr val="bg1">
                    <a:lumMod val="75000"/>
                  </a:schemeClr>
                </a:solidFill>
              </a:rPr>
              <a:t>http://</a:t>
            </a:r>
            <a:r>
              <a:rPr lang="en-US" sz="1600" dirty="0" err="1">
                <a:solidFill>
                  <a:schemeClr val="bg1">
                    <a:lumMod val="75000"/>
                  </a:schemeClr>
                </a:solidFill>
              </a:rPr>
              <a:t>www.footprintnetwork.org</a:t>
            </a:r>
            <a:r>
              <a:rPr lang="en-US" sz="1600" dirty="0">
                <a:solidFill>
                  <a:schemeClr val="bg1">
                    <a:lumMod val="75000"/>
                  </a:schemeClr>
                </a:solidFill>
              </a:rPr>
              <a:t>/en/</a:t>
            </a:r>
            <a:r>
              <a:rPr lang="en-US" sz="1600" dirty="0" err="1">
                <a:solidFill>
                  <a:schemeClr val="bg1">
                    <a:lumMod val="75000"/>
                  </a:schemeClr>
                </a:solidFill>
              </a:rPr>
              <a:t>index.php</a:t>
            </a:r>
            <a:r>
              <a:rPr lang="en-US" sz="1600" dirty="0">
                <a:solidFill>
                  <a:schemeClr val="bg1">
                    <a:lumMod val="75000"/>
                  </a:schemeClr>
                </a:solidFill>
              </a:rPr>
              <a:t>/GFN/page/</a:t>
            </a:r>
            <a:r>
              <a:rPr lang="en-US" sz="1600" dirty="0" err="1">
                <a:solidFill>
                  <a:schemeClr val="bg1">
                    <a:lumMod val="75000"/>
                  </a:schemeClr>
                </a:solidFill>
              </a:rPr>
              <a:t>earth_overshoot_day</a:t>
            </a:r>
            <a:r>
              <a:rPr lang="en-US" sz="1600" dirty="0">
                <a:solidFill>
                  <a:schemeClr val="bg1">
                    <a:lumMod val="75000"/>
                  </a:schemeClr>
                </a:solidFill>
              </a:rPr>
              <a:t>/</a:t>
            </a:r>
          </a:p>
        </p:txBody>
      </p:sp>
      <p:pic>
        <p:nvPicPr>
          <p:cNvPr id="7" name="Picture 6" descr="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0" y="1905000"/>
            <a:ext cx="4010284" cy="2476500"/>
          </a:xfrm>
          <a:prstGeom prst="rect">
            <a:avLst/>
          </a:prstGeom>
        </p:spPr>
      </p:pic>
      <p:sp>
        <p:nvSpPr>
          <p:cNvPr id="9" name="Content Placeholder 4"/>
          <p:cNvSpPr>
            <a:spLocks noGrp="1"/>
          </p:cNvSpPr>
          <p:nvPr>
            <p:ph idx="1"/>
          </p:nvPr>
        </p:nvSpPr>
        <p:spPr>
          <a:xfrm>
            <a:off x="381000" y="1143000"/>
            <a:ext cx="3962400" cy="4436477"/>
          </a:xfrm>
        </p:spPr>
        <p:txBody>
          <a:bodyPr>
            <a:noAutofit/>
          </a:bodyPr>
          <a:lstStyle/>
          <a:p>
            <a:r>
              <a:rPr lang="es-GT" sz="1800" dirty="0"/>
              <a:t>Según los cálculos la Red de la Huella Global, nuestra demanda (global) de recursos ecológicos renovables y los servicios que estos prestan, es ahora equivalente a </a:t>
            </a:r>
            <a:r>
              <a:rPr lang="es-GT" sz="1800" b="1" dirty="0"/>
              <a:t> más de 1,6 Tierras.</a:t>
            </a:r>
          </a:p>
          <a:p>
            <a:endParaRPr lang="es-GT" sz="1800" b="1" dirty="0"/>
          </a:p>
          <a:p>
            <a:r>
              <a:rPr lang="es-GT" sz="1800" dirty="0"/>
              <a:t>Los datos nos muestran que estamos en camino de requerir los recursos de dos planetas mucho antes de mediados de este siglo.</a:t>
            </a:r>
          </a:p>
          <a:p>
            <a:endParaRPr lang="es-GT" sz="1800" b="1" dirty="0"/>
          </a:p>
          <a:p>
            <a:r>
              <a:rPr lang="es-GT" sz="1800" b="1" dirty="0"/>
              <a:t>(No tenemos 1.6 Planetas)</a:t>
            </a:r>
            <a:endParaRPr lang="en-US" sz="1800" b="1" dirty="0"/>
          </a:p>
        </p:txBody>
      </p:sp>
    </p:spTree>
    <p:extLst>
      <p:ext uri="{BB962C8B-B14F-4D97-AF65-F5344CB8AC3E}">
        <p14:creationId xmlns:p14="http://schemas.microsoft.com/office/powerpoint/2010/main" val="48369844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514350" indent="-514350">
              <a:buFont typeface="+mj-lt"/>
              <a:buAutoNum type="arabicPeriod"/>
            </a:pPr>
            <a:r>
              <a:rPr lang="en-US" dirty="0" err="1">
                <a:solidFill>
                  <a:schemeClr val="tx1">
                    <a:lumMod val="95000"/>
                    <a:lumOff val="5000"/>
                  </a:schemeClr>
                </a:solidFill>
              </a:rPr>
              <a:t>Introducción</a:t>
            </a:r>
            <a:r>
              <a:rPr lang="en-US" dirty="0">
                <a:solidFill>
                  <a:schemeClr val="tx1">
                    <a:lumMod val="95000"/>
                    <a:lumOff val="5000"/>
                  </a:schemeClr>
                </a:solidFill>
              </a:rPr>
              <a:t>	</a:t>
            </a:r>
          </a:p>
          <a:p>
            <a:pPr marL="914400" lvl="1" indent="-514350">
              <a:buFont typeface="+mj-lt"/>
              <a:buAutoNum type="arabicPeriod"/>
            </a:pPr>
            <a:r>
              <a:rPr lang="en-US" dirty="0" err="1">
                <a:solidFill>
                  <a:schemeClr val="tx1">
                    <a:lumMod val="95000"/>
                    <a:lumOff val="5000"/>
                  </a:schemeClr>
                </a:solidFill>
              </a:rPr>
              <a:t>Propósito</a:t>
            </a:r>
            <a:r>
              <a:rPr lang="en-US" dirty="0">
                <a:solidFill>
                  <a:schemeClr val="tx1">
                    <a:lumMod val="95000"/>
                    <a:lumOff val="5000"/>
                  </a:schemeClr>
                </a:solidFill>
              </a:rPr>
              <a:t> del Plan de </a:t>
            </a:r>
            <a:r>
              <a:rPr lang="en-US" dirty="0" err="1">
                <a:solidFill>
                  <a:schemeClr val="tx1">
                    <a:lumMod val="95000"/>
                    <a:lumOff val="5000"/>
                  </a:schemeClr>
                </a:solidFill>
              </a:rPr>
              <a:t>Gestión</a:t>
            </a:r>
            <a:r>
              <a:rPr lang="en-US" dirty="0">
                <a:solidFill>
                  <a:schemeClr val="tx1">
                    <a:lumMod val="95000"/>
                    <a:lumOff val="5000"/>
                  </a:schemeClr>
                </a:solidFill>
              </a:rPr>
              <a:t> de los </a:t>
            </a:r>
            <a:r>
              <a:rPr lang="en-US" dirty="0" err="1">
                <a:solidFill>
                  <a:schemeClr val="tx1">
                    <a:lumMod val="95000"/>
                    <a:lumOff val="5000"/>
                  </a:schemeClr>
                </a:solidFill>
              </a:rPr>
              <a:t>Requerimientos</a:t>
            </a:r>
            <a:endParaRPr lang="en-US" dirty="0">
              <a:solidFill>
                <a:schemeClr val="tx1">
                  <a:lumMod val="95000"/>
                  <a:lumOff val="5000"/>
                </a:schemeClr>
              </a:solidFill>
            </a:endParaRPr>
          </a:p>
          <a:p>
            <a:pPr marL="514350" indent="-514350">
              <a:buFont typeface="+mj-lt"/>
              <a:buAutoNum type="arabicPeriod"/>
            </a:pPr>
            <a:r>
              <a:rPr lang="es-ES" dirty="0">
                <a:solidFill>
                  <a:schemeClr val="tx1">
                    <a:lumMod val="95000"/>
                    <a:lumOff val="5000"/>
                  </a:schemeClr>
                </a:solidFill>
              </a:rPr>
              <a:t>Descripción de la Gestión de los Requerimientos</a:t>
            </a:r>
            <a:endParaRPr lang="en-US" dirty="0">
              <a:solidFill>
                <a:schemeClr val="tx1">
                  <a:lumMod val="95000"/>
                  <a:lumOff val="5000"/>
                </a:schemeClr>
              </a:solidFill>
            </a:endParaRPr>
          </a:p>
          <a:p>
            <a:pPr marL="914400" lvl="1" indent="-514350">
              <a:buFont typeface="+mj-lt"/>
              <a:buAutoNum type="arabicPeriod"/>
            </a:pPr>
            <a:r>
              <a:rPr lang="en-US" dirty="0" err="1">
                <a:solidFill>
                  <a:schemeClr val="tx1">
                    <a:lumMod val="95000"/>
                    <a:lumOff val="5000"/>
                  </a:schemeClr>
                </a:solidFill>
              </a:rPr>
              <a:t>Organización</a:t>
            </a:r>
            <a:r>
              <a:rPr lang="en-US" dirty="0">
                <a:solidFill>
                  <a:schemeClr val="tx1">
                    <a:lumMod val="95000"/>
                    <a:lumOff val="5000"/>
                  </a:schemeClr>
                </a:solidFill>
              </a:rPr>
              <a:t>, </a:t>
            </a:r>
            <a:r>
              <a:rPr lang="en-US" dirty="0" err="1">
                <a:solidFill>
                  <a:schemeClr val="tx1">
                    <a:lumMod val="95000"/>
                    <a:lumOff val="5000"/>
                  </a:schemeClr>
                </a:solidFill>
              </a:rPr>
              <a:t>Responsabilidades</a:t>
            </a:r>
            <a:r>
              <a:rPr lang="en-US" dirty="0">
                <a:solidFill>
                  <a:schemeClr val="tx1">
                    <a:lumMod val="95000"/>
                    <a:lumOff val="5000"/>
                  </a:schemeClr>
                </a:solidFill>
              </a:rPr>
              <a:t> e Interfaces</a:t>
            </a:r>
          </a:p>
          <a:p>
            <a:pPr marL="914400" lvl="1" indent="-514350">
              <a:buFont typeface="+mj-lt"/>
              <a:buAutoNum type="arabicPeriod"/>
            </a:pPr>
            <a:r>
              <a:rPr lang="en-US" dirty="0" err="1">
                <a:solidFill>
                  <a:schemeClr val="tx1">
                    <a:lumMod val="95000"/>
                    <a:lumOff val="5000"/>
                  </a:schemeClr>
                </a:solidFill>
              </a:rPr>
              <a:t>Herramientas</a:t>
            </a:r>
            <a:r>
              <a:rPr lang="en-US" dirty="0">
                <a:solidFill>
                  <a:schemeClr val="tx1">
                    <a:lumMod val="95000"/>
                    <a:lumOff val="5000"/>
                  </a:schemeClr>
                </a:solidFill>
              </a:rPr>
              <a:t>, </a:t>
            </a:r>
            <a:r>
              <a:rPr lang="en-US" dirty="0" err="1">
                <a:solidFill>
                  <a:schemeClr val="tx1">
                    <a:lumMod val="95000"/>
                    <a:lumOff val="5000"/>
                  </a:schemeClr>
                </a:solidFill>
              </a:rPr>
              <a:t>Ambiente</a:t>
            </a:r>
            <a:r>
              <a:rPr lang="en-US" dirty="0">
                <a:solidFill>
                  <a:schemeClr val="tx1">
                    <a:lumMod val="95000"/>
                    <a:lumOff val="5000"/>
                  </a:schemeClr>
                </a:solidFill>
              </a:rPr>
              <a:t> e </a:t>
            </a:r>
            <a:r>
              <a:rPr lang="en-US" dirty="0" err="1">
                <a:solidFill>
                  <a:schemeClr val="tx1">
                    <a:lumMod val="95000"/>
                    <a:lumOff val="5000"/>
                  </a:schemeClr>
                </a:solidFill>
              </a:rPr>
              <a:t>Infraestructura</a:t>
            </a:r>
            <a:endParaRPr lang="en-US" dirty="0">
              <a:solidFill>
                <a:schemeClr val="tx1">
                  <a:lumMod val="95000"/>
                  <a:lumOff val="5000"/>
                </a:schemeClr>
              </a:solidFill>
            </a:endParaRPr>
          </a:p>
          <a:p>
            <a:pPr marL="514350" indent="-514350">
              <a:buFont typeface="+mj-lt"/>
              <a:buAutoNum type="arabicPeriod"/>
            </a:pPr>
            <a:r>
              <a:rPr lang="en-US" dirty="0" err="1">
                <a:solidFill>
                  <a:schemeClr val="tx1">
                    <a:lumMod val="95000"/>
                    <a:lumOff val="5000"/>
                  </a:schemeClr>
                </a:solidFill>
              </a:rPr>
              <a:t>Gestión</a:t>
            </a:r>
            <a:r>
              <a:rPr lang="en-US" dirty="0">
                <a:solidFill>
                  <a:schemeClr val="tx1">
                    <a:lumMod val="95000"/>
                    <a:lumOff val="5000"/>
                  </a:schemeClr>
                </a:solidFill>
              </a:rPr>
              <a:t> de los </a:t>
            </a:r>
            <a:r>
              <a:rPr lang="en-US" dirty="0" err="1">
                <a:solidFill>
                  <a:schemeClr val="tx1">
                    <a:lumMod val="95000"/>
                    <a:lumOff val="5000"/>
                  </a:schemeClr>
                </a:solidFill>
              </a:rPr>
              <a:t>Requerimientos</a:t>
            </a:r>
            <a:endParaRPr lang="en-US" dirty="0">
              <a:solidFill>
                <a:schemeClr val="tx1">
                  <a:lumMod val="95000"/>
                  <a:lumOff val="5000"/>
                </a:schemeClr>
              </a:solidFill>
            </a:endParaRPr>
          </a:p>
          <a:p>
            <a:pPr marL="914400" lvl="1" indent="-514350">
              <a:buFont typeface="+mj-lt"/>
              <a:buAutoNum type="arabicPeriod"/>
            </a:pPr>
            <a:r>
              <a:rPr lang="en-US" dirty="0" err="1">
                <a:solidFill>
                  <a:schemeClr val="tx1">
                    <a:lumMod val="95000"/>
                    <a:lumOff val="5000"/>
                  </a:schemeClr>
                </a:solidFill>
              </a:rPr>
              <a:t>Asumciones</a:t>
            </a:r>
            <a:r>
              <a:rPr lang="en-US" dirty="0">
                <a:solidFill>
                  <a:schemeClr val="tx1">
                    <a:lumMod val="95000"/>
                    <a:lumOff val="5000"/>
                  </a:schemeClr>
                </a:solidFill>
              </a:rPr>
              <a:t>/</a:t>
            </a:r>
            <a:r>
              <a:rPr lang="en-US" dirty="0" err="1">
                <a:solidFill>
                  <a:schemeClr val="tx1">
                    <a:lumMod val="95000"/>
                    <a:lumOff val="5000"/>
                  </a:schemeClr>
                </a:solidFill>
              </a:rPr>
              <a:t>Restricciones</a:t>
            </a:r>
            <a:r>
              <a:rPr lang="en-US" dirty="0">
                <a:solidFill>
                  <a:schemeClr val="tx1">
                    <a:lumMod val="95000"/>
                    <a:lumOff val="5000"/>
                  </a:schemeClr>
                </a:solidFill>
              </a:rPr>
              <a:t> (</a:t>
            </a:r>
            <a:r>
              <a:rPr lang="en-US" dirty="0" err="1">
                <a:solidFill>
                  <a:schemeClr val="tx1">
                    <a:lumMod val="95000"/>
                    <a:lumOff val="5000"/>
                  </a:schemeClr>
                </a:solidFill>
              </a:rPr>
              <a:t>Impactos</a:t>
            </a:r>
            <a:r>
              <a:rPr lang="en-US" dirty="0">
                <a:solidFill>
                  <a:schemeClr val="tx1">
                    <a:lumMod val="95000"/>
                    <a:lumOff val="5000"/>
                  </a:schemeClr>
                </a:solidFill>
              </a:rPr>
              <a:t> de </a:t>
            </a:r>
            <a:r>
              <a:rPr lang="en-US" dirty="0" err="1">
                <a:solidFill>
                  <a:schemeClr val="tx1">
                    <a:lumMod val="95000"/>
                    <a:lumOff val="5000"/>
                  </a:schemeClr>
                </a:solidFill>
              </a:rPr>
              <a:t>Sostenibilidad</a:t>
            </a:r>
            <a:r>
              <a:rPr lang="en-US" dirty="0">
                <a:solidFill>
                  <a:schemeClr val="tx1">
                    <a:lumMod val="95000"/>
                    <a:lumOff val="5000"/>
                  </a:schemeClr>
                </a:solidFill>
              </a:rPr>
              <a:t>)</a:t>
            </a:r>
          </a:p>
          <a:p>
            <a:pPr marL="914400" lvl="1" indent="-514350">
              <a:buFont typeface="+mj-lt"/>
              <a:buAutoNum type="arabicPeriod"/>
            </a:pPr>
            <a:r>
              <a:rPr lang="en-US" dirty="0" err="1">
                <a:solidFill>
                  <a:schemeClr val="tx1">
                    <a:lumMod val="95000"/>
                    <a:lumOff val="5000"/>
                  </a:schemeClr>
                </a:solidFill>
              </a:rPr>
              <a:t>Definición</a:t>
            </a:r>
            <a:r>
              <a:rPr lang="en-US" dirty="0">
                <a:solidFill>
                  <a:schemeClr val="tx1">
                    <a:lumMod val="95000"/>
                    <a:lumOff val="5000"/>
                  </a:schemeClr>
                </a:solidFill>
              </a:rPr>
              <a:t> de los </a:t>
            </a:r>
            <a:r>
              <a:rPr lang="en-US" dirty="0" err="1">
                <a:solidFill>
                  <a:schemeClr val="tx1">
                    <a:lumMod val="95000"/>
                    <a:lumOff val="5000"/>
                  </a:schemeClr>
                </a:solidFill>
              </a:rPr>
              <a:t>Requerimientos</a:t>
            </a:r>
            <a:endParaRPr lang="en-US" dirty="0">
              <a:solidFill>
                <a:schemeClr val="tx1">
                  <a:lumMod val="95000"/>
                  <a:lumOff val="5000"/>
                </a:schemeClr>
              </a:solidFill>
            </a:endParaRPr>
          </a:p>
          <a:p>
            <a:pPr marL="914400" lvl="1" indent="-514350">
              <a:buFont typeface="+mj-lt"/>
              <a:buAutoNum type="arabicPeriod"/>
            </a:pPr>
            <a:r>
              <a:rPr lang="en-US" dirty="0" err="1">
                <a:solidFill>
                  <a:schemeClr val="tx1">
                    <a:lumMod val="95000"/>
                    <a:lumOff val="5000"/>
                  </a:schemeClr>
                </a:solidFill>
              </a:rPr>
              <a:t>Trazabilidad</a:t>
            </a:r>
            <a:r>
              <a:rPr lang="en-US" dirty="0">
                <a:solidFill>
                  <a:schemeClr val="tx1">
                    <a:lumMod val="95000"/>
                    <a:lumOff val="5000"/>
                  </a:schemeClr>
                </a:solidFill>
              </a:rPr>
              <a:t> de los </a:t>
            </a:r>
            <a:r>
              <a:rPr lang="en-US" dirty="0" err="1">
                <a:solidFill>
                  <a:schemeClr val="tx1">
                    <a:lumMod val="95000"/>
                    <a:lumOff val="5000"/>
                  </a:schemeClr>
                </a:solidFill>
              </a:rPr>
              <a:t>Requerimientos</a:t>
            </a:r>
            <a:endParaRPr lang="en-US" dirty="0">
              <a:solidFill>
                <a:schemeClr val="tx1">
                  <a:lumMod val="95000"/>
                  <a:lumOff val="5000"/>
                </a:schemeClr>
              </a:solidFill>
            </a:endParaRPr>
          </a:p>
          <a:p>
            <a:pPr marL="914400" lvl="1" indent="-514350">
              <a:buFont typeface="+mj-lt"/>
              <a:buAutoNum type="arabicPeriod"/>
            </a:pPr>
            <a:r>
              <a:rPr lang="en-US" dirty="0" err="1">
                <a:solidFill>
                  <a:schemeClr val="tx1">
                    <a:lumMod val="95000"/>
                    <a:lumOff val="5000"/>
                  </a:schemeClr>
                </a:solidFill>
              </a:rPr>
              <a:t>Flujos</a:t>
            </a:r>
            <a:r>
              <a:rPr lang="en-US" dirty="0">
                <a:solidFill>
                  <a:schemeClr val="tx1">
                    <a:lumMod val="95000"/>
                    <a:lumOff val="5000"/>
                  </a:schemeClr>
                </a:solidFill>
              </a:rPr>
              <a:t> de </a:t>
            </a:r>
            <a:r>
              <a:rPr lang="en-US" dirty="0" err="1">
                <a:solidFill>
                  <a:schemeClr val="tx1">
                    <a:lumMod val="95000"/>
                    <a:lumOff val="5000"/>
                  </a:schemeClr>
                </a:solidFill>
              </a:rPr>
              <a:t>trabajo</a:t>
            </a:r>
            <a:r>
              <a:rPr lang="en-US" dirty="0">
                <a:solidFill>
                  <a:schemeClr val="tx1">
                    <a:lumMod val="95000"/>
                    <a:lumOff val="5000"/>
                  </a:schemeClr>
                </a:solidFill>
              </a:rPr>
              <a:t> y </a:t>
            </a:r>
            <a:r>
              <a:rPr lang="en-US" dirty="0" err="1">
                <a:solidFill>
                  <a:schemeClr val="tx1">
                    <a:lumMod val="95000"/>
                    <a:lumOff val="5000"/>
                  </a:schemeClr>
                </a:solidFill>
              </a:rPr>
              <a:t>Actividades</a:t>
            </a:r>
            <a:endParaRPr lang="en-US" dirty="0">
              <a:solidFill>
                <a:schemeClr val="tx1">
                  <a:lumMod val="95000"/>
                  <a:lumOff val="5000"/>
                </a:schemeClr>
              </a:solidFill>
            </a:endParaRPr>
          </a:p>
          <a:p>
            <a:pPr marL="514350" indent="-514350">
              <a:buFont typeface="+mj-lt"/>
              <a:buAutoNum type="arabicPeriod"/>
            </a:pPr>
            <a:r>
              <a:rPr lang="en-US" dirty="0" err="1">
                <a:solidFill>
                  <a:schemeClr val="tx1">
                    <a:lumMod val="95000"/>
                    <a:lumOff val="5000"/>
                  </a:schemeClr>
                </a:solidFill>
              </a:rPr>
              <a:t>Gestión</a:t>
            </a:r>
            <a:r>
              <a:rPr lang="en-US" dirty="0">
                <a:solidFill>
                  <a:schemeClr val="tx1">
                    <a:lumMod val="95000"/>
                    <a:lumOff val="5000"/>
                  </a:schemeClr>
                </a:solidFill>
              </a:rPr>
              <a:t> del </a:t>
            </a:r>
            <a:r>
              <a:rPr lang="en-US" dirty="0" err="1">
                <a:solidFill>
                  <a:schemeClr val="tx1">
                    <a:lumMod val="95000"/>
                    <a:lumOff val="5000"/>
                  </a:schemeClr>
                </a:solidFill>
              </a:rPr>
              <a:t>Cambio</a:t>
            </a:r>
            <a:endParaRPr lang="en-US" dirty="0">
              <a:solidFill>
                <a:schemeClr val="tx1">
                  <a:lumMod val="95000"/>
                  <a:lumOff val="5000"/>
                </a:schemeClr>
              </a:solidFill>
            </a:endParaRPr>
          </a:p>
          <a:p>
            <a:pPr marL="514350" indent="-514350">
              <a:buFont typeface="+mj-lt"/>
              <a:buAutoNum type="arabicPeriod"/>
            </a:pPr>
            <a:r>
              <a:rPr lang="en-US" dirty="0" err="1">
                <a:solidFill>
                  <a:schemeClr val="tx1">
                    <a:lumMod val="95000"/>
                    <a:lumOff val="5000"/>
                  </a:schemeClr>
                </a:solidFill>
              </a:rPr>
              <a:t>Términos</a:t>
            </a:r>
            <a:r>
              <a:rPr lang="en-US" dirty="0">
                <a:solidFill>
                  <a:schemeClr val="tx1">
                    <a:lumMod val="95000"/>
                    <a:lumOff val="5000"/>
                  </a:schemeClr>
                </a:solidFill>
              </a:rPr>
              <a:t> Claves</a:t>
            </a:r>
          </a:p>
          <a:p>
            <a:pPr marL="514350" indent="-514350">
              <a:buFont typeface="+mj-lt"/>
              <a:buAutoNum type="arabicPeriod"/>
            </a:pPr>
            <a:r>
              <a:rPr lang="en-US" dirty="0" err="1">
                <a:solidFill>
                  <a:schemeClr val="tx1">
                    <a:lumMod val="95000"/>
                    <a:lumOff val="5000"/>
                  </a:schemeClr>
                </a:solidFill>
              </a:rPr>
              <a:t>Página</a:t>
            </a:r>
            <a:r>
              <a:rPr lang="en-US" dirty="0">
                <a:solidFill>
                  <a:schemeClr val="tx1">
                    <a:lumMod val="95000"/>
                    <a:lumOff val="5000"/>
                  </a:schemeClr>
                </a:solidFill>
              </a:rPr>
              <a:t> de </a:t>
            </a:r>
            <a:r>
              <a:rPr lang="en-US" dirty="0" err="1">
                <a:solidFill>
                  <a:schemeClr val="tx1">
                    <a:lumMod val="95000"/>
                    <a:lumOff val="5000"/>
                  </a:schemeClr>
                </a:solidFill>
              </a:rPr>
              <a:t>Aprobación</a:t>
            </a:r>
            <a:r>
              <a:rPr lang="en-US" dirty="0">
                <a:solidFill>
                  <a:schemeClr val="tx1">
                    <a:lumMod val="95000"/>
                    <a:lumOff val="5000"/>
                  </a:schemeClr>
                </a:solidFill>
              </a:rPr>
              <a:t> del Plan de </a:t>
            </a:r>
            <a:r>
              <a:rPr lang="en-US" dirty="0" err="1">
                <a:solidFill>
                  <a:schemeClr val="tx1">
                    <a:lumMod val="95000"/>
                    <a:lumOff val="5000"/>
                  </a:schemeClr>
                </a:solidFill>
              </a:rPr>
              <a:t>Gestión</a:t>
            </a:r>
            <a:r>
              <a:rPr lang="en-US" dirty="0">
                <a:solidFill>
                  <a:schemeClr val="tx1">
                    <a:lumMod val="95000"/>
                    <a:lumOff val="5000"/>
                  </a:schemeClr>
                </a:solidFill>
              </a:rPr>
              <a:t> de los </a:t>
            </a:r>
            <a:r>
              <a:rPr lang="en-US" dirty="0" err="1">
                <a:solidFill>
                  <a:schemeClr val="tx1">
                    <a:lumMod val="95000"/>
                    <a:lumOff val="5000"/>
                  </a:schemeClr>
                </a:solidFill>
              </a:rPr>
              <a:t>Requerimientos</a:t>
            </a:r>
            <a:endParaRPr lang="en-US" dirty="0">
              <a:solidFill>
                <a:schemeClr val="tx1">
                  <a:lumMod val="95000"/>
                  <a:lumOff val="5000"/>
                </a:schemeClr>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210</a:t>
            </a:fld>
            <a:endParaRPr lang="en-US" dirty="0"/>
          </a:p>
        </p:txBody>
      </p:sp>
      <p:sp>
        <p:nvSpPr>
          <p:cNvPr id="4" name="Title 3"/>
          <p:cNvSpPr>
            <a:spLocks noGrp="1"/>
          </p:cNvSpPr>
          <p:nvPr>
            <p:ph type="title"/>
          </p:nvPr>
        </p:nvSpPr>
        <p:spPr>
          <a:xfrm>
            <a:off x="628650" y="365125"/>
            <a:ext cx="6381750" cy="854075"/>
          </a:xfrm>
        </p:spPr>
        <p:txBody>
          <a:bodyPr>
            <a:normAutofit fontScale="90000"/>
          </a:bodyPr>
          <a:lstStyle/>
          <a:p>
            <a:r>
              <a:rPr lang="en-US" dirty="0" err="1"/>
              <a:t>Elementos</a:t>
            </a:r>
            <a:r>
              <a:rPr lang="en-US" dirty="0"/>
              <a:t> del Plan de </a:t>
            </a:r>
            <a:r>
              <a:rPr lang="en-US" dirty="0" err="1"/>
              <a:t>Gestión</a:t>
            </a:r>
            <a:r>
              <a:rPr lang="en-US" dirty="0"/>
              <a:t> de los </a:t>
            </a:r>
            <a:r>
              <a:rPr lang="en-US" dirty="0" err="1"/>
              <a:t>Requerimientos</a:t>
            </a:r>
            <a:endParaRPr lang="en-US" dirty="0"/>
          </a:p>
        </p:txBody>
      </p:sp>
    </p:spTree>
    <p:extLst>
      <p:ext uri="{BB962C8B-B14F-4D97-AF65-F5344CB8AC3E}">
        <p14:creationId xmlns:p14="http://schemas.microsoft.com/office/powerpoint/2010/main" val="173088049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447800"/>
            <a:ext cx="8134350" cy="4729163"/>
          </a:xfrm>
        </p:spPr>
        <p:txBody>
          <a:bodyPr>
            <a:normAutofit fontScale="92500" lnSpcReduction="10000"/>
          </a:bodyPr>
          <a:lstStyle/>
          <a:p>
            <a:r>
              <a:rPr lang="es-ES" dirty="0"/>
              <a:t>Habilidades de Comunicación  y de Escucha Activa</a:t>
            </a:r>
            <a:endParaRPr lang="en-US" dirty="0"/>
          </a:p>
          <a:p>
            <a:r>
              <a:rPr lang="es-ES" dirty="0"/>
              <a:t>Interpretar y articular los requerimientos, su alineamiento con los objetivos y principios estratégicos de la organización</a:t>
            </a:r>
            <a:endParaRPr lang="en-US" dirty="0"/>
          </a:p>
          <a:p>
            <a:r>
              <a:rPr lang="en-US" dirty="0" err="1"/>
              <a:t>Navegar</a:t>
            </a:r>
            <a:r>
              <a:rPr lang="en-US" dirty="0"/>
              <a:t> </a:t>
            </a:r>
            <a:r>
              <a:rPr lang="en-US" dirty="0" err="1"/>
              <a:t>por</a:t>
            </a:r>
            <a:r>
              <a:rPr lang="en-US" dirty="0"/>
              <a:t> la </a:t>
            </a:r>
            <a:r>
              <a:rPr lang="en-US" dirty="0" err="1"/>
              <a:t>ambiguedad</a:t>
            </a:r>
            <a:r>
              <a:rPr lang="en-US" dirty="0"/>
              <a:t> </a:t>
            </a:r>
          </a:p>
          <a:p>
            <a:r>
              <a:rPr lang="es-ES" dirty="0"/>
              <a:t>Participación activa de las Partes Interesadas </a:t>
            </a:r>
            <a:endParaRPr lang="en-US" dirty="0"/>
          </a:p>
          <a:p>
            <a:r>
              <a:rPr lang="es-ES" dirty="0"/>
              <a:t>Comprender la necesidad "Usted me dio lo que pedí, pero no lo que necesitaba”</a:t>
            </a:r>
            <a:endParaRPr lang="en-US" dirty="0"/>
          </a:p>
          <a:p>
            <a:r>
              <a:rPr lang="en-US" dirty="0"/>
              <a:t>Control de </a:t>
            </a:r>
            <a:r>
              <a:rPr lang="en-US" dirty="0" err="1"/>
              <a:t>Cambios</a:t>
            </a:r>
            <a:r>
              <a:rPr lang="en-US" dirty="0"/>
              <a:t> </a:t>
            </a:r>
            <a:r>
              <a:rPr lang="en-US" dirty="0" err="1"/>
              <a:t>claramente</a:t>
            </a:r>
            <a:r>
              <a:rPr lang="en-US" dirty="0"/>
              <a:t> </a:t>
            </a:r>
            <a:r>
              <a:rPr lang="en-US" dirty="0" err="1"/>
              <a:t>definido</a:t>
            </a:r>
            <a:r>
              <a:rPr lang="en-US" dirty="0"/>
              <a:t> y </a:t>
            </a:r>
            <a:r>
              <a:rPr lang="en-US" dirty="0" err="1"/>
              <a:t>funcionando</a:t>
            </a:r>
            <a:r>
              <a:rPr lang="en-US" dirty="0"/>
              <a:t> </a:t>
            </a:r>
          </a:p>
          <a:p>
            <a:r>
              <a:rPr lang="es-ES" dirty="0"/>
              <a:t>Capacidad para articular el valor empresarial del requerimiento</a:t>
            </a:r>
            <a:endParaRPr lang="en-US" dirty="0"/>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211</a:t>
            </a:fld>
            <a:endParaRPr lang="en-US" dirty="0"/>
          </a:p>
        </p:txBody>
      </p:sp>
      <p:sp>
        <p:nvSpPr>
          <p:cNvPr id="4" name="Title 3"/>
          <p:cNvSpPr>
            <a:spLocks noGrp="1"/>
          </p:cNvSpPr>
          <p:nvPr>
            <p:ph type="title"/>
          </p:nvPr>
        </p:nvSpPr>
        <p:spPr>
          <a:xfrm>
            <a:off x="628650" y="365125"/>
            <a:ext cx="7448550" cy="854075"/>
          </a:xfrm>
        </p:spPr>
        <p:txBody>
          <a:bodyPr>
            <a:normAutofit fontScale="90000"/>
          </a:bodyPr>
          <a:lstStyle/>
          <a:p>
            <a:r>
              <a:rPr lang="en-US" dirty="0" err="1"/>
              <a:t>Habilidades</a:t>
            </a:r>
            <a:r>
              <a:rPr lang="en-US" dirty="0"/>
              <a:t> </a:t>
            </a:r>
            <a:r>
              <a:rPr lang="en-US" dirty="0" err="1"/>
              <a:t>importantes</a:t>
            </a:r>
            <a:r>
              <a:rPr lang="en-US" dirty="0"/>
              <a:t> </a:t>
            </a:r>
            <a:r>
              <a:rPr lang="en-US" dirty="0" err="1"/>
              <a:t>para</a:t>
            </a:r>
            <a:r>
              <a:rPr lang="en-US" dirty="0"/>
              <a:t> la </a:t>
            </a:r>
            <a:r>
              <a:rPr lang="en-US" dirty="0" err="1"/>
              <a:t>Gestión</a:t>
            </a:r>
            <a:r>
              <a:rPr lang="en-US" dirty="0"/>
              <a:t> de los </a:t>
            </a:r>
            <a:r>
              <a:rPr lang="en-US" dirty="0" err="1"/>
              <a:t>Requerimientos</a:t>
            </a:r>
            <a:endParaRPr lang="en-US" dirty="0"/>
          </a:p>
        </p:txBody>
      </p:sp>
    </p:spTree>
    <p:extLst>
      <p:ext uri="{BB962C8B-B14F-4D97-AF65-F5344CB8AC3E}">
        <p14:creationId xmlns:p14="http://schemas.microsoft.com/office/powerpoint/2010/main" val="109506443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228600"/>
            <a:ext cx="7696200" cy="838200"/>
          </a:xfrm>
        </p:spPr>
        <p:txBody>
          <a:bodyPr>
            <a:normAutofit/>
          </a:bodyPr>
          <a:lstStyle/>
          <a:p>
            <a:r>
              <a:rPr lang="es-ES" altLang="en-US" dirty="0"/>
              <a:t>El estudio de por qué las cosas salen mal</a:t>
            </a:r>
            <a:endParaRPr lang="en-GB" altLang="en-US" dirty="0"/>
          </a:p>
        </p:txBody>
      </p:sp>
      <p:sp>
        <p:nvSpPr>
          <p:cNvPr id="103427" name="Rectangle 3"/>
          <p:cNvSpPr>
            <a:spLocks noGrp="1" noChangeArrowheads="1"/>
          </p:cNvSpPr>
          <p:nvPr>
            <p:ph type="body" idx="1"/>
          </p:nvPr>
        </p:nvSpPr>
        <p:spPr>
          <a:xfrm>
            <a:off x="381000" y="1322388"/>
            <a:ext cx="8353425" cy="5002212"/>
          </a:xfrm>
        </p:spPr>
        <p:txBody>
          <a:bodyPr>
            <a:normAutofit fontScale="77500" lnSpcReduction="20000"/>
          </a:bodyPr>
          <a:lstStyle/>
          <a:p>
            <a:pPr marL="0" indent="0">
              <a:buNone/>
              <a:defRPr/>
            </a:pPr>
            <a:r>
              <a:rPr lang="es-ES" sz="1500" dirty="0"/>
              <a:t>Si usted no sabe lo que quiere,</a:t>
            </a:r>
            <a:endParaRPr lang="en-GB" sz="1500" dirty="0"/>
          </a:p>
          <a:p>
            <a:pPr>
              <a:defRPr/>
            </a:pPr>
            <a:r>
              <a:rPr lang="es-ES" sz="1500" dirty="0"/>
              <a:t>o lo que quieres no deja de cambiar (es cambiante)</a:t>
            </a:r>
            <a:r>
              <a:rPr lang="en-GB" sz="1500" dirty="0"/>
              <a:t> </a:t>
            </a:r>
          </a:p>
          <a:p>
            <a:pPr>
              <a:defRPr/>
            </a:pPr>
            <a:r>
              <a:rPr lang="es-ES" sz="1500" dirty="0"/>
              <a:t>o si no puede prometer el dinero necesario para el proyecto</a:t>
            </a:r>
            <a:r>
              <a:rPr lang="en-GB" sz="1500" dirty="0"/>
              <a:t>; </a:t>
            </a:r>
          </a:p>
          <a:p>
            <a:pPr>
              <a:defRPr/>
            </a:pPr>
            <a:r>
              <a:rPr lang="es-ES" sz="1500" dirty="0"/>
              <a:t>o usted no tiene a nadie a cargo del proyecto,</a:t>
            </a:r>
            <a:r>
              <a:rPr lang="en-GB" sz="1500" dirty="0"/>
              <a:t> </a:t>
            </a:r>
          </a:p>
          <a:p>
            <a:pPr>
              <a:defRPr/>
            </a:pPr>
            <a:r>
              <a:rPr lang="es-ES" sz="1500" dirty="0"/>
              <a:t>o usted cambia continuamente la persona a cargo,</a:t>
            </a:r>
            <a:endParaRPr lang="en-GB" sz="1500" dirty="0"/>
          </a:p>
          <a:p>
            <a:pPr>
              <a:defRPr/>
            </a:pPr>
            <a:r>
              <a:rPr lang="es-ES" sz="1500" dirty="0"/>
              <a:t>o la persona que se supone que es el encargado en realidad no tiene la última palabra;</a:t>
            </a:r>
            <a:endParaRPr lang="en-GB" sz="1500" dirty="0"/>
          </a:p>
          <a:p>
            <a:pPr>
              <a:defRPr/>
            </a:pPr>
            <a:r>
              <a:rPr lang="es-ES" sz="1500" dirty="0"/>
              <a:t>o la persona en la alta dirección de la empresa no se preocupa del proyecto;</a:t>
            </a:r>
            <a:endParaRPr lang="en-GB" sz="1500" dirty="0"/>
          </a:p>
          <a:p>
            <a:pPr>
              <a:defRPr/>
            </a:pPr>
            <a:r>
              <a:rPr lang="es-ES" sz="1500" dirty="0"/>
              <a:t>y no se centra en lo que es el beneficio real para el negocio;</a:t>
            </a:r>
            <a:endParaRPr lang="en-GB" sz="1500" dirty="0"/>
          </a:p>
          <a:p>
            <a:pPr>
              <a:defRPr/>
            </a:pPr>
            <a:r>
              <a:rPr lang="es-ES" sz="1500" dirty="0"/>
              <a:t>y usted no habla regularmente con las personas que tendrán que utilizar el sistema;</a:t>
            </a:r>
            <a:endParaRPr lang="en-GB" sz="1500" dirty="0"/>
          </a:p>
          <a:p>
            <a:pPr>
              <a:defRPr/>
            </a:pPr>
            <a:r>
              <a:rPr lang="es-ES" sz="1500" dirty="0"/>
              <a:t>y usted no evalúa constantemente el progreso;</a:t>
            </a:r>
            <a:endParaRPr lang="en-GB" sz="1500" dirty="0"/>
          </a:p>
          <a:p>
            <a:pPr>
              <a:defRPr/>
            </a:pPr>
            <a:r>
              <a:rPr lang="es-ES" sz="1500" dirty="0"/>
              <a:t>o si tiene un calendario poco realista e intenta correr antes de caminar;</a:t>
            </a:r>
            <a:endParaRPr lang="en-GB" sz="1500" dirty="0"/>
          </a:p>
          <a:p>
            <a:pPr>
              <a:defRPr/>
            </a:pPr>
            <a:r>
              <a:rPr lang="es-ES" sz="1500" dirty="0"/>
              <a:t>o usted no puede probar el sistema correctamente antes de lanzarlo;</a:t>
            </a:r>
            <a:endParaRPr lang="en-GB" sz="1500" dirty="0"/>
          </a:p>
          <a:p>
            <a:pPr>
              <a:defRPr/>
            </a:pPr>
            <a:r>
              <a:rPr lang="es-ES" sz="1500" dirty="0"/>
              <a:t>o si usted no proporciona suficiente capacitación</a:t>
            </a:r>
            <a:r>
              <a:rPr lang="en-GB" sz="1500" dirty="0"/>
              <a:t>; </a:t>
            </a:r>
          </a:p>
          <a:p>
            <a:pPr>
              <a:defRPr/>
            </a:pPr>
            <a:r>
              <a:rPr lang="es-ES" sz="1500" dirty="0"/>
              <a:t>o usted no tiene un plan B en caso de que las cosas vayan mal;</a:t>
            </a:r>
            <a:endParaRPr lang="en-GB" sz="1500" dirty="0"/>
          </a:p>
          <a:p>
            <a:pPr>
              <a:defRPr/>
            </a:pPr>
            <a:r>
              <a:rPr lang="es-ES" sz="1500" dirty="0"/>
              <a:t>o intenta abarcar más de lo que puede de una sola vez;</a:t>
            </a:r>
            <a:endParaRPr lang="en-GB" sz="1500" dirty="0"/>
          </a:p>
          <a:p>
            <a:pPr>
              <a:defRPr/>
            </a:pPr>
            <a:r>
              <a:rPr lang="es-ES" sz="1500" dirty="0"/>
              <a:t>o si no se da cuenta de que a proyecto más grande mayor es la posibilidad de su ser superadas por los acontecimientos o las nuevas tecnologías o nuevas leyes;</a:t>
            </a:r>
            <a:endParaRPr lang="en-GB" sz="1500" dirty="0"/>
          </a:p>
          <a:p>
            <a:pPr>
              <a:defRPr/>
            </a:pPr>
            <a:r>
              <a:rPr lang="es-ES" sz="1500" dirty="0"/>
              <a:t>o usted no se dio cuenta que puede no tener las habilidades necesarias para gestionar el proyecto;</a:t>
            </a:r>
            <a:endParaRPr lang="en-GB" sz="1500" dirty="0"/>
          </a:p>
          <a:p>
            <a:pPr>
              <a:defRPr/>
            </a:pPr>
            <a:r>
              <a:rPr lang="es-ES" sz="1500" dirty="0"/>
              <a:t>o no se da cuenta de que algunos proveedores son muy capaces de decirle que pueden entregar cuando no pueden hacerlo;</a:t>
            </a:r>
            <a:endParaRPr lang="en-GB" sz="1500" dirty="0"/>
          </a:p>
          <a:p>
            <a:pPr marL="0" indent="0" eaLnBrk="1" hangingPunct="1">
              <a:lnSpc>
                <a:spcPct val="90000"/>
              </a:lnSpc>
              <a:buFontTx/>
              <a:buNone/>
              <a:defRPr/>
            </a:pPr>
            <a:endParaRPr lang="en-GB" sz="1400" dirty="0"/>
          </a:p>
        </p:txBody>
      </p:sp>
    </p:spTree>
    <p:extLst>
      <p:ext uri="{BB962C8B-B14F-4D97-AF65-F5344CB8AC3E}">
        <p14:creationId xmlns:p14="http://schemas.microsoft.com/office/powerpoint/2010/main" val="813037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additive="base">
                                        <p:cTn id="43"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additive="base">
                                        <p:cTn id="49" dur="500" fill="hold"/>
                                        <p:tgtEl>
                                          <p:spTgt spid="10342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342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additive="base">
                                        <p:cTn id="55" dur="500" fill="hold"/>
                                        <p:tgtEl>
                                          <p:spTgt spid="10342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342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3427">
                                            <p:txEl>
                                              <p:pRg st="9" end="9"/>
                                            </p:txEl>
                                          </p:spTgt>
                                        </p:tgtEl>
                                        <p:attrNameLst>
                                          <p:attrName>style.visibility</p:attrName>
                                        </p:attrNameLst>
                                      </p:cBhvr>
                                      <p:to>
                                        <p:strVal val="visible"/>
                                      </p:to>
                                    </p:set>
                                    <p:anim calcmode="lin" valueType="num">
                                      <p:cBhvr additive="base">
                                        <p:cTn id="61" dur="500" fill="hold"/>
                                        <p:tgtEl>
                                          <p:spTgt spid="10342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34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3427">
                                            <p:txEl>
                                              <p:pRg st="10" end="10"/>
                                            </p:txEl>
                                          </p:spTgt>
                                        </p:tgtEl>
                                        <p:attrNameLst>
                                          <p:attrName>style.visibility</p:attrName>
                                        </p:attrNameLst>
                                      </p:cBhvr>
                                      <p:to>
                                        <p:strVal val="visible"/>
                                      </p:to>
                                    </p:set>
                                    <p:anim calcmode="lin" valueType="num">
                                      <p:cBhvr additive="base">
                                        <p:cTn id="67" dur="500" fill="hold"/>
                                        <p:tgtEl>
                                          <p:spTgt spid="10342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342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03427">
                                            <p:txEl>
                                              <p:pRg st="11" end="11"/>
                                            </p:txEl>
                                          </p:spTgt>
                                        </p:tgtEl>
                                        <p:attrNameLst>
                                          <p:attrName>style.visibility</p:attrName>
                                        </p:attrNameLst>
                                      </p:cBhvr>
                                      <p:to>
                                        <p:strVal val="visible"/>
                                      </p:to>
                                    </p:set>
                                    <p:anim calcmode="lin" valueType="num">
                                      <p:cBhvr additive="base">
                                        <p:cTn id="73" dur="500" fill="hold"/>
                                        <p:tgtEl>
                                          <p:spTgt spid="103427">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342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03427">
                                            <p:txEl>
                                              <p:pRg st="12" end="12"/>
                                            </p:txEl>
                                          </p:spTgt>
                                        </p:tgtEl>
                                        <p:attrNameLst>
                                          <p:attrName>style.visibility</p:attrName>
                                        </p:attrNameLst>
                                      </p:cBhvr>
                                      <p:to>
                                        <p:strVal val="visible"/>
                                      </p:to>
                                    </p:set>
                                    <p:anim calcmode="lin" valueType="num">
                                      <p:cBhvr additive="base">
                                        <p:cTn id="79" dur="500" fill="hold"/>
                                        <p:tgtEl>
                                          <p:spTgt spid="103427">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34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03427">
                                            <p:txEl>
                                              <p:pRg st="13" end="13"/>
                                            </p:txEl>
                                          </p:spTgt>
                                        </p:tgtEl>
                                        <p:attrNameLst>
                                          <p:attrName>style.visibility</p:attrName>
                                        </p:attrNameLst>
                                      </p:cBhvr>
                                      <p:to>
                                        <p:strVal val="visible"/>
                                      </p:to>
                                    </p:set>
                                    <p:anim calcmode="lin" valueType="num">
                                      <p:cBhvr additive="base">
                                        <p:cTn id="85" dur="500" fill="hold"/>
                                        <p:tgtEl>
                                          <p:spTgt spid="103427">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342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103427">
                                            <p:txEl>
                                              <p:pRg st="14" end="14"/>
                                            </p:txEl>
                                          </p:spTgt>
                                        </p:tgtEl>
                                        <p:attrNameLst>
                                          <p:attrName>style.visibility</p:attrName>
                                        </p:attrNameLst>
                                      </p:cBhvr>
                                      <p:to>
                                        <p:strVal val="visible"/>
                                      </p:to>
                                    </p:set>
                                    <p:anim calcmode="lin" valueType="num">
                                      <p:cBhvr additive="base">
                                        <p:cTn id="91" dur="500" fill="hold"/>
                                        <p:tgtEl>
                                          <p:spTgt spid="103427">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342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103427">
                                            <p:txEl>
                                              <p:pRg st="15" end="15"/>
                                            </p:txEl>
                                          </p:spTgt>
                                        </p:tgtEl>
                                        <p:attrNameLst>
                                          <p:attrName>style.visibility</p:attrName>
                                        </p:attrNameLst>
                                      </p:cBhvr>
                                      <p:to>
                                        <p:strVal val="visible"/>
                                      </p:to>
                                    </p:set>
                                    <p:anim calcmode="lin" valueType="num">
                                      <p:cBhvr additive="base">
                                        <p:cTn id="97" dur="500" fill="hold"/>
                                        <p:tgtEl>
                                          <p:spTgt spid="103427">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342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103427">
                                            <p:txEl>
                                              <p:pRg st="16" end="16"/>
                                            </p:txEl>
                                          </p:spTgt>
                                        </p:tgtEl>
                                        <p:attrNameLst>
                                          <p:attrName>style.visibility</p:attrName>
                                        </p:attrNameLst>
                                      </p:cBhvr>
                                      <p:to>
                                        <p:strVal val="visible"/>
                                      </p:to>
                                    </p:set>
                                    <p:anim calcmode="lin" valueType="num">
                                      <p:cBhvr additive="base">
                                        <p:cTn id="103" dur="500" fill="hold"/>
                                        <p:tgtEl>
                                          <p:spTgt spid="103427">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0342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nodeType="clickEffect">
                                  <p:stCondLst>
                                    <p:cond delay="0"/>
                                  </p:stCondLst>
                                  <p:childTnLst>
                                    <p:set>
                                      <p:cBhvr>
                                        <p:cTn id="108" dur="1" fill="hold">
                                          <p:stCondLst>
                                            <p:cond delay="0"/>
                                          </p:stCondLst>
                                        </p:cTn>
                                        <p:tgtEl>
                                          <p:spTgt spid="103427">
                                            <p:txEl>
                                              <p:pRg st="17" end="17"/>
                                            </p:txEl>
                                          </p:spTgt>
                                        </p:tgtEl>
                                        <p:attrNameLst>
                                          <p:attrName>style.visibility</p:attrName>
                                        </p:attrNameLst>
                                      </p:cBhvr>
                                      <p:to>
                                        <p:strVal val="visible"/>
                                      </p:to>
                                    </p:set>
                                    <p:anim calcmode="lin" valueType="num">
                                      <p:cBhvr additive="base">
                                        <p:cTn id="109" dur="500" fill="hold"/>
                                        <p:tgtEl>
                                          <p:spTgt spid="103427">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3427">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pPr eaLnBrk="1" hangingPunct="1"/>
            <a:r>
              <a:rPr lang="en-GB" altLang="en-US" dirty="0">
                <a:solidFill>
                  <a:schemeClr val="tx1"/>
                </a:solidFill>
              </a:rPr>
              <a:t>El </a:t>
            </a:r>
            <a:r>
              <a:rPr lang="en-GB" altLang="en-US" dirty="0" err="1">
                <a:solidFill>
                  <a:schemeClr val="tx1"/>
                </a:solidFill>
              </a:rPr>
              <a:t>resultado</a:t>
            </a:r>
            <a:r>
              <a:rPr lang="en-GB" altLang="en-US" dirty="0">
                <a:solidFill>
                  <a:schemeClr val="tx1"/>
                </a:solidFill>
              </a:rPr>
              <a:t> </a:t>
            </a:r>
            <a:r>
              <a:rPr lang="en-GB" altLang="en-US" dirty="0" err="1">
                <a:solidFill>
                  <a:schemeClr val="tx1"/>
                </a:solidFill>
              </a:rPr>
              <a:t>frecuente</a:t>
            </a:r>
            <a:endParaRPr lang="en-GB" altLang="en-US" dirty="0">
              <a:solidFill>
                <a:schemeClr val="tx1"/>
              </a:solidFill>
            </a:endParaRPr>
          </a:p>
        </p:txBody>
      </p:sp>
      <p:sp>
        <p:nvSpPr>
          <p:cNvPr id="103427" name="Rectangle 3"/>
          <p:cNvSpPr>
            <a:spLocks noGrp="1" noChangeArrowheads="1"/>
          </p:cNvSpPr>
          <p:nvPr>
            <p:ph type="body" idx="1"/>
          </p:nvPr>
        </p:nvSpPr>
        <p:spPr>
          <a:xfrm>
            <a:off x="616245" y="1524000"/>
            <a:ext cx="7559675" cy="4249737"/>
          </a:xfrm>
        </p:spPr>
        <p:txBody>
          <a:bodyPr>
            <a:normAutofit/>
          </a:bodyPr>
          <a:lstStyle/>
          <a:p>
            <a:pPr marL="0" indent="0">
              <a:buNone/>
              <a:defRPr/>
            </a:pPr>
            <a:r>
              <a:rPr lang="en-GB" sz="2400" dirty="0"/>
              <a:t>No se </a:t>
            </a:r>
            <a:r>
              <a:rPr lang="en-GB" sz="2400" dirty="0" err="1"/>
              <a:t>sorprenda</a:t>
            </a:r>
            <a:r>
              <a:rPr lang="en-GB" sz="2400" dirty="0"/>
              <a:t> </a:t>
            </a:r>
            <a:r>
              <a:rPr lang="en-GB" sz="2400" dirty="0" err="1"/>
              <a:t>si</a:t>
            </a:r>
            <a:r>
              <a:rPr lang="en-GB" sz="2400" dirty="0"/>
              <a:t> </a:t>
            </a:r>
            <a:r>
              <a:rPr lang="en-GB" sz="2400" dirty="0" err="1"/>
              <a:t>usted</a:t>
            </a:r>
            <a:r>
              <a:rPr lang="en-GB" sz="2400" dirty="0"/>
              <a:t> </a:t>
            </a:r>
            <a:r>
              <a:rPr lang="en-GB" sz="2400" dirty="0" err="1"/>
              <a:t>termina</a:t>
            </a:r>
            <a:r>
              <a:rPr lang="en-GB" sz="2400" dirty="0"/>
              <a:t> con:</a:t>
            </a:r>
          </a:p>
          <a:p>
            <a:pPr>
              <a:defRPr/>
            </a:pPr>
            <a:r>
              <a:rPr lang="es-ES" sz="2400" dirty="0"/>
              <a:t>un caos que está muy por detrás de lo previsto,</a:t>
            </a:r>
            <a:endParaRPr lang="en-GB" sz="2400" dirty="0"/>
          </a:p>
          <a:p>
            <a:pPr>
              <a:defRPr/>
            </a:pPr>
            <a:r>
              <a:rPr lang="en-GB" sz="2400" dirty="0" err="1"/>
              <a:t>daña</a:t>
            </a:r>
            <a:r>
              <a:rPr lang="en-GB" sz="2400" dirty="0"/>
              <a:t> a </a:t>
            </a:r>
            <a:r>
              <a:rPr lang="en-GB" sz="2400" dirty="0" err="1"/>
              <a:t>su</a:t>
            </a:r>
            <a:r>
              <a:rPr lang="en-GB" sz="2400" dirty="0"/>
              <a:t> </a:t>
            </a:r>
            <a:r>
              <a:rPr lang="en-GB" sz="2400" dirty="0" err="1"/>
              <a:t>organización</a:t>
            </a:r>
            <a:r>
              <a:rPr lang="en-GB" sz="2400" dirty="0"/>
              <a:t>, </a:t>
            </a:r>
          </a:p>
          <a:p>
            <a:pPr eaLnBrk="1" hangingPunct="1">
              <a:lnSpc>
                <a:spcPct val="90000"/>
              </a:lnSpc>
              <a:defRPr/>
            </a:pPr>
            <a:r>
              <a:rPr lang="en-GB" sz="2400" dirty="0" err="1"/>
              <a:t>traumatiza</a:t>
            </a:r>
            <a:r>
              <a:rPr lang="en-GB" sz="2400" dirty="0"/>
              <a:t> a </a:t>
            </a:r>
            <a:r>
              <a:rPr lang="en-GB" sz="2400" dirty="0" err="1"/>
              <a:t>su</a:t>
            </a:r>
            <a:r>
              <a:rPr lang="en-GB" sz="2400" dirty="0"/>
              <a:t> personal, </a:t>
            </a:r>
          </a:p>
          <a:p>
            <a:pPr eaLnBrk="1" hangingPunct="1">
              <a:lnSpc>
                <a:spcPct val="90000"/>
              </a:lnSpc>
              <a:defRPr/>
            </a:pPr>
            <a:r>
              <a:rPr lang="en-GB" sz="2400" dirty="0" err="1"/>
              <a:t>Que</a:t>
            </a:r>
            <a:r>
              <a:rPr lang="en-GB" sz="2400" dirty="0"/>
              <a:t> </a:t>
            </a:r>
            <a:r>
              <a:rPr lang="en-GB" sz="2400" dirty="0" err="1"/>
              <a:t>cuesta</a:t>
            </a:r>
            <a:r>
              <a:rPr lang="en-GB" sz="2400" dirty="0"/>
              <a:t> mucho </a:t>
            </a:r>
            <a:r>
              <a:rPr lang="en-GB" sz="2400" dirty="0" err="1"/>
              <a:t>más</a:t>
            </a:r>
            <a:r>
              <a:rPr lang="en-GB" sz="2400" dirty="0"/>
              <a:t> de lo </a:t>
            </a:r>
            <a:r>
              <a:rPr lang="en-GB" sz="2400" dirty="0" err="1"/>
              <a:t>que</a:t>
            </a:r>
            <a:r>
              <a:rPr lang="en-GB" sz="2400" dirty="0"/>
              <a:t> se </a:t>
            </a:r>
            <a:r>
              <a:rPr lang="en-GB" sz="2400" dirty="0" err="1"/>
              <a:t>suponía</a:t>
            </a:r>
            <a:r>
              <a:rPr lang="en-GB" sz="2400" dirty="0"/>
              <a:t>, </a:t>
            </a:r>
          </a:p>
          <a:p>
            <a:pPr marL="0" indent="0" eaLnBrk="1" hangingPunct="1">
              <a:lnSpc>
                <a:spcPct val="90000"/>
              </a:lnSpc>
              <a:buNone/>
              <a:defRPr/>
            </a:pPr>
            <a:r>
              <a:rPr lang="en-GB" sz="2400" dirty="0"/>
              <a:t>(y </a:t>
            </a:r>
            <a:r>
              <a:rPr lang="en-GB" sz="2400" dirty="0" err="1"/>
              <a:t>ademá</a:t>
            </a:r>
            <a:r>
              <a:rPr lang="en-GB" sz="2400" dirty="0"/>
              <a:t> no </a:t>
            </a:r>
            <a:r>
              <a:rPr lang="en-GB" sz="2400" dirty="0" err="1"/>
              <a:t>funciona</a:t>
            </a:r>
            <a:r>
              <a:rPr lang="en-GB" sz="2400" dirty="0"/>
              <a:t>)</a:t>
            </a:r>
            <a:endParaRPr lang="en-GB" altLang="en-US" sz="2400" b="1" dirty="0"/>
          </a:p>
        </p:txBody>
      </p:sp>
    </p:spTree>
    <p:extLst>
      <p:ext uri="{BB962C8B-B14F-4D97-AF65-F5344CB8AC3E}">
        <p14:creationId xmlns:p14="http://schemas.microsoft.com/office/powerpoint/2010/main" val="274866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214</a:t>
            </a:fld>
            <a:endParaRPr lang="en-US" dirty="0"/>
          </a:p>
        </p:txBody>
      </p:sp>
      <p:sp>
        <p:nvSpPr>
          <p:cNvPr id="6" name="Content Placeholder 5"/>
          <p:cNvSpPr>
            <a:spLocks noGrp="1"/>
          </p:cNvSpPr>
          <p:nvPr>
            <p:ph idx="1"/>
          </p:nvPr>
        </p:nvSpPr>
        <p:spPr/>
        <p:txBody>
          <a:bodyPr/>
          <a:lstStyle/>
          <a:p>
            <a:pPr>
              <a:lnSpc>
                <a:spcPct val="115000"/>
              </a:lnSpc>
            </a:pPr>
            <a:r>
              <a:rPr lang="en-GB" dirty="0" err="1">
                <a:ea typeface="Calibri"/>
              </a:rPr>
              <a:t>Gestión</a:t>
            </a:r>
            <a:r>
              <a:rPr lang="en-GB" dirty="0">
                <a:ea typeface="Calibri"/>
              </a:rPr>
              <a:t> de los </a:t>
            </a:r>
            <a:r>
              <a:rPr lang="en-GB" dirty="0" err="1">
                <a:ea typeface="Calibri"/>
              </a:rPr>
              <a:t>Requerimientos</a:t>
            </a:r>
            <a:endParaRPr lang="en-GB" dirty="0">
              <a:ea typeface="Calibri"/>
            </a:endParaRPr>
          </a:p>
          <a:p>
            <a:pPr>
              <a:lnSpc>
                <a:spcPct val="115000"/>
              </a:lnSpc>
            </a:pPr>
            <a:r>
              <a:rPr lang="en-GB" dirty="0" err="1">
                <a:ea typeface="Calibri"/>
              </a:rPr>
              <a:t>Ciclo</a:t>
            </a:r>
            <a:r>
              <a:rPr lang="en-GB" dirty="0">
                <a:ea typeface="Calibri"/>
              </a:rPr>
              <a:t> de Vida de los </a:t>
            </a:r>
            <a:r>
              <a:rPr lang="en-GB" dirty="0" err="1">
                <a:ea typeface="Calibri"/>
              </a:rPr>
              <a:t>Requerimientos</a:t>
            </a:r>
            <a:endParaRPr lang="en-GB" dirty="0">
              <a:ea typeface="Calibri"/>
            </a:endParaRPr>
          </a:p>
          <a:p>
            <a:pPr>
              <a:lnSpc>
                <a:spcPct val="115000"/>
              </a:lnSpc>
            </a:pPr>
            <a:r>
              <a:rPr lang="en-GB" dirty="0" err="1">
                <a:ea typeface="Calibri"/>
              </a:rPr>
              <a:t>Estructura</a:t>
            </a:r>
            <a:r>
              <a:rPr lang="en-GB" dirty="0">
                <a:ea typeface="Calibri"/>
              </a:rPr>
              <a:t> de los </a:t>
            </a:r>
            <a:r>
              <a:rPr lang="en-GB" dirty="0" err="1">
                <a:ea typeface="Calibri"/>
              </a:rPr>
              <a:t>Requerimientos</a:t>
            </a:r>
            <a:endParaRPr lang="en-GB" dirty="0">
              <a:ea typeface="Calibri"/>
            </a:endParaRPr>
          </a:p>
          <a:p>
            <a:pPr>
              <a:lnSpc>
                <a:spcPct val="115000"/>
              </a:lnSpc>
            </a:pPr>
            <a:r>
              <a:rPr lang="en-GB" dirty="0">
                <a:ea typeface="Calibri"/>
              </a:rPr>
              <a:t>Plan de </a:t>
            </a:r>
            <a:r>
              <a:rPr lang="en-GB" dirty="0" err="1">
                <a:ea typeface="Calibri"/>
              </a:rPr>
              <a:t>Gestión</a:t>
            </a:r>
            <a:r>
              <a:rPr lang="en-GB" dirty="0">
                <a:ea typeface="Calibri"/>
              </a:rPr>
              <a:t> de los </a:t>
            </a:r>
            <a:r>
              <a:rPr lang="en-GB" dirty="0" err="1">
                <a:ea typeface="Calibri"/>
              </a:rPr>
              <a:t>Requerimientos</a:t>
            </a:r>
            <a:endParaRPr lang="en-GB" dirty="0">
              <a:ea typeface="Calibri"/>
            </a:endParaRPr>
          </a:p>
          <a:p>
            <a:pPr>
              <a:lnSpc>
                <a:spcPct val="115000"/>
              </a:lnSpc>
            </a:pPr>
            <a:r>
              <a:rPr lang="en-GB" dirty="0" err="1">
                <a:ea typeface="Calibri"/>
              </a:rPr>
              <a:t>Habilidades</a:t>
            </a:r>
            <a:r>
              <a:rPr lang="en-GB" dirty="0">
                <a:ea typeface="Calibri"/>
              </a:rPr>
              <a:t> </a:t>
            </a:r>
            <a:r>
              <a:rPr lang="en-GB" dirty="0" err="1">
                <a:ea typeface="Calibri"/>
              </a:rPr>
              <a:t>Importantes</a:t>
            </a:r>
            <a:r>
              <a:rPr lang="en-GB" dirty="0">
                <a:ea typeface="Calibri"/>
              </a:rPr>
              <a:t> </a:t>
            </a:r>
            <a:r>
              <a:rPr lang="en-GB" dirty="0" err="1">
                <a:ea typeface="Calibri"/>
              </a:rPr>
              <a:t>para</a:t>
            </a:r>
            <a:r>
              <a:rPr lang="en-GB" dirty="0">
                <a:ea typeface="Calibri"/>
              </a:rPr>
              <a:t> la </a:t>
            </a:r>
            <a:r>
              <a:rPr lang="en-GB" dirty="0" err="1">
                <a:ea typeface="Calibri"/>
              </a:rPr>
              <a:t>Gestión</a:t>
            </a:r>
            <a:r>
              <a:rPr lang="en-GB" dirty="0">
                <a:ea typeface="Calibri"/>
              </a:rPr>
              <a:t> de los </a:t>
            </a:r>
            <a:r>
              <a:rPr lang="en-GB" dirty="0" err="1">
                <a:ea typeface="Calibri"/>
              </a:rPr>
              <a:t>Requerimientos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451134199"/>
      </p:ext>
    </p:extLst>
  </p:cSld>
  <p:clrMapOvr>
    <a:masterClrMapping/>
  </p:clrMapOvr>
  <p:transition spd="slow"/>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a:solidFill>
                  <a:schemeClr val="bg1">
                    <a:lumMod val="65000"/>
                  </a:schemeClr>
                </a:solidFill>
              </a:rPr>
              <a:t>Gestión</a:t>
            </a:r>
            <a:r>
              <a:rPr lang="en-US" dirty="0">
                <a:solidFill>
                  <a:schemeClr val="bg1">
                    <a:lumMod val="65000"/>
                  </a:schemeClr>
                </a:solidFill>
              </a:rPr>
              <a:t> de </a:t>
            </a:r>
            <a:r>
              <a:rPr lang="en-US" dirty="0" err="1">
                <a:solidFill>
                  <a:schemeClr val="bg1">
                    <a:lumMod val="65000"/>
                  </a:schemeClr>
                </a:solidFill>
              </a:rPr>
              <a:t>Proyectos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err="1">
                <a:solidFill>
                  <a:srgbClr val="000000"/>
                </a:solidFill>
              </a:rPr>
              <a:t>Gestión</a:t>
            </a:r>
            <a:r>
              <a:rPr lang="en-US" dirty="0">
                <a:solidFill>
                  <a:srgbClr val="000000"/>
                </a:solidFill>
              </a:rPr>
              <a:t> de </a:t>
            </a:r>
            <a:r>
              <a:rPr lang="en-US" dirty="0" err="1">
                <a:solidFill>
                  <a:srgbClr val="000000"/>
                </a:solidFill>
              </a:rPr>
              <a:t>Proyectos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216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46455928"/>
              </p:ext>
            </p:extLst>
          </p:nvPr>
        </p:nvGraphicFramePr>
        <p:xfrm>
          <a:off x="179512" y="1268760"/>
          <a:ext cx="8784976" cy="4322256"/>
        </p:xfrm>
        <a:graphic>
          <a:graphicData uri="http://schemas.openxmlformats.org/drawingml/2006/table">
            <a:tbl>
              <a:tblPr/>
              <a:tblGrid>
                <a:gridCol w="1649288">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630488">
                  <a:extLst>
                    <a:ext uri="{9D8B030D-6E8A-4147-A177-3AD203B41FA5}">
                      <a16:colId xmlns:a16="http://schemas.microsoft.com/office/drawing/2014/main" xmlns=""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9</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baseline="0" dirty="0">
                          <a:solidFill>
                            <a:schemeClr val="bg1"/>
                          </a:solidFill>
                          <a:latin typeface="Helvetica"/>
                          <a:ea typeface="Calibri"/>
                          <a:cs typeface="Helvetica"/>
                        </a:rPr>
                        <a:t> </a:t>
                      </a:r>
                      <a:r>
                        <a:rPr lang="en-GB" sz="1600" b="1" baseline="0"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pPr>
                        <a:lnSpc>
                          <a:spcPct val="100000"/>
                        </a:lnSpc>
                        <a:spcAft>
                          <a:spcPts val="0"/>
                        </a:spcAft>
                      </a:pPr>
                      <a:r>
                        <a:rPr lang="en-GB" sz="1600" dirty="0" err="1">
                          <a:solidFill>
                            <a:schemeClr val="tx1"/>
                          </a:solidFill>
                          <a:latin typeface="Helvetica"/>
                          <a:ea typeface="Calibri"/>
                          <a:cs typeface="Helvetica"/>
                        </a:rPr>
                        <a:t>Gestión</a:t>
                      </a:r>
                      <a:r>
                        <a:rPr lang="en-GB" sz="1600" dirty="0">
                          <a:solidFill>
                            <a:schemeClr val="tx1"/>
                          </a:solidFill>
                          <a:latin typeface="Helvetica"/>
                          <a:ea typeface="Calibri"/>
                          <a:cs typeface="Helvetica"/>
                        </a:rPr>
                        <a:t> de </a:t>
                      </a:r>
                      <a:r>
                        <a:rPr lang="en-GB" sz="1600" dirty="0" err="1">
                          <a:solidFill>
                            <a:schemeClr val="tx1"/>
                          </a:solidFill>
                          <a:latin typeface="Helvetica"/>
                          <a:ea typeface="Calibri"/>
                          <a:cs typeface="Helvetica"/>
                        </a:rPr>
                        <a:t>Proyectos</a:t>
                      </a:r>
                      <a:endParaRPr lang="en-GB" sz="1600" baseline="0" dirty="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charset="0"/>
                        <a:buChar char="•"/>
                      </a:pPr>
                      <a:r>
                        <a:rPr lang="en-GB" sz="1600" b="0" dirty="0" err="1">
                          <a:solidFill>
                            <a:schemeClr val="tx1"/>
                          </a:solidFill>
                          <a:latin typeface="Helvetica"/>
                          <a:ea typeface="Calibri"/>
                          <a:cs typeface="Helvetica"/>
                        </a:rPr>
                        <a:t>Qué</a:t>
                      </a:r>
                      <a:r>
                        <a:rPr lang="en-GB" sz="1600" b="0" dirty="0">
                          <a:solidFill>
                            <a:schemeClr val="tx1"/>
                          </a:solidFill>
                          <a:latin typeface="Helvetica"/>
                          <a:ea typeface="Calibri"/>
                          <a:cs typeface="Helvetica"/>
                        </a:rPr>
                        <a:t> </a:t>
                      </a:r>
                      <a:r>
                        <a:rPr lang="en-GB" sz="1600" b="0" dirty="0" err="1">
                          <a:solidFill>
                            <a:schemeClr val="tx1"/>
                          </a:solidFill>
                          <a:latin typeface="Helvetica"/>
                          <a:ea typeface="Calibri"/>
                          <a:cs typeface="Helvetica"/>
                        </a:rPr>
                        <a:t>es</a:t>
                      </a:r>
                      <a:r>
                        <a:rPr lang="en-GB" sz="1600" b="0" dirty="0">
                          <a:solidFill>
                            <a:schemeClr val="tx1"/>
                          </a:solidFill>
                          <a:latin typeface="Helvetica"/>
                          <a:ea typeface="Calibri"/>
                          <a:cs typeface="Helvetica"/>
                        </a:rPr>
                        <a:t> un </a:t>
                      </a:r>
                      <a:r>
                        <a:rPr lang="en-GB" sz="1600" b="0" dirty="0" err="1">
                          <a:solidFill>
                            <a:schemeClr val="tx1"/>
                          </a:solidFill>
                          <a:latin typeface="Helvetica"/>
                          <a:ea typeface="Calibri"/>
                          <a:cs typeface="Helvetica"/>
                        </a:rPr>
                        <a:t>Proyecto</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Qué</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es</a:t>
                      </a:r>
                      <a:r>
                        <a:rPr lang="en-GB" sz="1600" b="0" baseline="0" dirty="0">
                          <a:solidFill>
                            <a:schemeClr val="tx1"/>
                          </a:solidFill>
                          <a:latin typeface="Helvetica"/>
                          <a:ea typeface="Calibri"/>
                          <a:cs typeface="Helvetica"/>
                        </a:rPr>
                        <a:t> la </a:t>
                      </a:r>
                      <a:r>
                        <a:rPr lang="en-GB" sz="1600" b="0" baseline="0" dirty="0" err="1">
                          <a:solidFill>
                            <a:schemeClr val="tx1"/>
                          </a:solidFill>
                          <a:latin typeface="Helvetica"/>
                          <a:ea typeface="Calibri"/>
                          <a:cs typeface="Helvetica"/>
                        </a:rPr>
                        <a:t>Gestión</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Proyectos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Qué</a:t>
                      </a:r>
                      <a:r>
                        <a:rPr lang="en-GB" sz="1600" b="0" baseline="0" dirty="0">
                          <a:solidFill>
                            <a:schemeClr val="tx1"/>
                          </a:solidFill>
                          <a:latin typeface="Helvetica"/>
                          <a:ea typeface="Calibri"/>
                          <a:cs typeface="Helvetica"/>
                        </a:rPr>
                        <a:t> son los </a:t>
                      </a:r>
                      <a:r>
                        <a:rPr lang="en-GB" sz="1600" b="0" baseline="0" dirty="0" err="1">
                          <a:solidFill>
                            <a:schemeClr val="tx1"/>
                          </a:solidFill>
                          <a:latin typeface="Helvetica"/>
                          <a:ea typeface="Calibri"/>
                          <a:cs typeface="Helvetica"/>
                        </a:rPr>
                        <a:t>Grupos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Procesos</a:t>
                      </a:r>
                      <a:r>
                        <a:rPr lang="en-GB" sz="1600" b="0" baseline="0" dirty="0">
                          <a:solidFill>
                            <a:schemeClr val="tx1"/>
                          </a:solidFill>
                          <a:latin typeface="Helvetica"/>
                          <a:ea typeface="Calibri"/>
                          <a:cs typeface="Helvetica"/>
                        </a:rPr>
                        <a:t> y </a:t>
                      </a:r>
                      <a:r>
                        <a:rPr lang="en-GB" sz="1600" b="0" baseline="0" dirty="0" err="1">
                          <a:solidFill>
                            <a:schemeClr val="tx1"/>
                          </a:solidFill>
                          <a:latin typeface="Helvetica"/>
                          <a:ea typeface="Calibri"/>
                          <a:cs typeface="Helvetica"/>
                        </a:rPr>
                        <a:t>Qué</a:t>
                      </a:r>
                      <a:r>
                        <a:rPr lang="en-GB" sz="1600" b="0" baseline="0" dirty="0">
                          <a:solidFill>
                            <a:schemeClr val="tx1"/>
                          </a:solidFill>
                          <a:latin typeface="Helvetica"/>
                          <a:ea typeface="Calibri"/>
                          <a:cs typeface="Helvetica"/>
                        </a:rPr>
                        <a:t> son los </a:t>
                      </a:r>
                      <a:r>
                        <a:rPr lang="en-GB" sz="1600" b="0" baseline="0" dirty="0" err="1">
                          <a:solidFill>
                            <a:schemeClr val="tx1"/>
                          </a:solidFill>
                          <a:latin typeface="Helvetica"/>
                          <a:ea typeface="Calibri"/>
                          <a:cs typeface="Helvetica"/>
                        </a:rPr>
                        <a:t>Grupos</a:t>
                      </a:r>
                      <a:r>
                        <a:rPr lang="en-GB" sz="1600" b="0" baseline="0" dirty="0">
                          <a:solidFill>
                            <a:schemeClr val="tx1"/>
                          </a:solidFill>
                          <a:latin typeface="Helvetica"/>
                          <a:ea typeface="Calibri"/>
                          <a:cs typeface="Helvetica"/>
                        </a:rPr>
                        <a:t> de </a:t>
                      </a:r>
                      <a:r>
                        <a:rPr lang="en-GB" sz="1600" b="0" baseline="0" dirty="0" err="1">
                          <a:solidFill>
                            <a:schemeClr val="tx1"/>
                          </a:solidFill>
                          <a:latin typeface="Helvetica"/>
                          <a:ea typeface="Calibri"/>
                          <a:cs typeface="Helvetica"/>
                        </a:rPr>
                        <a:t>Materia</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err="1">
                          <a:solidFill>
                            <a:schemeClr val="tx1"/>
                          </a:solidFill>
                          <a:latin typeface="Helvetica"/>
                          <a:ea typeface="Calibri"/>
                          <a:cs typeface="Helvetica"/>
                        </a:rPr>
                        <a:t>Qué</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es</a:t>
                      </a:r>
                      <a:r>
                        <a:rPr lang="en-GB" sz="1600" b="0" baseline="0" dirty="0">
                          <a:solidFill>
                            <a:schemeClr val="tx1"/>
                          </a:solidFill>
                          <a:latin typeface="Helvetica"/>
                          <a:ea typeface="Calibri"/>
                          <a:cs typeface="Helvetica"/>
                        </a:rPr>
                        <a:t> el </a:t>
                      </a:r>
                      <a:r>
                        <a:rPr lang="en-GB" sz="1600" b="0" baseline="0" dirty="0" err="1">
                          <a:solidFill>
                            <a:schemeClr val="tx1"/>
                          </a:solidFill>
                          <a:latin typeface="Helvetica"/>
                          <a:ea typeface="Calibri"/>
                          <a:cs typeface="Helvetica"/>
                        </a:rPr>
                        <a:t>Entorno</a:t>
                      </a:r>
                      <a:r>
                        <a:rPr lang="en-GB" sz="1600" b="0" baseline="0" dirty="0">
                          <a:solidFill>
                            <a:schemeClr val="tx1"/>
                          </a:solidFill>
                          <a:latin typeface="Helvetica"/>
                          <a:ea typeface="Calibri"/>
                          <a:cs typeface="Helvetica"/>
                        </a:rPr>
                        <a:t> de un </a:t>
                      </a:r>
                      <a:r>
                        <a:rPr lang="en-GB" sz="1600" b="0" baseline="0" dirty="0" err="1">
                          <a:solidFill>
                            <a:schemeClr val="tx1"/>
                          </a:solidFill>
                          <a:latin typeface="Helvetica"/>
                          <a:ea typeface="Calibri"/>
                          <a:cs typeface="Helvetica"/>
                        </a:rPr>
                        <a:t>Proyecto</a:t>
                      </a:r>
                      <a:endParaRPr lang="en-GB" sz="1600" b="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err="1">
                          <a:solidFill>
                            <a:schemeClr val="tx2"/>
                          </a:solidFill>
                          <a:latin typeface="Helvetica"/>
                          <a:ea typeface="Calibri"/>
                          <a:cs typeface="Helvetica"/>
                        </a:rPr>
                        <a:t>Comprender</a:t>
                      </a:r>
                      <a:r>
                        <a:rPr lang="en-GB" sz="1600" dirty="0">
                          <a:solidFill>
                            <a:schemeClr val="tx2"/>
                          </a:solidFill>
                          <a:latin typeface="Helvetica"/>
                          <a:ea typeface="Calibri"/>
                          <a:cs typeface="Helvetica"/>
                        </a:rPr>
                        <a:t> lo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que</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es</a:t>
                      </a:r>
                      <a:r>
                        <a:rPr lang="en-GB" sz="1600" baseline="0" dirty="0">
                          <a:solidFill>
                            <a:schemeClr val="tx2"/>
                          </a:solidFill>
                          <a:latin typeface="Helvetica"/>
                          <a:ea typeface="Calibri"/>
                          <a:cs typeface="Helvetica"/>
                        </a:rPr>
                        <a:t> la </a:t>
                      </a:r>
                      <a:r>
                        <a:rPr lang="en-GB" sz="1600" baseline="0" dirty="0" err="1">
                          <a:solidFill>
                            <a:schemeClr val="tx2"/>
                          </a:solidFill>
                          <a:latin typeface="Helvetica"/>
                          <a:ea typeface="Calibri"/>
                          <a:cs typeface="Helvetica"/>
                        </a:rPr>
                        <a:t>Gestión</a:t>
                      </a:r>
                      <a:r>
                        <a:rPr lang="en-GB" sz="1600" baseline="0" dirty="0">
                          <a:solidFill>
                            <a:schemeClr val="tx2"/>
                          </a:solidFill>
                          <a:latin typeface="Helvetica"/>
                          <a:ea typeface="Calibri"/>
                          <a:cs typeface="Helvetica"/>
                        </a:rPr>
                        <a:t> de </a:t>
                      </a:r>
                      <a:r>
                        <a:rPr lang="en-GB" sz="1600" baseline="0" dirty="0" err="1">
                          <a:solidFill>
                            <a:schemeClr val="tx2"/>
                          </a:solidFill>
                          <a:latin typeface="Helvetica"/>
                          <a:ea typeface="Calibri"/>
                          <a:cs typeface="Helvetica"/>
                        </a:rPr>
                        <a:t>Proyectos</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sus</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entradas</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sus</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salidas</a:t>
                      </a:r>
                      <a:r>
                        <a:rPr lang="en-GB" sz="1600" baseline="0" dirty="0">
                          <a:solidFill>
                            <a:schemeClr val="tx2"/>
                          </a:solidFill>
                          <a:latin typeface="Helvetica"/>
                          <a:ea typeface="Calibri"/>
                          <a:cs typeface="Helvetica"/>
                        </a:rPr>
                        <a:t>, y el </a:t>
                      </a:r>
                      <a:r>
                        <a:rPr lang="en-GB" sz="1600" baseline="0" dirty="0" err="1">
                          <a:solidFill>
                            <a:schemeClr val="tx2"/>
                          </a:solidFill>
                          <a:latin typeface="Helvetica"/>
                          <a:ea typeface="Calibri"/>
                          <a:cs typeface="Helvetica"/>
                        </a:rPr>
                        <a:t>entorno</a:t>
                      </a:r>
                      <a:r>
                        <a:rPr lang="en-GB" sz="1600" baseline="0" dirty="0">
                          <a:solidFill>
                            <a:schemeClr val="tx2"/>
                          </a:solidFill>
                          <a:latin typeface="Helvetica"/>
                          <a:ea typeface="Calibri"/>
                          <a:cs typeface="Helvetica"/>
                        </a:rPr>
                        <a:t> de un </a:t>
                      </a:r>
                      <a:r>
                        <a:rPr lang="en-GB" sz="1600" baseline="0" dirty="0" err="1">
                          <a:solidFill>
                            <a:schemeClr val="tx2"/>
                          </a:solidFill>
                          <a:latin typeface="Helvetica"/>
                          <a:ea typeface="Calibri"/>
                          <a:cs typeface="Helvetica"/>
                        </a:rPr>
                        <a:t>proyecto</a:t>
                      </a: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561816">
                <a:tc>
                  <a:txBody>
                    <a:bodyPr/>
                    <a:lstStyle/>
                    <a:p>
                      <a:pPr algn="ctr">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7408805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70000" lnSpcReduction="20000"/>
          </a:bodyPr>
          <a:lstStyle/>
          <a:p>
            <a:r>
              <a:rPr lang="es-ES" dirty="0"/>
              <a:t>Un proyecto consiste en un conjunto único de procesos que consisten en actividades coordinadas y controladas con fechas de inicio y fin, llevadas a cabo para lograr los objetivos del proyecto.</a:t>
            </a:r>
            <a:r>
              <a:rPr lang="en-US" dirty="0"/>
              <a:t> </a:t>
            </a:r>
          </a:p>
          <a:p>
            <a:r>
              <a:rPr lang="es-ES" dirty="0"/>
              <a:t>El logro de los objetivos del proyecto requiere la provisión de entregables que se ajusten a requerimientos específicos. Un proyecto puede estar sujeto a múltiples restricciones.</a:t>
            </a:r>
            <a:endParaRPr lang="en-US" dirty="0"/>
          </a:p>
          <a:p>
            <a:r>
              <a:rPr lang="es-ES" dirty="0"/>
              <a:t>Aunque muchos proyectos pueden ser similares, cada proyecto es único. Las diferencias en los proyecto pueden ocurrir en las siguientes situaciones:</a:t>
            </a:r>
            <a:endParaRPr lang="en-US" dirty="0"/>
          </a:p>
          <a:p>
            <a:pPr lvl="1"/>
            <a:r>
              <a:rPr lang="es-ES" dirty="0"/>
              <a:t>los entregables proporcionados;</a:t>
            </a:r>
          </a:p>
          <a:p>
            <a:pPr lvl="1"/>
            <a:r>
              <a:rPr lang="es-ES" dirty="0"/>
              <a:t>la influencia de las partes interesadas;</a:t>
            </a:r>
          </a:p>
          <a:p>
            <a:pPr lvl="1"/>
            <a:r>
              <a:rPr lang="es-ES" dirty="0"/>
              <a:t>los recursos utilizados;</a:t>
            </a:r>
          </a:p>
          <a:p>
            <a:pPr lvl="1"/>
            <a:r>
              <a:rPr lang="es-ES" dirty="0"/>
              <a:t>Las restricciones</a:t>
            </a:r>
            <a:endParaRPr lang="en-US" dirty="0"/>
          </a:p>
          <a:p>
            <a:pPr lvl="1"/>
            <a:r>
              <a:rPr lang="en-US" dirty="0"/>
              <a:t>El </a:t>
            </a:r>
            <a:r>
              <a:rPr lang="en-US" dirty="0" err="1"/>
              <a:t>modo</a:t>
            </a:r>
            <a:r>
              <a:rPr lang="en-US" dirty="0"/>
              <a:t> en </a:t>
            </a:r>
            <a:r>
              <a:rPr lang="en-US" dirty="0" err="1"/>
              <a:t>que</a:t>
            </a:r>
            <a:r>
              <a:rPr lang="en-US" dirty="0"/>
              <a:t> los </a:t>
            </a:r>
            <a:r>
              <a:rPr lang="en-US" dirty="0" err="1"/>
              <a:t>procesos</a:t>
            </a:r>
            <a:r>
              <a:rPr lang="en-US" dirty="0"/>
              <a:t> son </a:t>
            </a:r>
            <a:r>
              <a:rPr lang="en-US" dirty="0" err="1"/>
              <a:t>adaptados</a:t>
            </a:r>
            <a:r>
              <a:rPr lang="en-US" dirty="0"/>
              <a:t> </a:t>
            </a:r>
            <a:r>
              <a:rPr lang="en-US" dirty="0" err="1"/>
              <a:t>para</a:t>
            </a:r>
            <a:r>
              <a:rPr lang="en-US" dirty="0"/>
              <a:t> </a:t>
            </a:r>
            <a:r>
              <a:rPr lang="en-US" dirty="0" err="1"/>
              <a:t>proporcionar</a:t>
            </a:r>
            <a:r>
              <a:rPr lang="en-US" dirty="0"/>
              <a:t> los </a:t>
            </a:r>
            <a:r>
              <a:rPr lang="en-US" dirty="0" err="1"/>
              <a:t>entregables</a:t>
            </a:r>
            <a:r>
              <a:rPr lang="en-US" dirty="0"/>
              <a:t>.</a:t>
            </a:r>
          </a:p>
          <a:p>
            <a:r>
              <a:rPr lang="es-ES" dirty="0"/>
              <a:t>Cada proyecto tiene un inicio y un fin definidos, y por lo general se divide en fases.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217</a:t>
            </a:fld>
            <a:endParaRPr lang="en-US" dirty="0"/>
          </a:p>
        </p:txBody>
      </p:sp>
      <p:sp>
        <p:nvSpPr>
          <p:cNvPr id="4" name="Title 3"/>
          <p:cNvSpPr>
            <a:spLocks noGrp="1"/>
          </p:cNvSpPr>
          <p:nvPr>
            <p:ph type="title"/>
          </p:nvPr>
        </p:nvSpPr>
        <p:spPr/>
        <p:txBody>
          <a:bodyPr>
            <a:normAutofit/>
          </a:bodyPr>
          <a:lstStyle/>
          <a:p>
            <a:r>
              <a:rPr lang="en-US" dirty="0"/>
              <a:t>¿</a:t>
            </a:r>
            <a:r>
              <a:rPr lang="en-US" dirty="0" err="1"/>
              <a:t>Qué</a:t>
            </a:r>
            <a:r>
              <a:rPr lang="en-US" dirty="0"/>
              <a:t> </a:t>
            </a:r>
            <a:r>
              <a:rPr lang="en-US" dirty="0" err="1"/>
              <a:t>es</a:t>
            </a:r>
            <a:r>
              <a:rPr lang="en-US" dirty="0"/>
              <a:t> un </a:t>
            </a:r>
            <a:r>
              <a:rPr lang="en-US" dirty="0" err="1"/>
              <a:t>Proyecto</a:t>
            </a:r>
            <a:r>
              <a:rPr lang="en-US" dirty="0"/>
              <a:t>?</a:t>
            </a:r>
          </a:p>
        </p:txBody>
      </p:sp>
      <p:pic>
        <p:nvPicPr>
          <p:cNvPr id="5" name="Picture 4"/>
          <p:cNvPicPr>
            <a:picLocks noChangeAspect="1"/>
          </p:cNvPicPr>
          <p:nvPr/>
        </p:nvPicPr>
        <p:blipFill>
          <a:blip r:embed="rId3" cstate="print"/>
          <a:stretch>
            <a:fillRect/>
          </a:stretch>
        </p:blipFill>
        <p:spPr>
          <a:xfrm>
            <a:off x="1524000" y="2209800"/>
            <a:ext cx="2387710" cy="3112929"/>
          </a:xfrm>
          <a:prstGeom prst="rect">
            <a:avLst/>
          </a:prstGeom>
        </p:spPr>
      </p:pic>
      <p:sp>
        <p:nvSpPr>
          <p:cNvPr id="8" name="TextBox 7"/>
          <p:cNvSpPr txBox="1"/>
          <p:nvPr/>
        </p:nvSpPr>
        <p:spPr>
          <a:xfrm>
            <a:off x="533401" y="5562600"/>
            <a:ext cx="8077200" cy="461665"/>
          </a:xfrm>
          <a:prstGeom prst="rect">
            <a:avLst/>
          </a:prstGeom>
          <a:noFill/>
        </p:spPr>
        <p:txBody>
          <a:bodyPr wrap="square" rtlCol="0">
            <a:spAutoFit/>
          </a:bodyPr>
          <a:lstStyle/>
          <a:p>
            <a:r>
              <a:rPr lang="es-ES" sz="2400" dirty="0">
                <a:solidFill>
                  <a:schemeClr val="accent3"/>
                </a:solidFill>
              </a:rPr>
              <a:t>Tanto el </a:t>
            </a:r>
            <a:r>
              <a:rPr lang="es-ES" sz="2400" dirty="0" err="1">
                <a:solidFill>
                  <a:schemeClr val="accent3"/>
                </a:solidFill>
              </a:rPr>
              <a:t>Burj</a:t>
            </a:r>
            <a:r>
              <a:rPr lang="es-ES" sz="2400" dirty="0">
                <a:solidFill>
                  <a:schemeClr val="accent3"/>
                </a:solidFill>
              </a:rPr>
              <a:t> Khalifa como una boda son ejemplos de proyectos.</a:t>
            </a:r>
            <a:endParaRPr lang="en-US" sz="2400" dirty="0">
              <a:solidFill>
                <a:schemeClr val="accent3"/>
              </a:solidFill>
            </a:endParaRPr>
          </a:p>
        </p:txBody>
      </p:sp>
      <p:pic>
        <p:nvPicPr>
          <p:cNvPr id="9" name="Picture 8"/>
          <p:cNvPicPr>
            <a:picLocks noChangeAspect="1"/>
          </p:cNvPicPr>
          <p:nvPr/>
        </p:nvPicPr>
        <p:blipFill>
          <a:blip r:embed="rId4" cstate="print"/>
          <a:stretch>
            <a:fillRect/>
          </a:stretch>
        </p:blipFill>
        <p:spPr>
          <a:xfrm>
            <a:off x="3886200" y="2133600"/>
            <a:ext cx="4733301" cy="3147141"/>
          </a:xfrm>
          <a:prstGeom prst="rect">
            <a:avLst/>
          </a:prstGeom>
        </p:spPr>
      </p:pic>
    </p:spTree>
    <p:extLst>
      <p:ext uri="{BB962C8B-B14F-4D97-AF65-F5344CB8AC3E}">
        <p14:creationId xmlns:p14="http://schemas.microsoft.com/office/powerpoint/2010/main" val="83366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normAutofit/>
          </a:bodyPr>
          <a:lstStyle/>
          <a:p>
            <a:r>
              <a:rPr lang="en-GB" dirty="0" err="1"/>
              <a:t>Gestión</a:t>
            </a:r>
            <a:r>
              <a:rPr lang="en-GB" dirty="0"/>
              <a:t> de </a:t>
            </a:r>
            <a:r>
              <a:rPr lang="en-GB" dirty="0" err="1"/>
              <a:t>Proyectos</a:t>
            </a:r>
            <a:endParaRPr lang="en-US" dirty="0"/>
          </a:p>
        </p:txBody>
      </p:sp>
      <p:grpSp>
        <p:nvGrpSpPr>
          <p:cNvPr id="3" name="Group 23"/>
          <p:cNvGrpSpPr>
            <a:grpSpLocks/>
          </p:cNvGrpSpPr>
          <p:nvPr/>
        </p:nvGrpSpPr>
        <p:grpSpPr bwMode="auto">
          <a:xfrm>
            <a:off x="990601" y="1244600"/>
            <a:ext cx="7212623" cy="5080000"/>
            <a:chOff x="1136" y="640"/>
            <a:chExt cx="4922" cy="3200"/>
          </a:xfrm>
        </p:grpSpPr>
        <p:grpSp>
          <p:nvGrpSpPr>
            <p:cNvPr id="4" name="Group 3"/>
            <p:cNvGrpSpPr>
              <a:grpSpLocks/>
            </p:cNvGrpSpPr>
            <p:nvPr/>
          </p:nvGrpSpPr>
          <p:grpSpPr bwMode="auto">
            <a:xfrm>
              <a:off x="2920" y="640"/>
              <a:ext cx="1381" cy="1168"/>
              <a:chOff x="2920" y="640"/>
              <a:chExt cx="1381" cy="1168"/>
            </a:xfrm>
          </p:grpSpPr>
          <p:sp>
            <p:nvSpPr>
              <p:cNvPr id="1379332" name="Rectangle 4"/>
              <p:cNvSpPr>
                <a:spLocks noChangeArrowheads="1"/>
              </p:cNvSpPr>
              <p:nvPr/>
            </p:nvSpPr>
            <p:spPr bwMode="auto">
              <a:xfrm>
                <a:off x="2920" y="640"/>
                <a:ext cx="1381" cy="832"/>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none" anchor="ctr"/>
              <a:lstStyle/>
              <a:p>
                <a:endParaRPr lang="en-US" dirty="0"/>
              </a:p>
            </p:txBody>
          </p:sp>
          <p:sp>
            <p:nvSpPr>
              <p:cNvPr id="1379333" name="Text Box 5"/>
              <p:cNvSpPr txBox="1">
                <a:spLocks noChangeArrowheads="1"/>
              </p:cNvSpPr>
              <p:nvPr/>
            </p:nvSpPr>
            <p:spPr bwMode="auto">
              <a:xfrm>
                <a:off x="3158" y="660"/>
                <a:ext cx="104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err="1">
                    <a:solidFill>
                      <a:schemeClr val="bg1"/>
                    </a:solidFill>
                  </a:rPr>
                  <a:t>Restricciones</a:t>
                </a:r>
                <a:endParaRPr lang="en-US" b="1" dirty="0">
                  <a:solidFill>
                    <a:schemeClr val="bg1"/>
                  </a:solidFill>
                </a:endParaRPr>
              </a:p>
            </p:txBody>
          </p:sp>
          <p:sp>
            <p:nvSpPr>
              <p:cNvPr id="1379334" name="Text Box 6"/>
              <p:cNvSpPr txBox="1">
                <a:spLocks noChangeArrowheads="1"/>
              </p:cNvSpPr>
              <p:nvPr/>
            </p:nvSpPr>
            <p:spPr bwMode="auto">
              <a:xfrm>
                <a:off x="2934" y="852"/>
                <a:ext cx="1367" cy="523"/>
              </a:xfrm>
              <a:prstGeom prst="rect">
                <a:avLst/>
              </a:prstGeom>
              <a:noFill/>
              <a:ln w="12700" cap="sq" algn="ctr">
                <a:noFill/>
                <a:miter lim="800000"/>
                <a:headEnd/>
                <a:tailEnd/>
              </a:ln>
              <a:effectLst/>
            </p:spPr>
            <p:txBody>
              <a:bodyPr wrap="square">
                <a:spAutoFit/>
              </a:bodyPr>
              <a:lstStyle/>
              <a:p>
                <a:pPr algn="l" eaLnBrk="1" hangingPunct="1"/>
                <a:r>
                  <a:rPr lang="en-GB" sz="1200" dirty="0" err="1">
                    <a:solidFill>
                      <a:schemeClr val="bg1"/>
                    </a:solidFill>
                  </a:rPr>
                  <a:t>Tiempo</a:t>
                </a:r>
                <a:r>
                  <a:rPr lang="en-GB" sz="1200" dirty="0">
                    <a:solidFill>
                      <a:schemeClr val="bg1"/>
                    </a:solidFill>
                  </a:rPr>
                  <a:t>, </a:t>
                </a:r>
                <a:r>
                  <a:rPr lang="en-GB" sz="1200" dirty="0" err="1">
                    <a:solidFill>
                      <a:schemeClr val="bg1"/>
                    </a:solidFill>
                  </a:rPr>
                  <a:t>costo</a:t>
                </a:r>
                <a:r>
                  <a:rPr lang="en-GB" sz="1200" dirty="0">
                    <a:solidFill>
                      <a:schemeClr val="bg1"/>
                    </a:solidFill>
                  </a:rPr>
                  <a:t>, </a:t>
                </a:r>
                <a:r>
                  <a:rPr lang="en-GB" sz="1200" dirty="0" err="1">
                    <a:solidFill>
                      <a:schemeClr val="bg1"/>
                    </a:solidFill>
                  </a:rPr>
                  <a:t>calidad</a:t>
                </a:r>
                <a:r>
                  <a:rPr lang="en-GB" sz="1200" dirty="0">
                    <a:solidFill>
                      <a:schemeClr val="bg1"/>
                    </a:solidFill>
                  </a:rPr>
                  <a:t>, </a:t>
                </a:r>
                <a:r>
                  <a:rPr lang="en-GB" sz="1200" dirty="0" err="1">
                    <a:solidFill>
                      <a:schemeClr val="bg1"/>
                    </a:solidFill>
                  </a:rPr>
                  <a:t>técnicas</a:t>
                </a:r>
                <a:r>
                  <a:rPr lang="en-GB" sz="1200" dirty="0">
                    <a:solidFill>
                      <a:schemeClr val="bg1"/>
                    </a:solidFill>
                  </a:rPr>
                  <a:t>, </a:t>
                </a:r>
                <a:r>
                  <a:rPr lang="en-GB" sz="1200" dirty="0" err="1">
                    <a:solidFill>
                      <a:schemeClr val="bg1"/>
                    </a:solidFill>
                  </a:rPr>
                  <a:t>otros</a:t>
                </a:r>
                <a:r>
                  <a:rPr lang="en-GB" sz="1200" dirty="0">
                    <a:solidFill>
                      <a:schemeClr val="bg1"/>
                    </a:solidFill>
                  </a:rPr>
                  <a:t> </a:t>
                </a:r>
                <a:r>
                  <a:rPr lang="en-GB" sz="1200" dirty="0" err="1">
                    <a:solidFill>
                      <a:schemeClr val="bg1"/>
                    </a:solidFill>
                  </a:rPr>
                  <a:t>parámetros</a:t>
                </a:r>
                <a:r>
                  <a:rPr lang="en-GB" sz="1200" dirty="0">
                    <a:solidFill>
                      <a:schemeClr val="bg1"/>
                    </a:solidFill>
                  </a:rPr>
                  <a:t> de </a:t>
                </a:r>
                <a:r>
                  <a:rPr lang="en-GB" sz="1200" dirty="0" err="1">
                    <a:solidFill>
                      <a:schemeClr val="bg1"/>
                    </a:solidFill>
                  </a:rPr>
                  <a:t>desempeño</a:t>
                </a:r>
                <a:r>
                  <a:rPr lang="en-GB" sz="1200" dirty="0">
                    <a:solidFill>
                      <a:schemeClr val="bg1"/>
                    </a:solidFill>
                  </a:rPr>
                  <a:t>, legal, </a:t>
                </a:r>
                <a:r>
                  <a:rPr lang="en-GB" sz="1200" dirty="0" err="1">
                    <a:solidFill>
                      <a:schemeClr val="bg1"/>
                    </a:solidFill>
                  </a:rPr>
                  <a:t>medio</a:t>
                </a:r>
                <a:r>
                  <a:rPr lang="en-GB" sz="1200" dirty="0">
                    <a:solidFill>
                      <a:schemeClr val="bg1"/>
                    </a:solidFill>
                  </a:rPr>
                  <a:t> </a:t>
                </a:r>
                <a:r>
                  <a:rPr lang="en-GB" sz="1200" dirty="0" err="1">
                    <a:solidFill>
                      <a:schemeClr val="bg1"/>
                    </a:solidFill>
                  </a:rPr>
                  <a:t>ambiente</a:t>
                </a:r>
                <a:r>
                  <a:rPr lang="en-GB" sz="1200" dirty="0">
                    <a:solidFill>
                      <a:schemeClr val="bg1"/>
                    </a:solidFill>
                  </a:rPr>
                  <a:t>, social</a:t>
                </a:r>
                <a:endParaRPr lang="en-US" sz="1200" dirty="0">
                  <a:solidFill>
                    <a:schemeClr val="bg1"/>
                  </a:solidFill>
                </a:endParaRPr>
              </a:p>
            </p:txBody>
          </p:sp>
          <p:sp>
            <p:nvSpPr>
              <p:cNvPr id="1379335" name="Line 7"/>
              <p:cNvSpPr>
                <a:spLocks noChangeShapeType="1"/>
              </p:cNvSpPr>
              <p:nvPr/>
            </p:nvSpPr>
            <p:spPr bwMode="auto">
              <a:xfrm>
                <a:off x="3560" y="1536"/>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5" name="Group 8"/>
            <p:cNvGrpSpPr>
              <a:grpSpLocks/>
            </p:cNvGrpSpPr>
            <p:nvPr/>
          </p:nvGrpSpPr>
          <p:grpSpPr bwMode="auto">
            <a:xfrm>
              <a:off x="2952" y="2680"/>
              <a:ext cx="1446" cy="1160"/>
              <a:chOff x="2952" y="2680"/>
              <a:chExt cx="1446" cy="1160"/>
            </a:xfrm>
          </p:grpSpPr>
          <p:sp>
            <p:nvSpPr>
              <p:cNvPr id="1379337" name="Rectangle 9"/>
              <p:cNvSpPr>
                <a:spLocks noChangeArrowheads="1"/>
              </p:cNvSpPr>
              <p:nvPr/>
            </p:nvSpPr>
            <p:spPr bwMode="auto">
              <a:xfrm>
                <a:off x="2952" y="3008"/>
                <a:ext cx="1349" cy="832"/>
              </a:xfrm>
              <a:prstGeom prst="rect">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sp>
            <p:nvSpPr>
              <p:cNvPr id="1379338" name="Text Box 10"/>
              <p:cNvSpPr txBox="1">
                <a:spLocks noChangeArrowheads="1"/>
              </p:cNvSpPr>
              <p:nvPr/>
            </p:nvSpPr>
            <p:spPr bwMode="auto">
              <a:xfrm>
                <a:off x="3158" y="3060"/>
                <a:ext cx="1007"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err="1">
                    <a:solidFill>
                      <a:schemeClr val="bg1"/>
                    </a:solidFill>
                  </a:rPr>
                  <a:t>Mecanismos</a:t>
                </a:r>
                <a:endParaRPr lang="en-US" b="1" dirty="0">
                  <a:solidFill>
                    <a:schemeClr val="bg1"/>
                  </a:solidFill>
                </a:endParaRPr>
              </a:p>
            </p:txBody>
          </p:sp>
          <p:sp>
            <p:nvSpPr>
              <p:cNvPr id="1379339" name="Text Box 11"/>
              <p:cNvSpPr txBox="1">
                <a:spLocks noChangeArrowheads="1"/>
              </p:cNvSpPr>
              <p:nvPr/>
            </p:nvSpPr>
            <p:spPr bwMode="auto">
              <a:xfrm>
                <a:off x="2953" y="3316"/>
                <a:ext cx="1445" cy="291"/>
              </a:xfrm>
              <a:prstGeom prst="rect">
                <a:avLst/>
              </a:prstGeom>
              <a:noFill/>
              <a:ln w="12700" cap="sq" algn="ctr">
                <a:noFill/>
                <a:miter lim="800000"/>
                <a:headEnd/>
                <a:tailEnd/>
              </a:ln>
              <a:effectLst/>
            </p:spPr>
            <p:txBody>
              <a:bodyPr wrap="square">
                <a:spAutoFit/>
              </a:bodyPr>
              <a:lstStyle/>
              <a:p>
                <a:pPr algn="l" eaLnBrk="1" hangingPunct="1"/>
                <a:r>
                  <a:rPr lang="en-GB" sz="1200" dirty="0" err="1">
                    <a:solidFill>
                      <a:schemeClr val="bg1"/>
                    </a:solidFill>
                  </a:rPr>
                  <a:t>Gente</a:t>
                </a:r>
                <a:r>
                  <a:rPr lang="en-GB" sz="1200" dirty="0">
                    <a:solidFill>
                      <a:schemeClr val="bg1"/>
                    </a:solidFill>
                  </a:rPr>
                  <a:t>, </a:t>
                </a:r>
                <a:r>
                  <a:rPr lang="en-GB" sz="1200" dirty="0" err="1">
                    <a:solidFill>
                      <a:schemeClr val="bg1"/>
                    </a:solidFill>
                  </a:rPr>
                  <a:t>herramientas</a:t>
                </a:r>
                <a:r>
                  <a:rPr lang="en-GB" sz="1200" dirty="0">
                    <a:solidFill>
                      <a:schemeClr val="bg1"/>
                    </a:solidFill>
                  </a:rPr>
                  <a:t>, </a:t>
                </a:r>
                <a:r>
                  <a:rPr lang="en-GB" sz="1200" dirty="0" err="1">
                    <a:solidFill>
                      <a:schemeClr val="bg1"/>
                    </a:solidFill>
                  </a:rPr>
                  <a:t>técnicas</a:t>
                </a:r>
                <a:r>
                  <a:rPr lang="en-GB" sz="1200" dirty="0">
                    <a:solidFill>
                      <a:schemeClr val="bg1"/>
                    </a:solidFill>
                  </a:rPr>
                  <a:t>, </a:t>
                </a:r>
                <a:r>
                  <a:rPr lang="en-GB" sz="1200" dirty="0" err="1">
                    <a:solidFill>
                      <a:schemeClr val="bg1"/>
                    </a:solidFill>
                  </a:rPr>
                  <a:t>equipamiento</a:t>
                </a:r>
                <a:r>
                  <a:rPr lang="en-GB" sz="1200" dirty="0">
                    <a:solidFill>
                      <a:schemeClr val="bg1"/>
                    </a:solidFill>
                  </a:rPr>
                  <a:t>, </a:t>
                </a:r>
                <a:r>
                  <a:rPr lang="en-GB" sz="1200" dirty="0" err="1">
                    <a:solidFill>
                      <a:schemeClr val="bg1"/>
                    </a:solidFill>
                  </a:rPr>
                  <a:t>oeganización</a:t>
                </a:r>
                <a:endParaRPr lang="en-US" sz="1200" dirty="0">
                  <a:solidFill>
                    <a:schemeClr val="bg1"/>
                  </a:solidFill>
                </a:endParaRPr>
              </a:p>
            </p:txBody>
          </p:sp>
          <p:sp>
            <p:nvSpPr>
              <p:cNvPr id="1379340" name="Line 12"/>
              <p:cNvSpPr>
                <a:spLocks noChangeShapeType="1"/>
              </p:cNvSpPr>
              <p:nvPr/>
            </p:nvSpPr>
            <p:spPr bwMode="auto">
              <a:xfrm flipV="1">
                <a:off x="3592" y="2680"/>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6" name="Group 13"/>
            <p:cNvGrpSpPr>
              <a:grpSpLocks/>
            </p:cNvGrpSpPr>
            <p:nvPr/>
          </p:nvGrpSpPr>
          <p:grpSpPr bwMode="auto">
            <a:xfrm>
              <a:off x="1136" y="1800"/>
              <a:ext cx="4922" cy="840"/>
              <a:chOff x="1136" y="1800"/>
              <a:chExt cx="4922" cy="840"/>
            </a:xfrm>
          </p:grpSpPr>
          <p:sp>
            <p:nvSpPr>
              <p:cNvPr id="1379342" name="Rectangle 14"/>
              <p:cNvSpPr>
                <a:spLocks noChangeArrowheads="1"/>
              </p:cNvSpPr>
              <p:nvPr/>
            </p:nvSpPr>
            <p:spPr bwMode="auto">
              <a:xfrm>
                <a:off x="1136" y="1808"/>
                <a:ext cx="1280" cy="832"/>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379343" name="Rectangle 15"/>
              <p:cNvSpPr>
                <a:spLocks noChangeArrowheads="1"/>
              </p:cNvSpPr>
              <p:nvPr/>
            </p:nvSpPr>
            <p:spPr bwMode="auto">
              <a:xfrm>
                <a:off x="4672" y="1800"/>
                <a:ext cx="1280" cy="832"/>
              </a:xfrm>
              <a:prstGeom prst="rect">
                <a:avLst/>
              </a:pr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1379344" name="Text Box 16"/>
              <p:cNvSpPr txBox="1">
                <a:spLocks noChangeArrowheads="1"/>
              </p:cNvSpPr>
              <p:nvPr/>
            </p:nvSpPr>
            <p:spPr bwMode="auto">
              <a:xfrm>
                <a:off x="5038" y="1836"/>
                <a:ext cx="62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err="1">
                    <a:solidFill>
                      <a:schemeClr val="bg1"/>
                    </a:solidFill>
                  </a:rPr>
                  <a:t>Salida</a:t>
                </a:r>
                <a:endParaRPr lang="en-US" b="1" dirty="0">
                  <a:solidFill>
                    <a:schemeClr val="bg1"/>
                  </a:solidFill>
                </a:endParaRPr>
              </a:p>
            </p:txBody>
          </p:sp>
          <p:sp>
            <p:nvSpPr>
              <p:cNvPr id="1379345" name="Rectangle 17"/>
              <p:cNvSpPr>
                <a:spLocks noChangeArrowheads="1"/>
              </p:cNvSpPr>
              <p:nvPr/>
            </p:nvSpPr>
            <p:spPr bwMode="auto">
              <a:xfrm>
                <a:off x="2926" y="1824"/>
                <a:ext cx="1262" cy="80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GB" b="1" dirty="0" err="1">
                    <a:solidFill>
                      <a:schemeClr val="tx1"/>
                    </a:solidFill>
                  </a:rPr>
                  <a:t>Gestión</a:t>
                </a:r>
                <a:r>
                  <a:rPr lang="en-GB" b="1" dirty="0">
                    <a:solidFill>
                      <a:schemeClr val="tx1"/>
                    </a:solidFill>
                  </a:rPr>
                  <a:t> de </a:t>
                </a:r>
                <a:r>
                  <a:rPr lang="en-GB" b="1" dirty="0" err="1">
                    <a:solidFill>
                      <a:schemeClr val="tx1"/>
                    </a:solidFill>
                  </a:rPr>
                  <a:t>Proyectos</a:t>
                </a:r>
                <a:endParaRPr lang="en-US" b="1" dirty="0">
                  <a:solidFill>
                    <a:schemeClr val="tx1"/>
                  </a:solidFill>
                </a:endParaRPr>
              </a:p>
            </p:txBody>
          </p:sp>
          <p:sp>
            <p:nvSpPr>
              <p:cNvPr id="1379346" name="Text Box 18"/>
              <p:cNvSpPr txBox="1">
                <a:spLocks noChangeArrowheads="1"/>
              </p:cNvSpPr>
              <p:nvPr/>
            </p:nvSpPr>
            <p:spPr bwMode="auto">
              <a:xfrm>
                <a:off x="4716" y="2052"/>
                <a:ext cx="1342" cy="523"/>
              </a:xfrm>
              <a:prstGeom prst="rect">
                <a:avLst/>
              </a:prstGeom>
              <a:noFill/>
              <a:ln w="12700" cap="sq" algn="ctr">
                <a:noFill/>
                <a:miter lim="800000"/>
                <a:headEnd/>
                <a:tailEnd/>
              </a:ln>
              <a:effectLst/>
            </p:spPr>
            <p:txBody>
              <a:bodyPr wrap="square">
                <a:spAutoFit/>
              </a:bodyPr>
              <a:lstStyle/>
              <a:p>
                <a:pPr algn="l" eaLnBrk="1" hangingPunct="1"/>
                <a:r>
                  <a:rPr lang="en-GB" sz="1200" dirty="0" err="1">
                    <a:solidFill>
                      <a:schemeClr val="bg1"/>
                    </a:solidFill>
                  </a:rPr>
                  <a:t>Entregables</a:t>
                </a:r>
                <a:r>
                  <a:rPr lang="en-GB" sz="1200" dirty="0">
                    <a:solidFill>
                      <a:schemeClr val="bg1"/>
                    </a:solidFill>
                  </a:rPr>
                  <a:t> del </a:t>
                </a:r>
                <a:r>
                  <a:rPr lang="en-GB" sz="1200" dirty="0" err="1">
                    <a:solidFill>
                      <a:schemeClr val="bg1"/>
                    </a:solidFill>
                  </a:rPr>
                  <a:t>proyecto</a:t>
                </a:r>
                <a:r>
                  <a:rPr lang="en-GB" sz="1200" dirty="0">
                    <a:solidFill>
                      <a:schemeClr val="bg1"/>
                    </a:solidFill>
                  </a:rPr>
                  <a:t>:</a:t>
                </a:r>
              </a:p>
              <a:p>
                <a:pPr algn="l" eaLnBrk="1" hangingPunct="1"/>
                <a:r>
                  <a:rPr lang="en-GB" sz="1200" dirty="0" err="1">
                    <a:solidFill>
                      <a:schemeClr val="bg1"/>
                    </a:solidFill>
                  </a:rPr>
                  <a:t>Productos</a:t>
                </a:r>
                <a:endParaRPr lang="en-GB" sz="1200" dirty="0">
                  <a:solidFill>
                    <a:schemeClr val="bg1"/>
                  </a:solidFill>
                </a:endParaRPr>
              </a:p>
              <a:p>
                <a:pPr algn="l" eaLnBrk="1" hangingPunct="1"/>
                <a:r>
                  <a:rPr lang="en-GB" sz="1200" dirty="0" err="1">
                    <a:solidFill>
                      <a:schemeClr val="bg1"/>
                    </a:solidFill>
                  </a:rPr>
                  <a:t>Servicios</a:t>
                </a:r>
                <a:endParaRPr lang="en-GB" sz="1200" dirty="0">
                  <a:solidFill>
                    <a:schemeClr val="bg1"/>
                  </a:solidFill>
                </a:endParaRPr>
              </a:p>
              <a:p>
                <a:pPr algn="l" eaLnBrk="1" hangingPunct="1"/>
                <a:r>
                  <a:rPr lang="en-GB" sz="1200" dirty="0" err="1">
                    <a:solidFill>
                      <a:schemeClr val="bg1"/>
                    </a:solidFill>
                  </a:rPr>
                  <a:t>Cambio</a:t>
                </a:r>
                <a:endParaRPr lang="en-US" sz="1200" dirty="0">
                  <a:solidFill>
                    <a:schemeClr val="bg1"/>
                  </a:solidFill>
                </a:endParaRPr>
              </a:p>
            </p:txBody>
          </p:sp>
          <p:sp>
            <p:nvSpPr>
              <p:cNvPr id="1379347" name="Text Box 19"/>
              <p:cNvSpPr txBox="1">
                <a:spLocks noChangeArrowheads="1"/>
              </p:cNvSpPr>
              <p:nvPr/>
            </p:nvSpPr>
            <p:spPr bwMode="auto">
              <a:xfrm>
                <a:off x="1521" y="1828"/>
                <a:ext cx="655" cy="233"/>
              </a:xfrm>
              <a:prstGeom prst="rect">
                <a:avLst/>
              </a:prstGeom>
              <a:noFill/>
              <a:ln w="12700" cap="sq" algn="ctr">
                <a:noFill/>
                <a:miter lim="800000"/>
                <a:headEnd/>
                <a:tailEnd/>
              </a:ln>
              <a:effectLst/>
            </p:spPr>
            <p:txBody>
              <a:bodyPr wrap="square">
                <a:spAutoFit/>
              </a:bodyPr>
              <a:lstStyle/>
              <a:p>
                <a:pPr eaLnBrk="1" hangingPunct="1"/>
                <a:r>
                  <a:rPr lang="en-GB" b="1" dirty="0" err="1">
                    <a:solidFill>
                      <a:schemeClr val="bg1"/>
                    </a:solidFill>
                  </a:rPr>
                  <a:t>Entrada</a:t>
                </a:r>
                <a:endParaRPr lang="en-US" b="1" dirty="0">
                  <a:solidFill>
                    <a:schemeClr val="bg1"/>
                  </a:solidFill>
                </a:endParaRPr>
              </a:p>
            </p:txBody>
          </p:sp>
          <p:sp>
            <p:nvSpPr>
              <p:cNvPr id="1379348" name="Text Box 20"/>
              <p:cNvSpPr txBox="1">
                <a:spLocks noChangeArrowheads="1"/>
              </p:cNvSpPr>
              <p:nvPr/>
            </p:nvSpPr>
            <p:spPr bwMode="auto">
              <a:xfrm>
                <a:off x="1143" y="2093"/>
                <a:ext cx="1445" cy="407"/>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dirty="0" err="1">
                    <a:solidFill>
                      <a:schemeClr val="bg1"/>
                    </a:solidFill>
                  </a:rPr>
                  <a:t>Necesidad</a:t>
                </a:r>
                <a:r>
                  <a:rPr lang="en-GB" sz="1200" dirty="0">
                    <a:solidFill>
                      <a:schemeClr val="bg1"/>
                    </a:solidFill>
                  </a:rPr>
                  <a:t>, </a:t>
                </a:r>
              </a:p>
              <a:p>
                <a:pPr algn="l" eaLnBrk="1" hangingPunct="1"/>
                <a:r>
                  <a:rPr lang="en-GB" sz="1200" dirty="0">
                    <a:solidFill>
                      <a:schemeClr val="bg1"/>
                    </a:solidFill>
                  </a:rPr>
                  <a:t>problem </a:t>
                </a:r>
              </a:p>
              <a:p>
                <a:pPr algn="l" eaLnBrk="1" hangingPunct="1"/>
                <a:r>
                  <a:rPr lang="en-GB" sz="1200" dirty="0" err="1">
                    <a:solidFill>
                      <a:schemeClr val="bg1"/>
                    </a:solidFill>
                  </a:rPr>
                  <a:t>Oportunidad</a:t>
                </a:r>
                <a:r>
                  <a:rPr lang="en-GB" sz="1200" dirty="0">
                    <a:solidFill>
                      <a:schemeClr val="bg1"/>
                    </a:solidFill>
                  </a:rPr>
                  <a:t> de </a:t>
                </a:r>
                <a:r>
                  <a:rPr lang="en-GB" sz="1200" dirty="0" err="1">
                    <a:solidFill>
                      <a:schemeClr val="bg1"/>
                    </a:solidFill>
                  </a:rPr>
                  <a:t>negocio</a:t>
                </a:r>
                <a:endParaRPr lang="en-US" sz="1200" dirty="0">
                  <a:solidFill>
                    <a:schemeClr val="bg1"/>
                  </a:solidFill>
                </a:endParaRPr>
              </a:p>
            </p:txBody>
          </p:sp>
          <p:sp>
            <p:nvSpPr>
              <p:cNvPr id="1379349" name="Line 21"/>
              <p:cNvSpPr>
                <a:spLocks noChangeShapeType="1"/>
              </p:cNvSpPr>
              <p:nvPr/>
            </p:nvSpPr>
            <p:spPr bwMode="auto">
              <a:xfrm>
                <a:off x="4208" y="2240"/>
                <a:ext cx="344" cy="0"/>
              </a:xfrm>
              <a:prstGeom prst="line">
                <a:avLst/>
              </a:prstGeom>
              <a:noFill/>
              <a:ln w="12700" cap="sq">
                <a:solidFill>
                  <a:schemeClr val="tx1"/>
                </a:solidFill>
                <a:round/>
                <a:headEnd/>
                <a:tailEnd type="triangle" w="med" len="med"/>
              </a:ln>
              <a:effectLst/>
            </p:spPr>
            <p:txBody>
              <a:bodyPr anchor="ctr"/>
              <a:lstStyle/>
              <a:p>
                <a:endParaRPr lang="en-US" dirty="0"/>
              </a:p>
            </p:txBody>
          </p:sp>
          <p:sp>
            <p:nvSpPr>
              <p:cNvPr id="1379350" name="Line 22"/>
              <p:cNvSpPr>
                <a:spLocks noChangeShapeType="1"/>
              </p:cNvSpPr>
              <p:nvPr/>
            </p:nvSpPr>
            <p:spPr bwMode="auto">
              <a:xfrm>
                <a:off x="2488" y="2248"/>
                <a:ext cx="368" cy="0"/>
              </a:xfrm>
              <a:prstGeom prst="line">
                <a:avLst/>
              </a:prstGeom>
              <a:noFill/>
              <a:ln w="12700" cap="sq">
                <a:solidFill>
                  <a:schemeClr val="tx1"/>
                </a:solidFill>
                <a:round/>
                <a:headEnd/>
                <a:tailEnd type="triangle" w="med" len="med"/>
              </a:ln>
              <a:effectLst/>
            </p:spPr>
            <p:txBody>
              <a:bodyPr anchor="ctr"/>
              <a:lstStyle/>
              <a:p>
                <a:endParaRPr lang="en-US" dirty="0"/>
              </a:p>
            </p:txBody>
          </p:sp>
        </p:grpSp>
      </p:grpSp>
      <p:sp>
        <p:nvSpPr>
          <p:cNvPr id="2" name="Slide Number Placeholder 1"/>
          <p:cNvSpPr>
            <a:spLocks noGrp="1"/>
          </p:cNvSpPr>
          <p:nvPr>
            <p:ph type="sldNum" sz="quarter" idx="12"/>
          </p:nvPr>
        </p:nvSpPr>
        <p:spPr/>
        <p:txBody>
          <a:bodyPr/>
          <a:lstStyle/>
          <a:p>
            <a:fld id="{4BE819A1-3DD8-4179-BFD0-BF7D359F8DBD}" type="slidenum">
              <a:rPr lang="en-US" smtClean="0"/>
              <a:pPr/>
              <a:t>218</a:t>
            </a:fld>
            <a:endParaRPr lang="en-US" dirty="0"/>
          </a:p>
        </p:txBody>
      </p:sp>
    </p:spTree>
    <p:extLst>
      <p:ext uri="{BB962C8B-B14F-4D97-AF65-F5344CB8AC3E}">
        <p14:creationId xmlns:p14="http://schemas.microsoft.com/office/powerpoint/2010/main" val="174785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2.59259E-6 L -0.1026 -0.0037 " pathEditMode="relative" rAng="0" ptsTypes="AA">
                                      <p:cBhvr>
                                        <p:cTn id="6" dur="2000" fill="hold"/>
                                        <p:tgtEl>
                                          <p:spTgt spid="3"/>
                                        </p:tgtEl>
                                        <p:attrNameLst>
                                          <p:attrName>ppt_x</p:attrName>
                                          <p:attrName>ppt_y</p:attrName>
                                        </p:attrNameLst>
                                      </p:cBhvr>
                                      <p:rCtr x="-5139"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Competencias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447800"/>
            <a:ext cx="4648200" cy="4271483"/>
          </a:xfrm>
          <a:prstGeom prst="rect">
            <a:avLst/>
          </a:prstGeom>
        </p:spPr>
      </p:pic>
      <p:sp>
        <p:nvSpPr>
          <p:cNvPr id="4" name="TextBox 3"/>
          <p:cNvSpPr txBox="1"/>
          <p:nvPr/>
        </p:nvSpPr>
        <p:spPr>
          <a:xfrm>
            <a:off x="381000" y="2567878"/>
            <a:ext cx="4572000" cy="2031325"/>
          </a:xfrm>
          <a:prstGeom prst="rect">
            <a:avLst/>
          </a:prstGeom>
          <a:noFill/>
        </p:spPr>
        <p:txBody>
          <a:bodyPr wrap="square" rtlCol="0">
            <a:spAutoFit/>
          </a:bodyPr>
          <a:lstStyle/>
          <a:p>
            <a:r>
              <a:rPr lang="es-ES" dirty="0"/>
              <a:t>El individuo tiene que tener competencias de perspectiva que se ocupan de los contextos de proyectos, competencias de trato con las personas que abordan temas personales y sociales; y competencias de proyectos que aborden las competencias de prácticas específicas para la gestión de proyectos.</a:t>
            </a:r>
            <a:r>
              <a:rPr lang="en-US" dirty="0"/>
              <a:t> </a:t>
            </a:r>
          </a:p>
        </p:txBody>
      </p:sp>
      <p:sp>
        <p:nvSpPr>
          <p:cNvPr id="5" name="TextBox 4"/>
          <p:cNvSpPr txBox="1"/>
          <p:nvPr/>
        </p:nvSpPr>
        <p:spPr>
          <a:xfrm>
            <a:off x="6663861" y="6172200"/>
            <a:ext cx="2175339" cy="369332"/>
          </a:xfrm>
          <a:prstGeom prst="rect">
            <a:avLst/>
          </a:prstGeom>
          <a:noFill/>
        </p:spPr>
        <p:txBody>
          <a:bodyPr wrap="none" rtlCol="0">
            <a:spAutoFit/>
          </a:bodyPr>
          <a:lstStyle/>
          <a:p>
            <a:r>
              <a:rPr lang="en-US" dirty="0">
                <a:solidFill>
                  <a:schemeClr val="bg1">
                    <a:lumMod val="50000"/>
                  </a:schemeClr>
                </a:solidFill>
              </a:rPr>
              <a:t>SRC. IPMA ICB PG. 21</a:t>
            </a:r>
          </a:p>
        </p:txBody>
      </p:sp>
    </p:spTree>
    <p:extLst>
      <p:ext uri="{BB962C8B-B14F-4D97-AF65-F5344CB8AC3E}">
        <p14:creationId xmlns:p14="http://schemas.microsoft.com/office/powerpoint/2010/main" val="1491189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22</a:t>
            </a:fld>
            <a:endParaRPr lang="en-US" dirty="0"/>
          </a:p>
        </p:txBody>
      </p:sp>
      <p:sp>
        <p:nvSpPr>
          <p:cNvPr id="4" name="3 Título"/>
          <p:cNvSpPr>
            <a:spLocks noGrp="1"/>
          </p:cNvSpPr>
          <p:nvPr>
            <p:ph type="title"/>
          </p:nvPr>
        </p:nvSpPr>
        <p:spPr>
          <a:xfrm>
            <a:off x="628650" y="365125"/>
            <a:ext cx="6915150" cy="854075"/>
          </a:xfrm>
        </p:spPr>
        <p:txBody>
          <a:bodyPr>
            <a:noAutofit/>
          </a:bodyPr>
          <a:lstStyle/>
          <a:p>
            <a:r>
              <a:rPr lang="es-GT" dirty="0">
                <a:solidFill>
                  <a:srgbClr val="000000"/>
                </a:solidFill>
              </a:rPr>
              <a:t>El contexto del Sistema Tierra</a:t>
            </a:r>
            <a:endParaRPr lang="es-ES" dirty="0">
              <a:solidFill>
                <a:srgbClr val="000000"/>
              </a:solidFill>
            </a:endParaRPr>
          </a:p>
        </p:txBody>
      </p:sp>
      <p:pic>
        <p:nvPicPr>
          <p:cNvPr id="1026" name="Picture 2"/>
          <p:cNvPicPr>
            <a:picLocks noGrp="1" noChangeAspect="1" noChangeArrowheads="1"/>
          </p:cNvPicPr>
          <p:nvPr>
            <p:ph idx="1"/>
          </p:nvPr>
        </p:nvPicPr>
        <p:blipFill>
          <a:blip r:embed="rId3" cstate="print"/>
          <a:srcRect/>
          <a:stretch>
            <a:fillRect/>
          </a:stretch>
        </p:blipFill>
        <p:spPr bwMode="auto">
          <a:xfrm>
            <a:off x="838200" y="1600200"/>
            <a:ext cx="2888358" cy="3757971"/>
          </a:xfrm>
          <a:prstGeom prst="rect">
            <a:avLst/>
          </a:prstGeom>
          <a:noFill/>
          <a:ln w="9525">
            <a:noFill/>
            <a:miter lim="800000"/>
            <a:headEnd/>
            <a:tailEnd/>
          </a:ln>
        </p:spPr>
      </p:pic>
      <p:sp>
        <p:nvSpPr>
          <p:cNvPr id="6" name="5 CuadroTexto"/>
          <p:cNvSpPr txBox="1"/>
          <p:nvPr/>
        </p:nvSpPr>
        <p:spPr>
          <a:xfrm>
            <a:off x="4419600" y="3886200"/>
            <a:ext cx="4343400" cy="2308324"/>
          </a:xfrm>
          <a:prstGeom prst="rect">
            <a:avLst/>
          </a:prstGeom>
          <a:noFill/>
        </p:spPr>
        <p:txBody>
          <a:bodyPr wrap="square" rtlCol="0">
            <a:spAutoFit/>
          </a:bodyPr>
          <a:lstStyle/>
          <a:p>
            <a:r>
              <a:rPr lang="es-GT" dirty="0"/>
              <a:t>Al día de hoy 7 mil millones de seres humanos vivos están explotando colectivamente los recursos de la Tierra a tasas aceleradas  e intensidades que superan la capacidad de sus sistemas para absorber los desechos y neutralizar los efectos adversos sobre</a:t>
            </a:r>
          </a:p>
          <a:p>
            <a:r>
              <a:rPr lang="es-GT" dirty="0"/>
              <a:t>el ambiente.</a:t>
            </a:r>
            <a:endParaRPr lang="es-ES" dirty="0"/>
          </a:p>
        </p:txBody>
      </p:sp>
      <p:sp>
        <p:nvSpPr>
          <p:cNvPr id="7" name="6 CuadroTexto"/>
          <p:cNvSpPr txBox="1"/>
          <p:nvPr/>
        </p:nvSpPr>
        <p:spPr>
          <a:xfrm>
            <a:off x="4343400" y="1600200"/>
            <a:ext cx="4572000" cy="2308324"/>
          </a:xfrm>
          <a:prstGeom prst="rect">
            <a:avLst/>
          </a:prstGeom>
          <a:noFill/>
        </p:spPr>
        <p:txBody>
          <a:bodyPr wrap="square" rtlCol="0">
            <a:spAutoFit/>
          </a:bodyPr>
          <a:lstStyle/>
          <a:p>
            <a:r>
              <a:rPr lang="es-GT" dirty="0"/>
              <a:t>El </a:t>
            </a:r>
            <a:r>
              <a:rPr lang="es-GT" b="1" dirty="0"/>
              <a:t>Sistema de la Tierra </a:t>
            </a:r>
            <a:r>
              <a:rPr lang="es-GT" dirty="0"/>
              <a:t>proporciona lo básico para todas las sociedades humanas y sus actividades económicas. </a:t>
            </a:r>
            <a:r>
              <a:rPr lang="es-GT" b="1" dirty="0">
                <a:solidFill>
                  <a:srgbClr val="00B050"/>
                </a:solidFill>
              </a:rPr>
              <a:t>Las personas necesitan aire limpio para respirar, agua potable, alimentos saludables para comer, energía para producir y transportar bienes, y recursos naturales que proporcionan la materia prima para todos estos servicios.</a:t>
            </a:r>
            <a:endParaRPr lang="es-ES" b="1" dirty="0">
              <a:solidFill>
                <a:srgbClr val="00B050"/>
              </a:solidFill>
            </a:endParaRPr>
          </a:p>
        </p:txBody>
      </p:sp>
      <p:sp>
        <p:nvSpPr>
          <p:cNvPr id="8" name="7 CuadroTexto"/>
          <p:cNvSpPr txBox="1"/>
          <p:nvPr/>
        </p:nvSpPr>
        <p:spPr>
          <a:xfrm>
            <a:off x="1371600" y="5638800"/>
            <a:ext cx="3124200" cy="307777"/>
          </a:xfrm>
          <a:prstGeom prst="rect">
            <a:avLst/>
          </a:prstGeom>
          <a:noFill/>
        </p:spPr>
        <p:txBody>
          <a:bodyPr wrap="square" rtlCol="0">
            <a:spAutoFit/>
          </a:bodyPr>
          <a:lstStyle/>
          <a:p>
            <a:r>
              <a:rPr lang="es-AR" sz="1400" dirty="0">
                <a:solidFill>
                  <a:schemeClr val="bg1">
                    <a:lumMod val="50000"/>
                  </a:schemeClr>
                </a:solidFill>
              </a:rPr>
              <a:t>http://www.unep.org/geo/</a:t>
            </a:r>
            <a:endParaRPr lang="es-ES" sz="1400" dirty="0">
              <a:solidFill>
                <a:schemeClr val="bg1">
                  <a:lumMod val="50000"/>
                </a:schemeClr>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6" y="152400"/>
            <a:ext cx="8774724" cy="795338"/>
          </a:xfrm>
        </p:spPr>
        <p:txBody>
          <a:bodyPr>
            <a:normAutofit fontScale="90000"/>
          </a:bodyPr>
          <a:lstStyle/>
          <a:p>
            <a:pPr>
              <a:defRPr/>
            </a:pPr>
            <a:r>
              <a:rPr lang="en-US" dirty="0"/>
              <a:t>Los </a:t>
            </a:r>
            <a:r>
              <a:rPr lang="en-US" dirty="0" err="1"/>
              <a:t>Grupos</a:t>
            </a:r>
            <a:r>
              <a:rPr lang="en-US" dirty="0"/>
              <a:t> de </a:t>
            </a:r>
            <a:r>
              <a:rPr lang="en-US" dirty="0" err="1"/>
              <a:t>Procesos</a:t>
            </a:r>
            <a:r>
              <a:rPr lang="en-US" dirty="0"/>
              <a:t> de la </a:t>
            </a:r>
            <a:r>
              <a:rPr lang="en-US" dirty="0" err="1"/>
              <a:t>Gestión</a:t>
            </a:r>
            <a:r>
              <a:rPr lang="en-US" dirty="0"/>
              <a:t> de </a:t>
            </a:r>
            <a:r>
              <a:rPr lang="en-US" dirty="0" err="1"/>
              <a:t>Proyectos</a:t>
            </a:r>
            <a:r>
              <a:rPr lang="en-US" dirty="0"/>
              <a:t>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981200"/>
            <a:ext cx="6248400" cy="2804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48200" y="5562600"/>
            <a:ext cx="3810000" cy="381000"/>
          </a:xfrm>
          <a:prstGeom prst="rect">
            <a:avLst/>
          </a:prstGeom>
          <a:noFill/>
        </p:spPr>
        <p:txBody>
          <a:bodyPr wrap="square" rtlCol="0">
            <a:spAutoFit/>
          </a:bodyPr>
          <a:lstStyle/>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220</a:t>
            </a:fld>
            <a:endParaRPr lang="en-US" dirty="0"/>
          </a:p>
        </p:txBody>
      </p:sp>
    </p:spTree>
    <p:extLst>
      <p:ext uri="{BB962C8B-B14F-4D97-AF65-F5344CB8AC3E}">
        <p14:creationId xmlns:p14="http://schemas.microsoft.com/office/powerpoint/2010/main" val="204174209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4" y="76200"/>
            <a:ext cx="8247185" cy="795338"/>
          </a:xfrm>
        </p:spPr>
        <p:txBody>
          <a:bodyPr>
            <a:normAutofit/>
          </a:bodyPr>
          <a:lstStyle/>
          <a:p>
            <a:r>
              <a:rPr lang="en-US" dirty="0" err="1"/>
              <a:t>Interacción</a:t>
            </a:r>
            <a:r>
              <a:rPr lang="en-US" dirty="0"/>
              <a:t> Entre los </a:t>
            </a:r>
            <a:r>
              <a:rPr lang="en-US" dirty="0" err="1"/>
              <a:t>Grupos</a:t>
            </a:r>
            <a:r>
              <a:rPr lang="en-US" dirty="0"/>
              <a:t> de </a:t>
            </a:r>
            <a:r>
              <a:rPr lang="en-US" dirty="0" err="1"/>
              <a:t>Procesos</a:t>
            </a:r>
            <a:endParaRPr 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143000"/>
            <a:ext cx="7101987" cy="4941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72200" y="5715000"/>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221</a:t>
            </a:fld>
            <a:endParaRPr lang="en-US" dirty="0"/>
          </a:p>
        </p:txBody>
      </p:sp>
    </p:spTree>
    <p:extLst>
      <p:ext uri="{BB962C8B-B14F-4D97-AF65-F5344CB8AC3E}">
        <p14:creationId xmlns:p14="http://schemas.microsoft.com/office/powerpoint/2010/main" val="1590170922"/>
      </p:ext>
    </p:extLst>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Los </a:t>
            </a:r>
            <a:r>
              <a:rPr lang="en-US" dirty="0" err="1"/>
              <a:t>Proyectos</a:t>
            </a:r>
            <a:r>
              <a:rPr lang="en-US" dirty="0"/>
              <a:t> y el </a:t>
            </a:r>
            <a:r>
              <a:rPr lang="en-US" dirty="0" err="1"/>
              <a:t>Negocio</a:t>
            </a:r>
            <a:endParaRPr lang="en-US" dirty="0"/>
          </a:p>
        </p:txBody>
      </p:sp>
      <p:sp>
        <p:nvSpPr>
          <p:cNvPr id="3" name="Content Placeholder 2"/>
          <p:cNvSpPr>
            <a:spLocks noGrp="1"/>
          </p:cNvSpPr>
          <p:nvPr>
            <p:ph idx="1"/>
          </p:nvPr>
        </p:nvSpPr>
        <p:spPr>
          <a:xfrm>
            <a:off x="628650" y="1447801"/>
            <a:ext cx="7886700" cy="1904999"/>
          </a:xfrm>
        </p:spPr>
        <p:txBody>
          <a:bodyPr>
            <a:normAutofit fontScale="85000" lnSpcReduction="20000"/>
          </a:bodyPr>
          <a:lstStyle/>
          <a:p>
            <a:r>
              <a:rPr lang="es-ES" dirty="0"/>
              <a:t>Todos los proyectos deben estar alineados con los valores de la organización y tienen que seguir las reglas culturales formales y las demandas de los departamentos funcionales o unidades de apoyo relacionados, y la cultura de los órganos de toma de decisiones estratégicas y de proyectos de orden superior.</a:t>
            </a:r>
            <a:r>
              <a:rPr lang="en-US" dirty="0"/>
              <a:t> </a:t>
            </a:r>
          </a:p>
        </p:txBody>
      </p:sp>
      <p:pic>
        <p:nvPicPr>
          <p:cNvPr id="5" name="Picture 4"/>
          <p:cNvPicPr>
            <a:picLocks noChangeAspect="1"/>
          </p:cNvPicPr>
          <p:nvPr/>
        </p:nvPicPr>
        <p:blipFill>
          <a:blip r:embed="rId3" cstate="print"/>
          <a:stretch>
            <a:fillRect/>
          </a:stretch>
        </p:blipFill>
        <p:spPr>
          <a:xfrm>
            <a:off x="5817507" y="3962400"/>
            <a:ext cx="3326493" cy="2451100"/>
          </a:xfrm>
          <a:prstGeom prst="rect">
            <a:avLst/>
          </a:prstGeom>
        </p:spPr>
      </p:pic>
    </p:spTree>
    <p:extLst>
      <p:ext uri="{BB962C8B-B14F-4D97-AF65-F5344CB8AC3E}">
        <p14:creationId xmlns:p14="http://schemas.microsoft.com/office/powerpoint/2010/main" val="4558384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90500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4BE819A1-3DD8-4179-BFD0-BF7D359F8DBD}" type="slidenum">
              <a:rPr lang="en-US" smtClean="0"/>
              <a:pPr/>
              <a:t>223</a:t>
            </a:fld>
            <a:endParaRPr lang="en-US" dirty="0"/>
          </a:p>
        </p:txBody>
      </p:sp>
      <p:sp>
        <p:nvSpPr>
          <p:cNvPr id="4" name="Title 3"/>
          <p:cNvSpPr>
            <a:spLocks noGrp="1"/>
          </p:cNvSpPr>
          <p:nvPr>
            <p:ph type="title"/>
          </p:nvPr>
        </p:nvSpPr>
        <p:spPr>
          <a:xfrm>
            <a:off x="609600" y="228600"/>
            <a:ext cx="5486400" cy="854075"/>
          </a:xfrm>
        </p:spPr>
        <p:txBody>
          <a:bodyPr>
            <a:normAutofit/>
          </a:bodyPr>
          <a:lstStyle/>
          <a:p>
            <a:r>
              <a:rPr lang="en-US" dirty="0" err="1"/>
              <a:t>Grupos</a:t>
            </a:r>
            <a:r>
              <a:rPr lang="en-US" dirty="0"/>
              <a:t> de </a:t>
            </a:r>
            <a:r>
              <a:rPr lang="en-US" dirty="0" err="1"/>
              <a:t>Materias</a:t>
            </a:r>
            <a:endParaRPr lang="en-US" dirty="0"/>
          </a:p>
        </p:txBody>
      </p:sp>
      <p:sp>
        <p:nvSpPr>
          <p:cNvPr id="6" name="TextBox 5"/>
          <p:cNvSpPr txBox="1"/>
          <p:nvPr/>
        </p:nvSpPr>
        <p:spPr>
          <a:xfrm>
            <a:off x="457200" y="914400"/>
            <a:ext cx="8041640" cy="1077218"/>
          </a:xfrm>
          <a:prstGeom prst="rect">
            <a:avLst/>
          </a:prstGeom>
          <a:noFill/>
        </p:spPr>
        <p:txBody>
          <a:bodyPr wrap="square" rtlCol="0">
            <a:spAutoFit/>
          </a:bodyPr>
          <a:lstStyle/>
          <a:p>
            <a:r>
              <a:rPr lang="es-ES" sz="1600" dirty="0"/>
              <a:t>Cada grupo de materias consta de procesos aplicables a cualquier fase del proyecto o proyecto. Estos procesos se definen en términos de propósito, descripción y entradas y salidas principales y son interdependientes. Grupos de materias son independientes del área de aplicación o el enfoque de la industria.</a:t>
            </a:r>
            <a:r>
              <a:rPr lang="en-US" sz="1600" dirty="0"/>
              <a:t> </a:t>
            </a:r>
            <a:endParaRPr lang="en-US" dirty="0"/>
          </a:p>
        </p:txBody>
      </p:sp>
      <p:sp>
        <p:nvSpPr>
          <p:cNvPr id="2" name="TextBox 1"/>
          <p:cNvSpPr txBox="1"/>
          <p:nvPr/>
        </p:nvSpPr>
        <p:spPr>
          <a:xfrm>
            <a:off x="6324600" y="6172200"/>
            <a:ext cx="2544094" cy="369332"/>
          </a:xfrm>
          <a:prstGeom prst="rect">
            <a:avLst/>
          </a:prstGeom>
          <a:noFill/>
        </p:spPr>
        <p:txBody>
          <a:bodyPr wrap="none" rtlCol="0">
            <a:spAutoFit/>
          </a:bodyPr>
          <a:lstStyle/>
          <a:p>
            <a:r>
              <a:rPr lang="en-US" dirty="0" err="1"/>
              <a:t>Derivado</a:t>
            </a:r>
            <a:r>
              <a:rPr lang="en-US" dirty="0"/>
              <a:t> de la ISO 21500</a:t>
            </a:r>
          </a:p>
        </p:txBody>
      </p:sp>
    </p:spTree>
    <p:extLst>
      <p:ext uri="{BB962C8B-B14F-4D97-AF65-F5344CB8AC3E}">
        <p14:creationId xmlns:p14="http://schemas.microsoft.com/office/powerpoint/2010/main" val="182420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57C108-12B1-3241-B5A9-6258AD84E01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27E1838-485C-0E4F-B86C-394964E54C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A0EC223-E715-514F-848E-1BD21B51BF3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69B12170-6F58-0147-8FB4-8FA56A39394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06DFF9EA-FDD8-3F40-AFBE-1B998429132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B8A16648-F579-FC4E-90F2-AC6A9BD4301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63D07863-BC66-464A-A2E9-8CFDD284689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430FF9CE-198B-9C4E-88BE-41D48368554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3BE4A024-E0DC-C147-A213-84268E3DCE8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dgm id="{A13531B9-08C9-8244-8349-1F4B8B1EC11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371600"/>
          </a:xfrm>
        </p:spPr>
        <p:txBody>
          <a:bodyPr>
            <a:normAutofit/>
          </a:bodyPr>
          <a:lstStyle/>
          <a:p>
            <a:r>
              <a:rPr lang="en-US" sz="2800" dirty="0" err="1"/>
              <a:t>Relación</a:t>
            </a:r>
            <a:r>
              <a:rPr lang="en-US" sz="2800" dirty="0"/>
              <a:t> entre los </a:t>
            </a:r>
            <a:r>
              <a:rPr lang="en-US" sz="2800" dirty="0" err="1"/>
              <a:t>conceptos</a:t>
            </a:r>
            <a:r>
              <a:rPr lang="en-US" sz="2800" dirty="0"/>
              <a:t> y </a:t>
            </a:r>
            <a:r>
              <a:rPr lang="en-US" sz="2800" dirty="0" err="1"/>
              <a:t>procesos</a:t>
            </a:r>
            <a:r>
              <a:rPr lang="en-US" sz="2800" dirty="0"/>
              <a:t> de la </a:t>
            </a:r>
            <a:r>
              <a:rPr lang="en-US" sz="2800" dirty="0" err="1"/>
              <a:t>gestión</a:t>
            </a:r>
            <a:r>
              <a:rPr lang="en-US" sz="2800" dirty="0"/>
              <a:t> de </a:t>
            </a:r>
            <a:r>
              <a:rPr lang="en-US" sz="2800" dirty="0" err="1"/>
              <a:t>proyectos</a:t>
            </a:r>
            <a:endParaRPr lang="en-US" sz="2800" dirty="0"/>
          </a:p>
        </p:txBody>
      </p:sp>
      <p:sp>
        <p:nvSpPr>
          <p:cNvPr id="5" name="Rectangle 4"/>
          <p:cNvSpPr/>
          <p:nvPr/>
        </p:nvSpPr>
        <p:spPr>
          <a:xfrm>
            <a:off x="320040" y="1447801"/>
            <a:ext cx="8305800" cy="5016758"/>
          </a:xfrm>
          <a:prstGeom prst="rect">
            <a:avLst/>
          </a:prstGeom>
        </p:spPr>
        <p:txBody>
          <a:bodyPr wrap="square">
            <a:spAutoFit/>
          </a:bodyPr>
          <a:lstStyle/>
          <a:p>
            <a:pPr marL="457200" indent="-457200">
              <a:buFont typeface="+mj-lt"/>
              <a:buAutoNum type="arabicPeriod"/>
            </a:pPr>
            <a:r>
              <a:rPr lang="es-ES" sz="2000" b="1" dirty="0"/>
              <a:t>La gestión de proyectos </a:t>
            </a:r>
            <a:r>
              <a:rPr lang="es-ES" sz="2000" dirty="0"/>
              <a:t>se lleva a cabo a través de procesos que utilizan  conceptos [conocimiento] y aplicaciones [competencias.]</a:t>
            </a:r>
            <a:endParaRPr lang="en-US" sz="2000" dirty="0"/>
          </a:p>
          <a:p>
            <a:pPr marL="457200" indent="-457200">
              <a:buFont typeface="+mj-lt"/>
              <a:buAutoNum type="arabicPeriod"/>
            </a:pPr>
            <a:r>
              <a:rPr lang="es-ES" sz="2000" b="1" dirty="0"/>
              <a:t>Un proceso </a:t>
            </a:r>
            <a:r>
              <a:rPr lang="es-ES" sz="2000" dirty="0"/>
              <a:t>es un conjunto de actividades interrelacionadas. Los procesos utilizados en proyectos generalmente se clasifican en tres tipos principales.</a:t>
            </a:r>
            <a:endParaRPr lang="en-US" sz="2000" dirty="0"/>
          </a:p>
          <a:p>
            <a:pPr marL="914400" lvl="1" indent="-457200">
              <a:buFont typeface="+mj-lt"/>
              <a:buAutoNum type="arabicPeriod"/>
            </a:pPr>
            <a:r>
              <a:rPr lang="es-ES" sz="2000" b="1" dirty="0"/>
              <a:t>los procesos de gestión de proyectos - </a:t>
            </a:r>
            <a:r>
              <a:rPr lang="es-ES" sz="2000" dirty="0"/>
              <a:t>específicos para la gestión de proyectos y determinan cómo se gestionan las actividades seleccionadas para el proyecto</a:t>
            </a:r>
            <a:endParaRPr lang="en-US" sz="2000" dirty="0"/>
          </a:p>
          <a:p>
            <a:pPr marL="914400" lvl="1" indent="-457200">
              <a:buFont typeface="+mj-lt"/>
              <a:buAutoNum type="arabicPeriod"/>
            </a:pPr>
            <a:r>
              <a:rPr lang="es-ES" sz="2000" b="1" dirty="0"/>
              <a:t>procesos de entrega - </a:t>
            </a:r>
            <a:r>
              <a:rPr lang="es-ES" sz="2000" dirty="0"/>
              <a:t>no es exclusivo de la gestión de proyectos,  están establecido en la especificación y</a:t>
            </a:r>
          </a:p>
          <a:p>
            <a:pPr marL="914400" lvl="1" indent="-457200">
              <a:buFont typeface="+mj-lt"/>
              <a:buAutoNum type="arabicPeriod"/>
            </a:pPr>
            <a:r>
              <a:rPr lang="es-ES" sz="2000" b="1" dirty="0"/>
              <a:t>prestación de un determinado producto, servicio </a:t>
            </a:r>
            <a:r>
              <a:rPr lang="es-ES" sz="2000" dirty="0"/>
              <a:t>o resultado y varían en función del proyecto en particular</a:t>
            </a:r>
          </a:p>
          <a:p>
            <a:pPr marL="457200" indent="-457200">
              <a:buFont typeface="+mj-lt"/>
              <a:buAutoNum type="arabicPeriod"/>
            </a:pPr>
            <a:r>
              <a:rPr lang="es-ES" sz="2000" b="1" dirty="0"/>
              <a:t>Procesos de apoyo de los entregables - </a:t>
            </a:r>
            <a:r>
              <a:rPr lang="es-ES" sz="2000" dirty="0"/>
              <a:t>no es exclusivo de la gestión de proyectos, proporcionan apoyo relevante y valioso para los procesos de gestión de los proyectos y de los productos en disciplinas tales como la logística, finanzas, contabilidad y seguridad. </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224</a:t>
            </a:fld>
            <a:endParaRPr lang="en-US" dirty="0"/>
          </a:p>
        </p:txBody>
      </p:sp>
    </p:spTree>
    <p:extLst>
      <p:ext uri="{BB962C8B-B14F-4D97-AF65-F5344CB8AC3E}">
        <p14:creationId xmlns:p14="http://schemas.microsoft.com/office/powerpoint/2010/main" val="3352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Verdadero</a:t>
            </a:r>
            <a:r>
              <a:rPr lang="en-US" dirty="0"/>
              <a:t> o </a:t>
            </a:r>
            <a:r>
              <a:rPr lang="en-US" dirty="0" err="1"/>
              <a:t>Falso</a:t>
            </a:r>
            <a:r>
              <a:rPr lang="en-US" dirty="0"/>
              <a: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225</a:t>
            </a:fld>
            <a:endParaRPr lang="en-US" dirty="0"/>
          </a:p>
        </p:txBody>
      </p:sp>
      <p:sp>
        <p:nvSpPr>
          <p:cNvPr id="4" name="TextBox 3"/>
          <p:cNvSpPr txBox="1"/>
          <p:nvPr/>
        </p:nvSpPr>
        <p:spPr>
          <a:xfrm>
            <a:off x="457200" y="1143000"/>
            <a:ext cx="8305800" cy="1200329"/>
          </a:xfrm>
          <a:prstGeom prst="rect">
            <a:avLst/>
          </a:prstGeom>
          <a:noFill/>
        </p:spPr>
        <p:txBody>
          <a:bodyPr wrap="square" rtlCol="0">
            <a:spAutoFit/>
          </a:bodyPr>
          <a:lstStyle/>
          <a:p>
            <a:r>
              <a:rPr lang="en-US" sz="2400" dirty="0"/>
              <a:t> 1. </a:t>
            </a:r>
            <a:r>
              <a:rPr lang="es-ES" sz="2400" b="1" dirty="0"/>
              <a:t>Un proyecto </a:t>
            </a:r>
            <a:r>
              <a:rPr lang="es-ES" sz="2400" dirty="0"/>
              <a:t>comienza cuando la organización ejecutante completa los procesos requeridos para el mandato de un nuevo proyecto.</a:t>
            </a:r>
            <a:endParaRPr lang="en-US" sz="2400" dirty="0"/>
          </a:p>
        </p:txBody>
      </p:sp>
      <p:sp>
        <p:nvSpPr>
          <p:cNvPr id="5" name="TextBox 4"/>
          <p:cNvSpPr txBox="1"/>
          <p:nvPr/>
        </p:nvSpPr>
        <p:spPr>
          <a:xfrm>
            <a:off x="533400" y="2895600"/>
            <a:ext cx="8229600" cy="1846659"/>
          </a:xfrm>
          <a:prstGeom prst="rect">
            <a:avLst/>
          </a:prstGeom>
          <a:noFill/>
        </p:spPr>
        <p:txBody>
          <a:bodyPr wrap="square" rtlCol="0">
            <a:spAutoFit/>
          </a:bodyPr>
          <a:lstStyle/>
          <a:p>
            <a:r>
              <a:rPr lang="en-US" sz="2400" dirty="0"/>
              <a:t>2</a:t>
            </a:r>
            <a:r>
              <a:rPr lang="en-US" sz="2400" b="1" dirty="0"/>
              <a:t>. </a:t>
            </a:r>
            <a:r>
              <a:rPr lang="es-ES" sz="2400" b="1" dirty="0"/>
              <a:t>Un proyecto </a:t>
            </a:r>
            <a:r>
              <a:rPr lang="es-ES" sz="2400" dirty="0"/>
              <a:t>termina cuando se han aceptado los resultados del proyecto o el proyecto se ha terminado antes de tiempo, y cuando toda la documentación del proyecto se entrega y todas las actividades de cierre se han completado.</a:t>
            </a:r>
            <a:endParaRPr lang="en-US" sz="2400" dirty="0"/>
          </a:p>
          <a:p>
            <a:endParaRPr lang="en-US" dirty="0"/>
          </a:p>
        </p:txBody>
      </p:sp>
      <p:sp>
        <p:nvSpPr>
          <p:cNvPr id="6" name="TextBox 5"/>
          <p:cNvSpPr txBox="1"/>
          <p:nvPr/>
        </p:nvSpPr>
        <p:spPr>
          <a:xfrm>
            <a:off x="685800" y="2286000"/>
            <a:ext cx="2269724" cy="584775"/>
          </a:xfrm>
          <a:prstGeom prst="rect">
            <a:avLst/>
          </a:prstGeom>
          <a:noFill/>
        </p:spPr>
        <p:txBody>
          <a:bodyPr wrap="none" rtlCol="0">
            <a:spAutoFit/>
          </a:bodyPr>
          <a:lstStyle/>
          <a:p>
            <a:r>
              <a:rPr lang="en-US" sz="3200" dirty="0">
                <a:solidFill>
                  <a:schemeClr val="accent1">
                    <a:lumMod val="75000"/>
                  </a:schemeClr>
                </a:solidFill>
              </a:rPr>
              <a:t>VERDADERO</a:t>
            </a:r>
          </a:p>
        </p:txBody>
      </p:sp>
      <p:sp>
        <p:nvSpPr>
          <p:cNvPr id="8" name="TextBox 7"/>
          <p:cNvSpPr txBox="1"/>
          <p:nvPr/>
        </p:nvSpPr>
        <p:spPr>
          <a:xfrm>
            <a:off x="533400" y="5105400"/>
            <a:ext cx="8229600" cy="1200329"/>
          </a:xfrm>
          <a:prstGeom prst="rect">
            <a:avLst/>
          </a:prstGeom>
          <a:noFill/>
        </p:spPr>
        <p:txBody>
          <a:bodyPr wrap="square" rtlCol="0">
            <a:spAutoFit/>
          </a:bodyPr>
          <a:lstStyle/>
          <a:p>
            <a:r>
              <a:rPr lang="en-US" sz="2400" dirty="0"/>
              <a:t>3</a:t>
            </a:r>
            <a:r>
              <a:rPr lang="en-US" sz="2400" b="1" dirty="0"/>
              <a:t>. </a:t>
            </a:r>
            <a:r>
              <a:rPr lang="es-ES" sz="2400" dirty="0"/>
              <a:t>La responsabilidad de </a:t>
            </a:r>
            <a:r>
              <a:rPr lang="es-ES" sz="2400" b="1" dirty="0"/>
              <a:t>un director de proyecto </a:t>
            </a:r>
            <a:r>
              <a:rPr lang="es-ES" sz="2400" dirty="0"/>
              <a:t>para un proyecto termina cuando todas las actividades de cierre se han completado.</a:t>
            </a:r>
            <a:r>
              <a:rPr lang="es-ES" sz="2400" b="1" dirty="0"/>
              <a:t> </a:t>
            </a:r>
            <a:endParaRPr lang="en-US" dirty="0"/>
          </a:p>
        </p:txBody>
      </p:sp>
      <p:sp>
        <p:nvSpPr>
          <p:cNvPr id="9" name="TextBox 8"/>
          <p:cNvSpPr txBox="1"/>
          <p:nvPr/>
        </p:nvSpPr>
        <p:spPr>
          <a:xfrm>
            <a:off x="1981200" y="2971800"/>
            <a:ext cx="5555432" cy="2646878"/>
          </a:xfrm>
          <a:prstGeom prst="rect">
            <a:avLst/>
          </a:prstGeom>
          <a:solidFill>
            <a:schemeClr val="bg1"/>
          </a:solidFill>
          <a:ln w="57150" cmpd="sng">
            <a:solidFill>
              <a:srgbClr val="FF0000"/>
            </a:solidFill>
          </a:ln>
        </p:spPr>
        <p:txBody>
          <a:bodyPr wrap="none" rtlCol="0">
            <a:spAutoFit/>
          </a:bodyPr>
          <a:lstStyle/>
          <a:p>
            <a:r>
              <a:rPr lang="en-US" sz="16600" dirty="0">
                <a:solidFill>
                  <a:srgbClr val="FF0000"/>
                </a:solidFill>
              </a:rPr>
              <a:t>FALSO</a:t>
            </a:r>
          </a:p>
        </p:txBody>
      </p:sp>
      <p:sp>
        <p:nvSpPr>
          <p:cNvPr id="10" name="TextBox 5"/>
          <p:cNvSpPr txBox="1"/>
          <p:nvPr/>
        </p:nvSpPr>
        <p:spPr>
          <a:xfrm>
            <a:off x="762000" y="4495800"/>
            <a:ext cx="2269724" cy="584775"/>
          </a:xfrm>
          <a:prstGeom prst="rect">
            <a:avLst/>
          </a:prstGeom>
          <a:noFill/>
        </p:spPr>
        <p:txBody>
          <a:bodyPr wrap="none" rtlCol="0">
            <a:spAutoFit/>
          </a:bodyPr>
          <a:lstStyle/>
          <a:p>
            <a:r>
              <a:rPr lang="en-US" sz="3200" dirty="0">
                <a:solidFill>
                  <a:schemeClr val="accent1">
                    <a:lumMod val="75000"/>
                  </a:schemeClr>
                </a:solidFill>
              </a:rPr>
              <a:t>VERDADERO</a:t>
            </a:r>
          </a:p>
        </p:txBody>
      </p:sp>
    </p:spTree>
    <p:extLst>
      <p:ext uri="{BB962C8B-B14F-4D97-AF65-F5344CB8AC3E}">
        <p14:creationId xmlns:p14="http://schemas.microsoft.com/office/powerpoint/2010/main" val="43746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animBg="1"/>
      <p:bldP spid="10"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El </a:t>
            </a:r>
            <a:r>
              <a:rPr lang="en-US" dirty="0" err="1"/>
              <a:t>Contexto</a:t>
            </a:r>
            <a:r>
              <a:rPr lang="en-US" dirty="0"/>
              <a:t> del </a:t>
            </a:r>
            <a:r>
              <a:rPr lang="en-US" dirty="0" err="1"/>
              <a:t>Proyecto</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953034"/>
            <a:ext cx="6624638" cy="49917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20000" y="5715000"/>
            <a:ext cx="1671638" cy="369332"/>
          </a:xfrm>
          <a:prstGeom prst="rect">
            <a:avLst/>
          </a:prstGeom>
          <a:noFill/>
        </p:spPr>
        <p:txBody>
          <a:bodyPr wrap="square" rtlCol="0">
            <a:spAutoFit/>
          </a:bodyPr>
          <a:lstStyle/>
          <a:p>
            <a:r>
              <a:rPr lang="en-US" dirty="0"/>
              <a:t>ISO 21500</a:t>
            </a:r>
          </a:p>
        </p:txBody>
      </p:sp>
      <p:sp>
        <p:nvSpPr>
          <p:cNvPr id="2" name="Slide Number Placeholder 1"/>
          <p:cNvSpPr>
            <a:spLocks noGrp="1"/>
          </p:cNvSpPr>
          <p:nvPr>
            <p:ph type="sldNum" sz="quarter" idx="12"/>
          </p:nvPr>
        </p:nvSpPr>
        <p:spPr/>
        <p:txBody>
          <a:bodyPr/>
          <a:lstStyle/>
          <a:p>
            <a:fld id="{4BE819A1-3DD8-4179-BFD0-BF7D359F8DBD}" type="slidenum">
              <a:rPr lang="en-US" smtClean="0"/>
              <a:pPr/>
              <a:t>226</a:t>
            </a:fld>
            <a:endParaRPr lang="en-US" dirty="0"/>
          </a:p>
        </p:txBody>
      </p:sp>
      <p:sp>
        <p:nvSpPr>
          <p:cNvPr id="8" name="Frame 7"/>
          <p:cNvSpPr/>
          <p:nvPr/>
        </p:nvSpPr>
        <p:spPr>
          <a:xfrm>
            <a:off x="1219200" y="2362200"/>
            <a:ext cx="1955800" cy="822960"/>
          </a:xfrm>
          <a:prstGeom prst="frame">
            <a:avLst>
              <a:gd name="adj1" fmla="val 19444"/>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8004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Complejidad</a:t>
            </a:r>
            <a:r>
              <a:rPr lang="en-US" dirty="0"/>
              <a:t> de los </a:t>
            </a:r>
            <a:r>
              <a:rPr lang="en-US" dirty="0" err="1"/>
              <a:t>Proyectos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227</a:t>
            </a:fld>
            <a:endParaRPr lang="en-US" dirty="0"/>
          </a:p>
        </p:txBody>
      </p:sp>
      <p:pic>
        <p:nvPicPr>
          <p:cNvPr id="5" name="Picture 4" descr="gapp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304800"/>
            <a:ext cx="2413000" cy="876773"/>
          </a:xfrm>
          <a:prstGeom prst="rect">
            <a:avLst/>
          </a:prstGeom>
        </p:spPr>
      </p:pic>
      <p:sp>
        <p:nvSpPr>
          <p:cNvPr id="6" name="TextBox 5"/>
          <p:cNvSpPr txBox="1"/>
          <p:nvPr/>
        </p:nvSpPr>
        <p:spPr>
          <a:xfrm>
            <a:off x="381000" y="1295400"/>
            <a:ext cx="8463279" cy="830997"/>
          </a:xfrm>
          <a:prstGeom prst="rect">
            <a:avLst/>
          </a:prstGeom>
          <a:noFill/>
        </p:spPr>
        <p:txBody>
          <a:bodyPr wrap="square" rtlCol="0">
            <a:spAutoFit/>
          </a:bodyPr>
          <a:lstStyle/>
          <a:p>
            <a:r>
              <a:rPr lang="es-ES" sz="1200" dirty="0"/>
              <a:t>GAPPS ha desarrollado un enfoque para la categorización de los proyectos en función de su complejidad de gestión. El marco GAPPS utiliza una herramienta llamada Factor Tabla Crawford-</a:t>
            </a:r>
            <a:r>
              <a:rPr lang="es-ES" sz="1200" dirty="0" err="1"/>
              <a:t>Ishikura</a:t>
            </a:r>
            <a:r>
              <a:rPr lang="es-ES" sz="1200" dirty="0"/>
              <a:t> para la Evaluación de Roles, o </a:t>
            </a:r>
            <a:r>
              <a:rPr lang="en-US" sz="1200" dirty="0"/>
              <a:t>CIFTER</a:t>
            </a:r>
            <a:r>
              <a:rPr lang="es-ES" sz="1200" dirty="0"/>
              <a:t>. La herramienta, llamada así por dos principales contribuyentes a GAPPS, se utiliza para diferenciar los roles del director de proyectos en función de la complejidad de los proyectos gestionados.</a:t>
            </a:r>
            <a:r>
              <a:rPr lang="en-US" sz="1200" dirty="0"/>
              <a:t>.</a:t>
            </a:r>
          </a:p>
        </p:txBody>
      </p:sp>
      <p:sp>
        <p:nvSpPr>
          <p:cNvPr id="7" name="TextBox 6"/>
          <p:cNvSpPr txBox="1"/>
          <p:nvPr/>
        </p:nvSpPr>
        <p:spPr>
          <a:xfrm>
            <a:off x="497840" y="3566160"/>
            <a:ext cx="184666" cy="369332"/>
          </a:xfrm>
          <a:prstGeom prst="rect">
            <a:avLst/>
          </a:prstGeom>
          <a:noFill/>
        </p:spPr>
        <p:txBody>
          <a:bodyPr wrap="none" rtlCol="0">
            <a:spAutoFit/>
          </a:bodyPr>
          <a:lstStyle/>
          <a:p>
            <a:endParaRPr lang="en-US" dirty="0"/>
          </a:p>
        </p:txBody>
      </p:sp>
      <p:graphicFrame>
        <p:nvGraphicFramePr>
          <p:cNvPr id="8" name="Diagram 7"/>
          <p:cNvGraphicFramePr/>
          <p:nvPr>
            <p:extLst>
              <p:ext uri="{D42A27DB-BD31-4B8C-83A1-F6EECF244321}">
                <p14:modId xmlns:p14="http://schemas.microsoft.com/office/powerpoint/2010/main" val="1408379456"/>
              </p:ext>
            </p:extLst>
          </p:nvPr>
        </p:nvGraphicFramePr>
        <p:xfrm>
          <a:off x="838200" y="2133600"/>
          <a:ext cx="7401560" cy="383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59849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8229600" cy="1143000"/>
          </a:xfrm>
        </p:spPr>
        <p:txBody>
          <a:bodyPr/>
          <a:lstStyle/>
          <a:p>
            <a:r>
              <a:rPr lang="en-US" sz="3200" dirty="0"/>
              <a:t>El </a:t>
            </a:r>
            <a:r>
              <a:rPr lang="en-US" sz="3200" dirty="0" err="1"/>
              <a:t>Desafío</a:t>
            </a:r>
            <a:r>
              <a:rPr lang="en-US" sz="3200" dirty="0"/>
              <a:t> de la DP Actual</a:t>
            </a:r>
            <a:endParaRPr lang="ar-LB" sz="3200" dirty="0"/>
          </a:p>
        </p:txBody>
      </p:sp>
      <p:sp>
        <p:nvSpPr>
          <p:cNvPr id="5" name="Content Placeholder 4"/>
          <p:cNvSpPr>
            <a:spLocks noGrp="1"/>
          </p:cNvSpPr>
          <p:nvPr>
            <p:ph idx="1"/>
          </p:nvPr>
        </p:nvSpPr>
        <p:spPr>
          <a:xfrm>
            <a:off x="457200" y="1143000"/>
            <a:ext cx="2667000" cy="2667000"/>
          </a:xfrm>
        </p:spPr>
        <p:txBody>
          <a:bodyPr>
            <a:normAutofit lnSpcReduction="10000"/>
          </a:bodyPr>
          <a:lstStyle/>
          <a:p>
            <a:r>
              <a:rPr lang="en-GB" sz="2000" b="1" dirty="0" err="1"/>
              <a:t>Muchos</a:t>
            </a:r>
            <a:r>
              <a:rPr lang="en-GB" sz="2000" b="1" dirty="0"/>
              <a:t> </a:t>
            </a:r>
            <a:r>
              <a:rPr lang="en-GB" sz="2000" dirty="0" err="1"/>
              <a:t>directores</a:t>
            </a:r>
            <a:r>
              <a:rPr lang="en-GB" sz="2000" dirty="0"/>
              <a:t> de </a:t>
            </a:r>
            <a:r>
              <a:rPr lang="en-GB" sz="2000" dirty="0" err="1"/>
              <a:t>proyectos</a:t>
            </a:r>
            <a:r>
              <a:rPr lang="en-GB" sz="2000" dirty="0"/>
              <a:t> </a:t>
            </a:r>
            <a:r>
              <a:rPr lang="en-GB" sz="2000" dirty="0" err="1"/>
              <a:t>están</a:t>
            </a:r>
            <a:r>
              <a:rPr lang="en-GB" sz="2000" dirty="0"/>
              <a:t> </a:t>
            </a:r>
            <a:r>
              <a:rPr lang="en-GB" sz="2000" b="1" dirty="0" err="1"/>
              <a:t>encerrados</a:t>
            </a:r>
            <a:r>
              <a:rPr lang="en-GB" sz="2000" dirty="0"/>
              <a:t> </a:t>
            </a:r>
            <a:r>
              <a:rPr lang="en-GB" sz="2000" dirty="0" err="1"/>
              <a:t>dentro</a:t>
            </a:r>
            <a:r>
              <a:rPr lang="en-GB" sz="2000" dirty="0"/>
              <a:t> del </a:t>
            </a:r>
            <a:r>
              <a:rPr lang="en-GB" sz="2000" dirty="0" err="1"/>
              <a:t>enfoque</a:t>
            </a:r>
            <a:r>
              <a:rPr lang="en-GB" sz="2000" dirty="0"/>
              <a:t> del </a:t>
            </a:r>
            <a:r>
              <a:rPr lang="en-GB" sz="2000" dirty="0" err="1"/>
              <a:t>tradicional</a:t>
            </a:r>
            <a:r>
              <a:rPr lang="en-GB" sz="2000" dirty="0"/>
              <a:t> </a:t>
            </a:r>
            <a:r>
              <a:rPr lang="en-GB" sz="2000" dirty="0" err="1"/>
              <a:t>paradigma</a:t>
            </a:r>
            <a:r>
              <a:rPr lang="en-GB" sz="2000" dirty="0"/>
              <a:t> </a:t>
            </a:r>
            <a:r>
              <a:rPr lang="en-GB" sz="2000" dirty="0" err="1"/>
              <a:t>Tiempo</a:t>
            </a:r>
            <a:r>
              <a:rPr lang="en-GB" sz="2000" dirty="0"/>
              <a:t>/ </a:t>
            </a:r>
            <a:r>
              <a:rPr lang="en-GB" sz="2000" dirty="0" err="1"/>
              <a:t>Costo</a:t>
            </a:r>
            <a:r>
              <a:rPr lang="en-GB" sz="2000" dirty="0"/>
              <a:t> / </a:t>
            </a:r>
            <a:r>
              <a:rPr lang="en-GB" sz="2000" dirty="0" err="1"/>
              <a:t>Alcance</a:t>
            </a:r>
            <a:r>
              <a:rPr lang="en-GB" sz="2000" dirty="0"/>
              <a:t> (con </a:t>
            </a:r>
            <a:r>
              <a:rPr lang="en-GB" sz="2000" dirty="0" err="1"/>
              <a:t>suerte</a:t>
            </a:r>
            <a:r>
              <a:rPr lang="en-GB" sz="2000" dirty="0"/>
              <a:t> </a:t>
            </a:r>
            <a:r>
              <a:rPr lang="en-GB" sz="2000" dirty="0" err="1"/>
              <a:t>pueden</a:t>
            </a:r>
            <a:r>
              <a:rPr lang="en-GB" sz="2000" dirty="0"/>
              <a:t> </a:t>
            </a:r>
            <a:r>
              <a:rPr lang="en-GB" sz="2000" dirty="0" err="1"/>
              <a:t>tener</a:t>
            </a:r>
            <a:r>
              <a:rPr lang="en-GB" sz="2000" dirty="0"/>
              <a:t> en </a:t>
            </a:r>
            <a:r>
              <a:rPr lang="en-GB" sz="2000" dirty="0" err="1"/>
              <a:t>cuenta</a:t>
            </a:r>
            <a:r>
              <a:rPr lang="en-GB" sz="2000" dirty="0"/>
              <a:t> </a:t>
            </a:r>
            <a:r>
              <a:rPr lang="en-GB" sz="2000" dirty="0" err="1"/>
              <a:t>Calidad</a:t>
            </a:r>
            <a:r>
              <a:rPr lang="en-GB" sz="2000" dirty="0"/>
              <a:t>)</a:t>
            </a:r>
          </a:p>
        </p:txBody>
      </p:sp>
      <p:sp>
        <p:nvSpPr>
          <p:cNvPr id="7" name="Content Placeholder 4"/>
          <p:cNvSpPr txBox="1">
            <a:spLocks/>
          </p:cNvSpPr>
          <p:nvPr/>
        </p:nvSpPr>
        <p:spPr>
          <a:xfrm>
            <a:off x="3505200" y="1143000"/>
            <a:ext cx="2133600" cy="2362200"/>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lang="en-GB" sz="2000" b="1" dirty="0">
                <a:latin typeface="Helvetica"/>
                <a:cs typeface="Helvetica"/>
              </a:rPr>
              <a:t>Los </a:t>
            </a:r>
            <a:r>
              <a:rPr lang="en-GB" sz="2000" b="1" dirty="0" err="1">
                <a:latin typeface="Helvetica"/>
                <a:cs typeface="Helvetica"/>
              </a:rPr>
              <a:t>directores</a:t>
            </a:r>
            <a:r>
              <a:rPr lang="en-GB" sz="2000" b="1" dirty="0">
                <a:latin typeface="Helvetica"/>
                <a:cs typeface="Helvetica"/>
              </a:rPr>
              <a:t> de </a:t>
            </a:r>
            <a:r>
              <a:rPr lang="en-GB" sz="2000" b="1" dirty="0" err="1">
                <a:latin typeface="Helvetica"/>
                <a:cs typeface="Helvetica"/>
              </a:rPr>
              <a:t>proyecto</a:t>
            </a:r>
            <a:r>
              <a:rPr lang="en-GB" sz="2000" b="1" dirty="0">
                <a:latin typeface="Helvetica"/>
                <a:cs typeface="Helvetica"/>
              </a:rPr>
              <a:t> </a:t>
            </a:r>
            <a:r>
              <a:rPr lang="en-GB" sz="2000" b="1" dirty="0" err="1">
                <a:latin typeface="Helvetica"/>
                <a:cs typeface="Helvetica"/>
              </a:rPr>
              <a:t>exitosos</a:t>
            </a:r>
            <a:r>
              <a:rPr lang="en-GB" sz="2000" b="1" dirty="0">
                <a:latin typeface="Helvetica"/>
                <a:cs typeface="Helvetica"/>
              </a:rPr>
              <a:t> </a:t>
            </a:r>
            <a:r>
              <a:rPr lang="en-GB" sz="2000" dirty="0">
                <a:latin typeface="Helvetica"/>
                <a:cs typeface="Helvetica"/>
              </a:rPr>
              <a:t>se </a:t>
            </a:r>
            <a:r>
              <a:rPr lang="en-GB" sz="2000" dirty="0" err="1">
                <a:latin typeface="Helvetica"/>
                <a:cs typeface="Helvetica"/>
              </a:rPr>
              <a:t>focalizan</a:t>
            </a:r>
            <a:r>
              <a:rPr lang="en-GB" sz="2000" dirty="0">
                <a:latin typeface="Helvetica"/>
                <a:cs typeface="Helvetica"/>
              </a:rPr>
              <a:t> en el </a:t>
            </a:r>
            <a:r>
              <a:rPr lang="en-GB" sz="2000" dirty="0" err="1">
                <a:latin typeface="Helvetica"/>
                <a:cs typeface="Helvetica"/>
              </a:rPr>
              <a:t>tiempo</a:t>
            </a:r>
            <a:r>
              <a:rPr lang="en-GB" sz="2000" dirty="0">
                <a:latin typeface="Helvetica"/>
                <a:cs typeface="Helvetica"/>
              </a:rPr>
              <a:t>, </a:t>
            </a:r>
            <a:r>
              <a:rPr lang="en-GB" sz="2000" dirty="0" err="1">
                <a:latin typeface="Helvetica"/>
                <a:cs typeface="Helvetica"/>
              </a:rPr>
              <a:t>costo</a:t>
            </a:r>
            <a:r>
              <a:rPr lang="en-GB" sz="2000" dirty="0">
                <a:latin typeface="Helvetica"/>
                <a:cs typeface="Helvetica"/>
              </a:rPr>
              <a:t>, </a:t>
            </a:r>
            <a:r>
              <a:rPr lang="en-GB" sz="2000" dirty="0" err="1">
                <a:latin typeface="Helvetica"/>
                <a:cs typeface="Helvetica"/>
              </a:rPr>
              <a:t>calidad</a:t>
            </a:r>
            <a:r>
              <a:rPr lang="en-GB" sz="2000" dirty="0">
                <a:latin typeface="Helvetica"/>
                <a:cs typeface="Helvetica"/>
              </a:rPr>
              <a:t>, </a:t>
            </a:r>
            <a:r>
              <a:rPr lang="en-GB" sz="2000" dirty="0" err="1">
                <a:latin typeface="Helvetica"/>
                <a:cs typeface="Helvetica"/>
              </a:rPr>
              <a:t>alcance</a:t>
            </a:r>
            <a:r>
              <a:rPr lang="en-GB" sz="2000" dirty="0">
                <a:latin typeface="Helvetica"/>
                <a:cs typeface="Helvetica"/>
              </a:rPr>
              <a:t>, </a:t>
            </a:r>
            <a:r>
              <a:rPr lang="en-GB" sz="2000" dirty="0" err="1">
                <a:latin typeface="Helvetica"/>
                <a:cs typeface="Helvetica"/>
              </a:rPr>
              <a:t>beneficios</a:t>
            </a:r>
            <a:r>
              <a:rPr lang="en-GB" sz="2000" dirty="0">
                <a:latin typeface="Helvetica"/>
                <a:cs typeface="Helvetica"/>
              </a:rPr>
              <a:t> y </a:t>
            </a:r>
            <a:r>
              <a:rPr lang="en-GB" sz="2000" dirty="0" err="1">
                <a:latin typeface="Helvetica"/>
                <a:cs typeface="Helvetica"/>
              </a:rPr>
              <a:t>riesgos</a:t>
            </a:r>
            <a:endParaRPr kumimoji="0" lang="en-GB" sz="2000" b="0" i="0" u="none" strike="noStrike" kern="1200" cap="none" spc="0" normalizeH="0" baseline="0" noProof="0" dirty="0">
              <a:ln>
                <a:noFill/>
              </a:ln>
              <a:solidFill>
                <a:schemeClr val="tx1"/>
              </a:solidFill>
              <a:effectLst/>
              <a:uLnTx/>
              <a:uFillTx/>
              <a:latin typeface="Helvetica"/>
              <a:cs typeface="Helvetica"/>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6019800" y="1028700"/>
            <a:ext cx="2971800" cy="2590800"/>
          </a:xfrm>
          <a:prstGeom prst="rect">
            <a:avLst/>
          </a:prstGeom>
        </p:spPr>
        <p:txBody>
          <a:bodyPr vert="horz" lIns="91440" tIns="45720" rIns="91440" bIns="45720" rtlCol="0">
            <a:normAutofit/>
          </a:bodyPr>
          <a:lstStyle/>
          <a:p>
            <a:pPr marL="342900" lvl="0" indent="-342900">
              <a:spcBef>
                <a:spcPct val="20000"/>
              </a:spcBef>
              <a:buClr>
                <a:schemeClr val="accent1">
                  <a:lumMod val="50000"/>
                </a:schemeClr>
              </a:buClr>
              <a:buFont typeface="Courier New" pitchFamily="49" charset="0"/>
              <a:buChar char="o"/>
              <a:defRPr/>
            </a:pPr>
            <a:r>
              <a:rPr kumimoji="0" lang="en-GB" sz="2000" i="0" u="none" strike="noStrike" kern="1200" cap="none" spc="0" normalizeH="0" baseline="0" noProof="0" dirty="0">
                <a:ln>
                  <a:noFill/>
                </a:ln>
                <a:solidFill>
                  <a:schemeClr val="tx1"/>
                </a:solidFill>
                <a:effectLst/>
                <a:uLnTx/>
                <a:uFillTx/>
                <a:latin typeface="+mn-lt"/>
                <a:ea typeface="+mn-ea"/>
                <a:cs typeface="+mn-cs"/>
              </a:rPr>
              <a:t>Los </a:t>
            </a:r>
            <a:r>
              <a:rPr kumimoji="0" lang="en-GB" sz="2000" i="0" u="none" strike="noStrike" kern="1200" cap="none" spc="0" normalizeH="0" baseline="0" noProof="0" dirty="0" err="1">
                <a:ln>
                  <a:noFill/>
                </a:ln>
                <a:solidFill>
                  <a:schemeClr val="tx1"/>
                </a:solidFill>
                <a:effectLst/>
                <a:uLnTx/>
                <a:uFillTx/>
                <a:latin typeface="+mn-lt"/>
                <a:ea typeface="+mn-ea"/>
                <a:cs typeface="+mn-cs"/>
              </a:rPr>
              <a:t>directores</a:t>
            </a:r>
            <a:r>
              <a:rPr kumimoji="0" lang="en-GB" sz="2000" i="0" u="none" strike="noStrike" kern="1200" cap="none" spc="0" normalizeH="0" baseline="0" noProof="0" dirty="0">
                <a:ln>
                  <a:noFill/>
                </a:ln>
                <a:solidFill>
                  <a:schemeClr val="tx1"/>
                </a:solidFill>
                <a:effectLst/>
                <a:uLnTx/>
                <a:uFillTx/>
                <a:latin typeface="+mn-lt"/>
                <a:ea typeface="+mn-ea"/>
                <a:cs typeface="+mn-cs"/>
              </a:rPr>
              <a:t> de </a:t>
            </a:r>
            <a:r>
              <a:rPr kumimoji="0" lang="en-GB" sz="2000" i="0" u="none" strike="noStrike" kern="1200" cap="none" spc="0" normalizeH="0" baseline="0" noProof="0" dirty="0" err="1">
                <a:ln>
                  <a:noFill/>
                </a:ln>
                <a:solidFill>
                  <a:schemeClr val="tx1"/>
                </a:solidFill>
                <a:effectLst/>
                <a:uLnTx/>
                <a:uFillTx/>
                <a:latin typeface="+mn-lt"/>
                <a:ea typeface="+mn-ea"/>
                <a:cs typeface="+mn-cs"/>
              </a:rPr>
              <a:t>proyecto</a:t>
            </a:r>
            <a:r>
              <a:rPr kumimoji="0" lang="en-GB" sz="2000" i="0" u="none" strike="noStrike" kern="1200" cap="none" spc="0" normalizeH="0" baseline="0" noProof="0" dirty="0">
                <a:ln>
                  <a:noFill/>
                </a:ln>
                <a:solidFill>
                  <a:schemeClr val="tx1"/>
                </a:solidFill>
                <a:effectLst/>
                <a:uLnTx/>
                <a:uFillTx/>
                <a:latin typeface="+mn-lt"/>
                <a:ea typeface="+mn-ea"/>
                <a:cs typeface="+mn-cs"/>
              </a:rPr>
              <a:t> </a:t>
            </a:r>
            <a:r>
              <a:rPr kumimoji="0" lang="en-GB" sz="2000" b="1" i="0" u="none" strike="noStrike" kern="1200" cap="none" spc="0" normalizeH="0" baseline="0" noProof="0" dirty="0" err="1">
                <a:ln>
                  <a:noFill/>
                </a:ln>
                <a:solidFill>
                  <a:schemeClr val="tx1"/>
                </a:solidFill>
                <a:effectLst/>
                <a:uLnTx/>
                <a:uFillTx/>
                <a:latin typeface="+mn-lt"/>
                <a:ea typeface="+mn-ea"/>
                <a:cs typeface="+mn-cs"/>
              </a:rPr>
              <a:t>excepcionales</a:t>
            </a:r>
            <a:r>
              <a:rPr kumimoji="0" lang="en-GB" sz="2000" b="0" i="0" u="none" strike="noStrike" kern="1200" cap="none" spc="0" normalizeH="0" baseline="0" noProof="0" dirty="0">
                <a:ln>
                  <a:noFill/>
                </a:ln>
                <a:solidFill>
                  <a:schemeClr val="tx1"/>
                </a:solidFill>
                <a:effectLst/>
                <a:uLnTx/>
                <a:uFillTx/>
                <a:latin typeface="+mn-lt"/>
                <a:ea typeface="+mn-ea"/>
                <a:cs typeface="+mn-cs"/>
              </a:rPr>
              <a:t> </a:t>
            </a:r>
            <a:r>
              <a:rPr kumimoji="0" lang="en-GB" sz="2000" b="0" i="0" u="none" strike="noStrike" kern="1200" cap="none" spc="0" normalizeH="0" baseline="0" noProof="0" dirty="0" err="1">
                <a:ln>
                  <a:noFill/>
                </a:ln>
                <a:solidFill>
                  <a:schemeClr val="tx1"/>
                </a:solidFill>
                <a:effectLst/>
                <a:uLnTx/>
                <a:uFillTx/>
                <a:latin typeface="+mn-lt"/>
                <a:ea typeface="+mn-ea"/>
                <a:cs typeface="+mn-cs"/>
              </a:rPr>
              <a:t>pueden</a:t>
            </a:r>
            <a:r>
              <a:rPr kumimoji="0" lang="en-GB" sz="2000" b="0" i="0" u="none" strike="noStrike" kern="1200" cap="none" spc="0" normalizeH="0" baseline="0" noProof="0" dirty="0">
                <a:ln>
                  <a:noFill/>
                </a:ln>
                <a:solidFill>
                  <a:schemeClr val="tx1"/>
                </a:solidFill>
                <a:effectLst/>
                <a:uLnTx/>
                <a:uFillTx/>
                <a:latin typeface="+mn-lt"/>
                <a:ea typeface="+mn-ea"/>
                <a:cs typeface="+mn-cs"/>
              </a:rPr>
              <a:t> </a:t>
            </a:r>
            <a:r>
              <a:rPr kumimoji="0" lang="en-GB" sz="2000" b="0" i="0" u="none" strike="noStrike" kern="1200" cap="none" spc="0" normalizeH="0" baseline="0" noProof="0" dirty="0" err="1">
                <a:ln>
                  <a:noFill/>
                </a:ln>
                <a:solidFill>
                  <a:schemeClr val="tx1"/>
                </a:solidFill>
                <a:effectLst/>
                <a:uLnTx/>
                <a:uFillTx/>
                <a:latin typeface="+mn-lt"/>
                <a:ea typeface="+mn-ea"/>
                <a:cs typeface="+mn-cs"/>
              </a:rPr>
              <a:t>tomar</a:t>
            </a:r>
            <a:r>
              <a:rPr kumimoji="0" lang="en-GB" sz="2000" b="0" i="0" u="none" strike="noStrike" kern="1200" cap="none" spc="0" normalizeH="0" baseline="0" noProof="0" dirty="0">
                <a:ln>
                  <a:noFill/>
                </a:ln>
                <a:solidFill>
                  <a:schemeClr val="tx1"/>
                </a:solidFill>
                <a:effectLst/>
                <a:uLnTx/>
                <a:uFillTx/>
                <a:latin typeface="+mn-lt"/>
                <a:ea typeface="+mn-ea"/>
                <a:cs typeface="+mn-cs"/>
              </a:rPr>
              <a:t> en </a:t>
            </a:r>
            <a:r>
              <a:rPr lang="en-GB" sz="2000" dirty="0" err="1"/>
              <a:t>cuenta</a:t>
            </a:r>
            <a:r>
              <a:rPr lang="en-GB" sz="2000" dirty="0"/>
              <a:t> la </a:t>
            </a:r>
            <a:r>
              <a:rPr lang="en-GB" sz="2000" dirty="0" err="1"/>
              <a:t>otra</a:t>
            </a:r>
            <a:r>
              <a:rPr lang="en-GB" sz="2000" dirty="0"/>
              <a:t> triple </a:t>
            </a:r>
            <a:r>
              <a:rPr lang="en-GB" sz="2000" dirty="0" err="1"/>
              <a:t>restricción</a:t>
            </a:r>
            <a:r>
              <a:rPr lang="en-GB" sz="2000" dirty="0"/>
              <a:t>...</a:t>
            </a:r>
            <a:r>
              <a:rPr lang="es-ES" sz="2000" dirty="0"/>
              <a:t> Aunque las cuestiones claves para las organizaciones es cómo facilitar esto? </a:t>
            </a:r>
            <a:endParaRPr kumimoji="0" lang="en-GB"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21" name="Picture 20"/>
          <p:cNvPicPr>
            <a:picLocks noChangeAspect="1"/>
          </p:cNvPicPr>
          <p:nvPr/>
        </p:nvPicPr>
        <p:blipFill>
          <a:blip r:embed="rId3" cstate="print">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52400" y="3652292"/>
            <a:ext cx="2929345" cy="29845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3834445"/>
            <a:ext cx="2640419" cy="2574271"/>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3741716"/>
            <a:ext cx="2915307" cy="2667000"/>
          </a:xfrm>
          <a:prstGeom prst="rect">
            <a:avLst/>
          </a:prstGeom>
        </p:spPr>
      </p:pic>
    </p:spTree>
    <p:extLst>
      <p:ext uri="{BB962C8B-B14F-4D97-AF65-F5344CB8AC3E}">
        <p14:creationId xmlns:p14="http://schemas.microsoft.com/office/powerpoint/2010/main" val="586680413"/>
      </p:ext>
    </p:extLst>
  </p:cSld>
  <p:clrMapOvr>
    <a:masterClrMapping/>
  </p:clrMapOvr>
  <p:transition spd="slow"/>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normAutofit/>
          </a:bodyPr>
          <a:lstStyle/>
          <a:p>
            <a:r>
              <a:rPr lang="en-US" dirty="0">
                <a:solidFill>
                  <a:srgbClr val="000000"/>
                </a:solidFill>
              </a:rPr>
              <a:t>Los </a:t>
            </a:r>
            <a:r>
              <a:rPr lang="en-US" dirty="0" err="1">
                <a:solidFill>
                  <a:srgbClr val="000000"/>
                </a:solidFill>
              </a:rPr>
              <a:t>Grandes</a:t>
            </a:r>
            <a:r>
              <a:rPr lang="en-US" dirty="0">
                <a:solidFill>
                  <a:srgbClr val="000000"/>
                </a:solidFill>
              </a:rPr>
              <a:t> </a:t>
            </a:r>
            <a:r>
              <a:rPr lang="en-US" dirty="0" err="1">
                <a:solidFill>
                  <a:srgbClr val="000000"/>
                </a:solidFill>
              </a:rPr>
              <a:t>Directores</a:t>
            </a:r>
            <a:r>
              <a:rPr lang="en-US" dirty="0">
                <a:solidFill>
                  <a:srgbClr val="000000"/>
                </a:solidFill>
              </a:rPr>
              <a:t> de </a:t>
            </a:r>
            <a:r>
              <a:rPr lang="en-US" dirty="0" err="1">
                <a:solidFill>
                  <a:srgbClr val="000000"/>
                </a:solidFill>
              </a:rPr>
              <a:t>Proyectos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229</a:t>
            </a:fld>
            <a:endParaRPr lang="en-US" dirty="0"/>
          </a:p>
        </p:txBody>
      </p:sp>
      <p:sp>
        <p:nvSpPr>
          <p:cNvPr id="3" name="Content Placeholder 2"/>
          <p:cNvSpPr>
            <a:spLocks noGrp="1"/>
          </p:cNvSpPr>
          <p:nvPr>
            <p:ph idx="1"/>
          </p:nvPr>
        </p:nvSpPr>
        <p:spPr>
          <a:xfrm>
            <a:off x="381000" y="1447800"/>
            <a:ext cx="8458200" cy="4343400"/>
          </a:xfrm>
        </p:spPr>
        <p:txBody>
          <a:bodyPr>
            <a:normAutofit fontScale="85000" lnSpcReduction="20000"/>
          </a:bodyPr>
          <a:lstStyle/>
          <a:p>
            <a:pPr marL="457200" indent="-457200">
              <a:buFont typeface="+mj-lt"/>
              <a:buAutoNum type="arabicPeriod"/>
            </a:pPr>
            <a:r>
              <a:rPr lang="en-US" dirty="0"/>
              <a:t>Se </a:t>
            </a:r>
            <a:r>
              <a:rPr lang="en-US" dirty="0" err="1"/>
              <a:t>focalizan</a:t>
            </a:r>
            <a:r>
              <a:rPr lang="en-US" dirty="0"/>
              <a:t> en </a:t>
            </a:r>
            <a:r>
              <a:rPr lang="en-US" dirty="0" err="1"/>
              <a:t>las</a:t>
            </a:r>
            <a:r>
              <a:rPr lang="en-US" dirty="0"/>
              <a:t> </a:t>
            </a:r>
            <a:r>
              <a:rPr lang="en-US" dirty="0" err="1"/>
              <a:t>Necesidades</a:t>
            </a:r>
            <a:r>
              <a:rPr lang="en-US" dirty="0"/>
              <a:t> de los </a:t>
            </a:r>
            <a:r>
              <a:rPr lang="en-US" dirty="0" err="1"/>
              <a:t>Consumidores</a:t>
            </a:r>
            <a:r>
              <a:rPr lang="en-US" dirty="0"/>
              <a:t>/</a:t>
            </a:r>
            <a:r>
              <a:rPr lang="en-US" dirty="0" err="1"/>
              <a:t>Clientes</a:t>
            </a:r>
            <a:r>
              <a:rPr lang="en-US" dirty="0"/>
              <a:t> </a:t>
            </a:r>
          </a:p>
          <a:p>
            <a:pPr marL="457200" indent="-457200">
              <a:buFont typeface="+mj-lt"/>
              <a:buAutoNum type="arabicPeriod"/>
            </a:pPr>
            <a:r>
              <a:rPr lang="en-US" dirty="0" err="1"/>
              <a:t>Desafían</a:t>
            </a:r>
            <a:r>
              <a:rPr lang="en-US" dirty="0"/>
              <a:t> al “TTWWHADI” </a:t>
            </a:r>
            <a:r>
              <a:rPr lang="en-US" dirty="0">
                <a:solidFill>
                  <a:srgbClr val="FF0000"/>
                </a:solidFill>
              </a:rPr>
              <a:t>–</a:t>
            </a:r>
            <a:r>
              <a:rPr lang="en-US" dirty="0" err="1">
                <a:solidFill>
                  <a:srgbClr val="FF0000"/>
                </a:solidFill>
              </a:rPr>
              <a:t>Alguno</a:t>
            </a:r>
            <a:r>
              <a:rPr lang="en-US" dirty="0">
                <a:solidFill>
                  <a:srgbClr val="FF0000"/>
                </a:solidFill>
              </a:rPr>
              <a:t> </a:t>
            </a:r>
            <a:r>
              <a:rPr lang="en-US" dirty="0" err="1">
                <a:solidFill>
                  <a:srgbClr val="FF0000"/>
                </a:solidFill>
              </a:rPr>
              <a:t>conoce</a:t>
            </a:r>
            <a:r>
              <a:rPr lang="en-US" dirty="0">
                <a:solidFill>
                  <a:srgbClr val="FF0000"/>
                </a:solidFill>
              </a:rPr>
              <a:t> </a:t>
            </a:r>
            <a:r>
              <a:rPr lang="en-US" dirty="0" err="1">
                <a:solidFill>
                  <a:srgbClr val="FF0000"/>
                </a:solidFill>
              </a:rPr>
              <a:t>qué</a:t>
            </a:r>
            <a:r>
              <a:rPr lang="en-US" dirty="0">
                <a:solidFill>
                  <a:srgbClr val="FF0000"/>
                </a:solidFill>
              </a:rPr>
              <a:t> </a:t>
            </a:r>
            <a:r>
              <a:rPr lang="en-US" dirty="0" err="1">
                <a:solidFill>
                  <a:srgbClr val="FF0000"/>
                </a:solidFill>
              </a:rPr>
              <a:t>es</a:t>
            </a:r>
            <a:r>
              <a:rPr lang="en-US" dirty="0">
                <a:solidFill>
                  <a:srgbClr val="FF0000"/>
                </a:solidFill>
              </a:rPr>
              <a:t>?</a:t>
            </a:r>
          </a:p>
          <a:p>
            <a:pPr marL="457200" indent="-457200">
              <a:buFont typeface="+mj-lt"/>
              <a:buAutoNum type="arabicPeriod"/>
            </a:pPr>
            <a:r>
              <a:rPr lang="en-US" dirty="0"/>
              <a:t>Se </a:t>
            </a:r>
            <a:r>
              <a:rPr lang="en-US" dirty="0" err="1"/>
              <a:t>reúnen</a:t>
            </a:r>
            <a:r>
              <a:rPr lang="en-US" dirty="0"/>
              <a:t> Cara a Cara (la </a:t>
            </a:r>
            <a:r>
              <a:rPr lang="en-US" dirty="0" err="1"/>
              <a:t>videoconferencia</a:t>
            </a:r>
            <a:r>
              <a:rPr lang="en-US" dirty="0"/>
              <a:t> </a:t>
            </a:r>
            <a:r>
              <a:rPr lang="en-US" dirty="0" err="1"/>
              <a:t>también</a:t>
            </a:r>
            <a:r>
              <a:rPr lang="en-US" dirty="0"/>
              <a:t> </a:t>
            </a:r>
            <a:r>
              <a:rPr lang="en-US" dirty="0" err="1"/>
              <a:t>cuenta</a:t>
            </a:r>
            <a:r>
              <a:rPr lang="en-US" dirty="0"/>
              <a:t> ;)</a:t>
            </a:r>
          </a:p>
          <a:p>
            <a:pPr marL="457200" indent="-457200">
              <a:buFont typeface="+mj-lt"/>
              <a:buAutoNum type="arabicPeriod"/>
            </a:pPr>
            <a:r>
              <a:rPr lang="en-US" dirty="0" err="1"/>
              <a:t>Entienden</a:t>
            </a:r>
            <a:r>
              <a:rPr lang="en-US" dirty="0"/>
              <a:t> los </a:t>
            </a:r>
            <a:r>
              <a:rPr lang="en-US" dirty="0" err="1"/>
              <a:t>requerimientos</a:t>
            </a:r>
            <a:r>
              <a:rPr lang="en-US" dirty="0"/>
              <a:t> y </a:t>
            </a:r>
            <a:r>
              <a:rPr lang="en-US" dirty="0" err="1"/>
              <a:t>cómo</a:t>
            </a:r>
            <a:r>
              <a:rPr lang="en-US" dirty="0"/>
              <a:t> se </a:t>
            </a:r>
            <a:r>
              <a:rPr lang="en-US" dirty="0" err="1"/>
              <a:t>relacionan</a:t>
            </a:r>
            <a:r>
              <a:rPr lang="en-US" dirty="0"/>
              <a:t> con los </a:t>
            </a:r>
            <a:r>
              <a:rPr lang="en-US" dirty="0" err="1"/>
              <a:t>principios</a:t>
            </a:r>
            <a:r>
              <a:rPr lang="en-US" dirty="0"/>
              <a:t> y </a:t>
            </a:r>
            <a:r>
              <a:rPr lang="en-US" dirty="0" err="1"/>
              <a:t>beneficios</a:t>
            </a:r>
            <a:r>
              <a:rPr lang="en-US" dirty="0"/>
              <a:t> </a:t>
            </a:r>
            <a:r>
              <a:rPr lang="en-US" dirty="0" err="1"/>
              <a:t>organizacionales</a:t>
            </a:r>
            <a:endParaRPr lang="en-US" dirty="0"/>
          </a:p>
          <a:p>
            <a:pPr marL="457200" indent="-457200">
              <a:buFont typeface="+mj-lt"/>
              <a:buAutoNum type="arabicPeriod"/>
            </a:pPr>
            <a:r>
              <a:rPr lang="en-US" dirty="0" err="1"/>
              <a:t>Colaboran</a:t>
            </a:r>
            <a:r>
              <a:rPr lang="en-US" dirty="0"/>
              <a:t> con el </a:t>
            </a:r>
            <a:r>
              <a:rPr lang="en-US" dirty="0" err="1"/>
              <a:t>equipo</a:t>
            </a:r>
            <a:r>
              <a:rPr lang="en-US" dirty="0"/>
              <a:t> del </a:t>
            </a:r>
            <a:r>
              <a:rPr lang="en-US" dirty="0" err="1"/>
              <a:t>proyecto</a:t>
            </a:r>
            <a:endParaRPr lang="en-US" dirty="0"/>
          </a:p>
          <a:p>
            <a:pPr marL="457200" indent="-457200">
              <a:buFont typeface="+mj-lt"/>
              <a:buAutoNum type="arabicPeriod"/>
            </a:pPr>
            <a:r>
              <a:rPr lang="en-US" dirty="0" err="1"/>
              <a:t>Delegan</a:t>
            </a:r>
            <a:r>
              <a:rPr lang="en-US" dirty="0"/>
              <a:t> de </a:t>
            </a:r>
            <a:r>
              <a:rPr lang="en-US" dirty="0" err="1"/>
              <a:t>modo</a:t>
            </a:r>
            <a:r>
              <a:rPr lang="en-US" dirty="0"/>
              <a:t> </a:t>
            </a:r>
            <a:r>
              <a:rPr lang="en-US" dirty="0" err="1"/>
              <a:t>eficaz</a:t>
            </a:r>
            <a:endParaRPr lang="en-US" dirty="0"/>
          </a:p>
          <a:p>
            <a:pPr marL="457200" indent="-457200">
              <a:buFont typeface="+mj-lt"/>
              <a:buAutoNum type="arabicPeriod"/>
            </a:pPr>
            <a:r>
              <a:rPr lang="en-US" dirty="0" err="1"/>
              <a:t>Están</a:t>
            </a:r>
            <a:r>
              <a:rPr lang="en-US" dirty="0"/>
              <a:t> </a:t>
            </a:r>
            <a:r>
              <a:rPr lang="en-US" dirty="0" err="1"/>
              <a:t>cómodos</a:t>
            </a:r>
            <a:r>
              <a:rPr lang="en-US" dirty="0"/>
              <a:t> en el </a:t>
            </a:r>
            <a:r>
              <a:rPr lang="en-US" dirty="0" err="1"/>
              <a:t>Nivel</a:t>
            </a:r>
            <a:r>
              <a:rPr lang="en-US" dirty="0"/>
              <a:t> “C” Suite</a:t>
            </a:r>
          </a:p>
          <a:p>
            <a:pPr marL="457200" indent="-457200">
              <a:buFont typeface="+mj-lt"/>
              <a:buAutoNum type="arabicPeriod"/>
            </a:pPr>
            <a:r>
              <a:rPr lang="en-US" dirty="0"/>
              <a:t>Son </a:t>
            </a:r>
            <a:r>
              <a:rPr lang="en-US" dirty="0" err="1"/>
              <a:t>proactivos</a:t>
            </a:r>
            <a:endParaRPr lang="en-US" dirty="0"/>
          </a:p>
          <a:p>
            <a:pPr marL="457200" indent="-457200">
              <a:buFont typeface="+mj-lt"/>
              <a:buAutoNum type="arabicPeriod"/>
            </a:pPr>
            <a:r>
              <a:rPr lang="en-US" dirty="0" err="1"/>
              <a:t>Pueden</a:t>
            </a:r>
            <a:r>
              <a:rPr lang="en-US" dirty="0"/>
              <a:t> </a:t>
            </a:r>
            <a:r>
              <a:rPr lang="en-US" dirty="0" err="1"/>
              <a:t>liderar</a:t>
            </a:r>
            <a:r>
              <a:rPr lang="en-US" dirty="0"/>
              <a:t>/</a:t>
            </a:r>
            <a:r>
              <a:rPr lang="en-US" dirty="0" err="1"/>
              <a:t>conducir</a:t>
            </a:r>
            <a:r>
              <a:rPr lang="en-US" dirty="0"/>
              <a:t> </a:t>
            </a:r>
            <a:r>
              <a:rPr lang="en-US" dirty="0" err="1"/>
              <a:t>bajo</a:t>
            </a:r>
            <a:r>
              <a:rPr lang="en-US" dirty="0"/>
              <a:t> </a:t>
            </a:r>
            <a:r>
              <a:rPr lang="en-US" dirty="0" err="1"/>
              <a:t>presión</a:t>
            </a:r>
            <a:endParaRPr lang="en-US" dirty="0"/>
          </a:p>
          <a:p>
            <a:endParaRPr lang="en-US" dirty="0"/>
          </a:p>
        </p:txBody>
      </p:sp>
    </p:spTree>
    <p:extLst>
      <p:ext uri="{BB962C8B-B14F-4D97-AF65-F5344CB8AC3E}">
        <p14:creationId xmlns:p14="http://schemas.microsoft.com/office/powerpoint/2010/main" val="1874622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33400" y="1219200"/>
            <a:ext cx="7924800" cy="954107"/>
          </a:xfrm>
          <a:prstGeom prst="rect">
            <a:avLst/>
          </a:prstGeom>
        </p:spPr>
        <p:txBody>
          <a:bodyPr wrap="square">
            <a:spAutoFit/>
          </a:bodyPr>
          <a:lstStyle/>
          <a:p>
            <a:pPr algn="ctr"/>
            <a:r>
              <a:rPr lang="es-GT" sz="2800" dirty="0"/>
              <a:t>Resultados de la encuesta a </a:t>
            </a:r>
            <a:r>
              <a:rPr lang="es-GT" sz="2800" b="1" dirty="0"/>
              <a:t>1.000 </a:t>
            </a:r>
            <a:r>
              <a:rPr lang="es-GT" sz="2800" dirty="0" err="1"/>
              <a:t>CEOs</a:t>
            </a:r>
            <a:r>
              <a:rPr lang="es-GT" sz="2800" dirty="0"/>
              <a:t> globales, procedentes de </a:t>
            </a:r>
            <a:r>
              <a:rPr lang="es-GT" sz="2800" b="1" dirty="0"/>
              <a:t>27</a:t>
            </a:r>
            <a:r>
              <a:rPr lang="es-GT" sz="2800" dirty="0"/>
              <a:t> industrias en </a:t>
            </a:r>
            <a:r>
              <a:rPr lang="es-GT" sz="2800" b="1" dirty="0"/>
              <a:t>103</a:t>
            </a:r>
            <a:r>
              <a:rPr lang="es-GT" sz="2800" dirty="0"/>
              <a:t> países</a:t>
            </a:r>
            <a:endParaRPr lang="es-ES" sz="2800" dirty="0"/>
          </a:p>
        </p:txBody>
      </p:sp>
      <p:sp>
        <p:nvSpPr>
          <p:cNvPr id="7" name="6 Rectángulo"/>
          <p:cNvSpPr/>
          <p:nvPr/>
        </p:nvSpPr>
        <p:spPr>
          <a:xfrm>
            <a:off x="2209800" y="3886200"/>
            <a:ext cx="2817440" cy="1200329"/>
          </a:xfrm>
          <a:prstGeom prst="rect">
            <a:avLst/>
          </a:prstGeom>
        </p:spPr>
        <p:txBody>
          <a:bodyPr wrap="square">
            <a:spAutoFit/>
          </a:bodyPr>
          <a:lstStyle/>
          <a:p>
            <a:pPr algn="ctr"/>
            <a:r>
              <a:rPr lang="es-GT" dirty="0"/>
              <a:t>de los </a:t>
            </a:r>
            <a:r>
              <a:rPr lang="es-GT" dirty="0" err="1"/>
              <a:t>CEOs</a:t>
            </a:r>
            <a:r>
              <a:rPr lang="es-GT" dirty="0"/>
              <a:t> consideran </a:t>
            </a:r>
            <a:r>
              <a:rPr lang="es-GT" b="1" dirty="0"/>
              <a:t>sostenibilidad como la nueva clave para el éxito empresarial</a:t>
            </a:r>
            <a:endParaRPr lang="es-ES" b="1" dirty="0"/>
          </a:p>
        </p:txBody>
      </p:sp>
      <p:sp>
        <p:nvSpPr>
          <p:cNvPr id="2" name="TextBox 1"/>
          <p:cNvSpPr txBox="1"/>
          <p:nvPr/>
        </p:nvSpPr>
        <p:spPr>
          <a:xfrm>
            <a:off x="2371584" y="2176552"/>
            <a:ext cx="2733816" cy="1862048"/>
          </a:xfrm>
          <a:prstGeom prst="rect">
            <a:avLst/>
          </a:prstGeom>
          <a:noFill/>
        </p:spPr>
        <p:txBody>
          <a:bodyPr wrap="none" rtlCol="0">
            <a:spAutoFit/>
          </a:bodyPr>
          <a:lstStyle/>
          <a:p>
            <a:r>
              <a:rPr lang="en-US" sz="11500" dirty="0">
                <a:solidFill>
                  <a:schemeClr val="accent3"/>
                </a:solidFill>
              </a:rPr>
              <a:t>93%</a:t>
            </a:r>
          </a:p>
        </p:txBody>
      </p:sp>
      <p:cxnSp>
        <p:nvCxnSpPr>
          <p:cNvPr id="9" name="Straight Connector 8"/>
          <p:cNvCxnSpPr/>
          <p:nvPr/>
        </p:nvCxnSpPr>
        <p:spPr>
          <a:xfrm>
            <a:off x="5257800" y="2438400"/>
            <a:ext cx="0" cy="2209800"/>
          </a:xfrm>
          <a:prstGeom prst="line">
            <a:avLst/>
          </a:prstGeom>
          <a:ln/>
        </p:spPr>
        <p:style>
          <a:lnRef idx="2">
            <a:schemeClr val="accent1"/>
          </a:lnRef>
          <a:fillRef idx="0">
            <a:schemeClr val="accent1"/>
          </a:fillRef>
          <a:effectRef idx="1">
            <a:schemeClr val="accent1"/>
          </a:effectRef>
          <a:fontRef idx="minor">
            <a:schemeClr val="tx1"/>
          </a:fontRef>
        </p:style>
      </p:cxnSp>
      <p:sp>
        <p:nvSpPr>
          <p:cNvPr id="14" name="6 Rectángulo"/>
          <p:cNvSpPr/>
          <p:nvPr/>
        </p:nvSpPr>
        <p:spPr>
          <a:xfrm>
            <a:off x="5791200" y="3962400"/>
            <a:ext cx="3122240" cy="1200329"/>
          </a:xfrm>
          <a:prstGeom prst="rect">
            <a:avLst/>
          </a:prstGeom>
        </p:spPr>
        <p:txBody>
          <a:bodyPr wrap="square">
            <a:spAutoFit/>
          </a:bodyPr>
          <a:lstStyle/>
          <a:p>
            <a:pPr algn="ctr"/>
            <a:r>
              <a:rPr lang="es-GT" dirty="0"/>
              <a:t>de los </a:t>
            </a:r>
            <a:r>
              <a:rPr lang="es-GT" dirty="0" err="1"/>
              <a:t>CEOs</a:t>
            </a:r>
            <a:r>
              <a:rPr lang="es-GT" dirty="0"/>
              <a:t> creen que </a:t>
            </a:r>
            <a:r>
              <a:rPr lang="es-GT" b="1" dirty="0">
                <a:solidFill>
                  <a:srgbClr val="FF0000"/>
                </a:solidFill>
              </a:rPr>
              <a:t>no </a:t>
            </a:r>
            <a:r>
              <a:rPr lang="es-GT" dirty="0"/>
              <a:t>pueden</a:t>
            </a:r>
            <a:r>
              <a:rPr lang="es-GT" b="1" dirty="0"/>
              <a:t> cuantificar el valor o sus iniciativas de sostenibilidad</a:t>
            </a:r>
            <a:endParaRPr lang="es-ES" b="1" dirty="0"/>
          </a:p>
        </p:txBody>
      </p:sp>
      <p:sp>
        <p:nvSpPr>
          <p:cNvPr id="15" name="TextBox 14"/>
          <p:cNvSpPr txBox="1"/>
          <p:nvPr/>
        </p:nvSpPr>
        <p:spPr>
          <a:xfrm>
            <a:off x="5486400" y="2176552"/>
            <a:ext cx="2733816" cy="1862048"/>
          </a:xfrm>
          <a:prstGeom prst="rect">
            <a:avLst/>
          </a:prstGeom>
          <a:noFill/>
        </p:spPr>
        <p:txBody>
          <a:bodyPr wrap="none" rtlCol="0">
            <a:spAutoFit/>
          </a:bodyPr>
          <a:lstStyle/>
          <a:p>
            <a:r>
              <a:rPr lang="en-US" sz="11500" dirty="0">
                <a:solidFill>
                  <a:schemeClr val="accent3"/>
                </a:solidFill>
              </a:rPr>
              <a:t>62%</a:t>
            </a:r>
          </a:p>
        </p:txBody>
      </p:sp>
      <p:sp>
        <p:nvSpPr>
          <p:cNvPr id="16" name="TextBox 15"/>
          <p:cNvSpPr txBox="1"/>
          <p:nvPr/>
        </p:nvSpPr>
        <p:spPr>
          <a:xfrm>
            <a:off x="0" y="5867400"/>
            <a:ext cx="8001000" cy="246221"/>
          </a:xfrm>
          <a:prstGeom prst="rect">
            <a:avLst/>
          </a:prstGeom>
          <a:noFill/>
        </p:spPr>
        <p:txBody>
          <a:bodyPr wrap="square" rtlCol="0">
            <a:spAutoFit/>
          </a:bodyPr>
          <a:lstStyle/>
          <a:p>
            <a:r>
              <a:rPr lang="en-US" sz="1000" dirty="0">
                <a:solidFill>
                  <a:schemeClr val="bg1">
                    <a:lumMod val="50000"/>
                  </a:schemeClr>
                </a:solidFill>
              </a:rPr>
              <a:t>SRC: http://www.accenture.com/SiteCollectionDocuments/PDF/Accenture-UN-Global-Compact-Acn-CEO-Study-Sustainability-2013.PDF</a:t>
            </a:r>
          </a:p>
        </p:txBody>
      </p:sp>
      <p:sp>
        <p:nvSpPr>
          <p:cNvPr id="3" name="TextBox 2"/>
          <p:cNvSpPr txBox="1"/>
          <p:nvPr/>
        </p:nvSpPr>
        <p:spPr>
          <a:xfrm>
            <a:off x="772160" y="528320"/>
            <a:ext cx="184666" cy="369332"/>
          </a:xfrm>
          <a:prstGeom prst="rect">
            <a:avLst/>
          </a:prstGeom>
          <a:noFill/>
        </p:spPr>
        <p:txBody>
          <a:bodyPr wrap="none" rtlCol="0">
            <a:spAutoFit/>
          </a:bodyPr>
          <a:lstStyle/>
          <a:p>
            <a:endParaRPr lang="en-US" dirty="0"/>
          </a:p>
        </p:txBody>
      </p:sp>
      <p:sp>
        <p:nvSpPr>
          <p:cNvPr id="10" name="Title 1"/>
          <p:cNvSpPr>
            <a:spLocks noGrp="1"/>
          </p:cNvSpPr>
          <p:nvPr>
            <p:ph type="title"/>
          </p:nvPr>
        </p:nvSpPr>
        <p:spPr>
          <a:xfrm>
            <a:off x="304800" y="304800"/>
            <a:ext cx="6553200" cy="804358"/>
          </a:xfrm>
        </p:spPr>
        <p:txBody>
          <a:bodyPr/>
          <a:lstStyle/>
          <a:p>
            <a:r>
              <a:rPr lang="en-US" sz="2800" b="0" cap="none" dirty="0"/>
              <a:t>The Accenture – UNGC 2013 Report</a:t>
            </a:r>
          </a:p>
        </p:txBody>
      </p:sp>
      <p:pic>
        <p:nvPicPr>
          <p:cNvPr id="11" name="Picture 10" descr="Screen Shot 2014-10-27 at 9.30.02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2286000"/>
            <a:ext cx="1916355" cy="2667000"/>
          </a:xfrm>
          <a:prstGeom prst="rect">
            <a:avLst/>
          </a:prstGeom>
          <a:noFill/>
          <a:ln>
            <a:solidFill>
              <a:schemeClr val="tx1"/>
            </a:solidFill>
          </a:ln>
        </p:spPr>
      </p:pic>
    </p:spTree>
    <p:extLst>
      <p:ext uri="{BB962C8B-B14F-4D97-AF65-F5344CB8AC3E}">
        <p14:creationId xmlns:p14="http://schemas.microsoft.com/office/powerpoint/2010/main" val="371552020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230</a:t>
            </a:fld>
            <a:endParaRPr lang="en-US" dirty="0"/>
          </a:p>
        </p:txBody>
      </p:sp>
      <p:sp>
        <p:nvSpPr>
          <p:cNvPr id="7" name="Title 6"/>
          <p:cNvSpPr>
            <a:spLocks noGrp="1"/>
          </p:cNvSpPr>
          <p:nvPr>
            <p:ph type="title"/>
          </p:nvPr>
        </p:nvSpPr>
        <p:spPr>
          <a:xfrm>
            <a:off x="381000" y="0"/>
            <a:ext cx="6172200" cy="1143000"/>
          </a:xfrm>
        </p:spPr>
        <p:txBody>
          <a:bodyPr/>
          <a:lstStyle/>
          <a:p>
            <a:r>
              <a:rPr lang="en-US" dirty="0" err="1"/>
              <a:t>Hemos</a:t>
            </a:r>
            <a:r>
              <a:rPr lang="en-US" dirty="0"/>
              <a:t> </a:t>
            </a:r>
            <a:r>
              <a:rPr lang="en-US" dirty="0" err="1"/>
              <a:t>cubierto</a:t>
            </a:r>
            <a:endParaRPr lang="en-US" dirty="0"/>
          </a:p>
        </p:txBody>
      </p:sp>
      <p:sp>
        <p:nvSpPr>
          <p:cNvPr id="2" name="Rectangle 1"/>
          <p:cNvSpPr/>
          <p:nvPr/>
        </p:nvSpPr>
        <p:spPr>
          <a:xfrm>
            <a:off x="609600" y="1752600"/>
            <a:ext cx="6705600" cy="2569934"/>
          </a:xfrm>
          <a:prstGeom prst="rect">
            <a:avLst/>
          </a:prstGeom>
        </p:spPr>
        <p:txBody>
          <a:bodyPr wrap="square">
            <a:spAutoFit/>
          </a:bodyPr>
          <a:lstStyle/>
          <a:p>
            <a:pPr marL="285750" indent="-285750">
              <a:lnSpc>
                <a:spcPct val="115000"/>
              </a:lnSpc>
              <a:spcAft>
                <a:spcPts val="0"/>
              </a:spcAft>
              <a:buFont typeface="Arial"/>
              <a:buChar char="•"/>
            </a:pPr>
            <a:r>
              <a:rPr lang="en-GB" sz="2800" dirty="0" err="1">
                <a:ea typeface="Calibri"/>
              </a:rPr>
              <a:t>Qué</a:t>
            </a:r>
            <a:r>
              <a:rPr lang="en-GB" sz="2800" dirty="0">
                <a:ea typeface="Calibri"/>
              </a:rPr>
              <a:t> </a:t>
            </a:r>
            <a:r>
              <a:rPr lang="en-GB" sz="2800" dirty="0" err="1">
                <a:ea typeface="Calibri"/>
              </a:rPr>
              <a:t>es</a:t>
            </a:r>
            <a:r>
              <a:rPr lang="en-GB" sz="2800" dirty="0">
                <a:ea typeface="Calibri"/>
              </a:rPr>
              <a:t> un </a:t>
            </a:r>
            <a:r>
              <a:rPr lang="en-GB" sz="2800" dirty="0" err="1">
                <a:ea typeface="Calibri"/>
              </a:rPr>
              <a:t>Proyecto</a:t>
            </a:r>
            <a:endParaRPr lang="en-GB" sz="2800" dirty="0">
              <a:ea typeface="Calibri"/>
            </a:endParaRPr>
          </a:p>
          <a:p>
            <a:pPr marL="285750" indent="-285750">
              <a:lnSpc>
                <a:spcPct val="115000"/>
              </a:lnSpc>
              <a:spcAft>
                <a:spcPts val="0"/>
              </a:spcAft>
              <a:buFont typeface="Arial"/>
              <a:buChar char="•"/>
            </a:pPr>
            <a:r>
              <a:rPr lang="en-GB" sz="2800" dirty="0" err="1">
                <a:ea typeface="Calibri"/>
              </a:rPr>
              <a:t>Qué</a:t>
            </a:r>
            <a:r>
              <a:rPr lang="en-GB" sz="2800" dirty="0">
                <a:ea typeface="Calibri"/>
              </a:rPr>
              <a:t> </a:t>
            </a:r>
            <a:r>
              <a:rPr lang="en-GB" sz="2800" dirty="0" err="1">
                <a:ea typeface="Calibri"/>
              </a:rPr>
              <a:t>es</a:t>
            </a:r>
            <a:r>
              <a:rPr lang="en-GB" sz="2800" dirty="0">
                <a:ea typeface="Calibri"/>
              </a:rPr>
              <a:t> la </a:t>
            </a:r>
            <a:r>
              <a:rPr lang="en-GB" sz="2800" dirty="0" err="1">
                <a:ea typeface="Calibri"/>
              </a:rPr>
              <a:t>Gestión</a:t>
            </a:r>
            <a:r>
              <a:rPr lang="en-GB" sz="2800" dirty="0">
                <a:ea typeface="Calibri"/>
              </a:rPr>
              <a:t> de </a:t>
            </a:r>
            <a:r>
              <a:rPr lang="en-GB" sz="2800" dirty="0" err="1">
                <a:ea typeface="Calibri"/>
              </a:rPr>
              <a:t>Proyectos</a:t>
            </a:r>
            <a:endParaRPr lang="en-GB" sz="2800" dirty="0">
              <a:ea typeface="Calibri"/>
            </a:endParaRPr>
          </a:p>
          <a:p>
            <a:pPr marL="285750" indent="-285750">
              <a:lnSpc>
                <a:spcPct val="115000"/>
              </a:lnSpc>
              <a:spcAft>
                <a:spcPts val="0"/>
              </a:spcAft>
              <a:buFont typeface="Arial"/>
              <a:buChar char="•"/>
            </a:pPr>
            <a:r>
              <a:rPr lang="en-GB" sz="2800" dirty="0" err="1">
                <a:ea typeface="Calibri"/>
              </a:rPr>
              <a:t>Qué</a:t>
            </a:r>
            <a:r>
              <a:rPr lang="en-GB" sz="2800" dirty="0">
                <a:ea typeface="Calibri"/>
              </a:rPr>
              <a:t> son los </a:t>
            </a:r>
            <a:r>
              <a:rPr lang="en-GB" sz="2800" dirty="0" err="1">
                <a:ea typeface="Calibri"/>
              </a:rPr>
              <a:t>Grupos</a:t>
            </a:r>
            <a:r>
              <a:rPr lang="en-GB" sz="2800" dirty="0">
                <a:ea typeface="Calibri"/>
              </a:rPr>
              <a:t> de </a:t>
            </a:r>
            <a:r>
              <a:rPr lang="en-GB" sz="2800" dirty="0" err="1">
                <a:ea typeface="Calibri"/>
              </a:rPr>
              <a:t>Procesos</a:t>
            </a:r>
            <a:r>
              <a:rPr lang="en-GB" sz="2800" dirty="0">
                <a:ea typeface="Calibri"/>
              </a:rPr>
              <a:t> y </a:t>
            </a:r>
            <a:r>
              <a:rPr lang="en-GB" sz="2800" dirty="0" err="1">
                <a:ea typeface="Calibri"/>
              </a:rPr>
              <a:t>qué</a:t>
            </a:r>
            <a:r>
              <a:rPr lang="en-GB" sz="2800" dirty="0">
                <a:ea typeface="Calibri"/>
              </a:rPr>
              <a:t> son los </a:t>
            </a:r>
            <a:r>
              <a:rPr lang="en-GB" sz="2800" dirty="0" err="1">
                <a:ea typeface="Calibri"/>
              </a:rPr>
              <a:t>Grupos</a:t>
            </a:r>
            <a:r>
              <a:rPr lang="en-GB" sz="2800" dirty="0">
                <a:ea typeface="Calibri"/>
              </a:rPr>
              <a:t> de </a:t>
            </a:r>
            <a:r>
              <a:rPr lang="en-GB" sz="2800" dirty="0" err="1">
                <a:ea typeface="Calibri"/>
              </a:rPr>
              <a:t>Materias</a:t>
            </a:r>
            <a:endParaRPr lang="en-GB" sz="2800" dirty="0">
              <a:ea typeface="Calibri"/>
            </a:endParaRPr>
          </a:p>
          <a:p>
            <a:pPr marL="285750" indent="-285750">
              <a:lnSpc>
                <a:spcPct val="115000"/>
              </a:lnSpc>
              <a:spcAft>
                <a:spcPts val="0"/>
              </a:spcAft>
              <a:buFont typeface="Arial"/>
              <a:buChar char="•"/>
            </a:pPr>
            <a:r>
              <a:rPr lang="en-GB" sz="2800" dirty="0" err="1">
                <a:ea typeface="Calibri"/>
              </a:rPr>
              <a:t>Qué</a:t>
            </a:r>
            <a:r>
              <a:rPr lang="en-GB" sz="2800" dirty="0">
                <a:ea typeface="Calibri"/>
              </a:rPr>
              <a:t> </a:t>
            </a:r>
            <a:r>
              <a:rPr lang="en-GB" sz="2800" dirty="0" err="1">
                <a:ea typeface="Calibri"/>
              </a:rPr>
              <a:t>es</a:t>
            </a:r>
            <a:r>
              <a:rPr lang="en-GB" sz="2800" dirty="0">
                <a:ea typeface="Calibri"/>
              </a:rPr>
              <a:t> el </a:t>
            </a:r>
            <a:r>
              <a:rPr lang="en-GB" sz="2800" dirty="0" err="1">
                <a:ea typeface="Calibri"/>
              </a:rPr>
              <a:t>Contexto</a:t>
            </a:r>
            <a:r>
              <a:rPr lang="en-GB" sz="2800" dirty="0">
                <a:ea typeface="Calibri"/>
              </a:rPr>
              <a:t> de los </a:t>
            </a:r>
            <a:r>
              <a:rPr lang="en-GB" sz="2800" dirty="0" err="1">
                <a:ea typeface="Calibri"/>
              </a:rPr>
              <a:t>proyectos</a:t>
            </a:r>
            <a:endParaRPr lang="en-GB" sz="2800" dirty="0">
              <a:ea typeface="Calibri"/>
            </a:endParaRPr>
          </a:p>
        </p:txBody>
      </p:sp>
    </p:spTree>
    <p:extLst>
      <p:ext uri="{BB962C8B-B14F-4D97-AF65-F5344CB8AC3E}">
        <p14:creationId xmlns:p14="http://schemas.microsoft.com/office/powerpoint/2010/main" val="1759548698"/>
      </p:ext>
    </p:extLst>
  </p:cSld>
  <p:clrMapOvr>
    <a:masterClrMapping/>
  </p:clrMapOvr>
  <p:transition spd="slow"/>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err="1">
                <a:solidFill>
                  <a:schemeClr val="bg1">
                    <a:lumMod val="65000"/>
                  </a:schemeClr>
                </a:solidFill>
              </a:rPr>
              <a:t>Ciclos</a:t>
            </a:r>
            <a:r>
              <a:rPr lang="en-US" dirty="0">
                <a:solidFill>
                  <a:schemeClr val="bg1">
                    <a:lumMod val="65000"/>
                  </a:schemeClr>
                </a:solidFill>
              </a:rPr>
              <a:t> de Vida del </a:t>
            </a:r>
            <a:r>
              <a:rPr lang="en-US" dirty="0" err="1">
                <a:solidFill>
                  <a:schemeClr val="bg1">
                    <a:lumMod val="65000"/>
                  </a:schemeClr>
                </a:solidFill>
              </a:rPr>
              <a:t>Proyecto</a:t>
            </a:r>
            <a:r>
              <a:rPr lang="en-US" dirty="0">
                <a:solidFill>
                  <a:schemeClr val="bg1">
                    <a:lumMod val="65000"/>
                  </a:schemeClr>
                </a:solidFill>
              </a:rPr>
              <a:t> y </a:t>
            </a:r>
            <a:r>
              <a:rPr lang="en-US" dirty="0" err="1">
                <a:solidFill>
                  <a:schemeClr val="bg1">
                    <a:lumMod val="65000"/>
                  </a:schemeClr>
                </a:solidFill>
              </a:rPr>
              <a:t>PRiSM</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232</a:t>
            </a:fld>
            <a:endParaRPr lang="en-US" dirty="0"/>
          </a:p>
        </p:txBody>
      </p:sp>
      <p:sp>
        <p:nvSpPr>
          <p:cNvPr id="2" name="Title 1"/>
          <p:cNvSpPr>
            <a:spLocks noGrp="1"/>
          </p:cNvSpPr>
          <p:nvPr>
            <p:ph type="title"/>
          </p:nvPr>
        </p:nvSpPr>
        <p:spPr>
          <a:xfrm>
            <a:off x="381000" y="0"/>
            <a:ext cx="8458200" cy="1143000"/>
          </a:xfrm>
        </p:spPr>
        <p:txBody>
          <a:bodyPr/>
          <a:lstStyle/>
          <a:p>
            <a:r>
              <a:rPr lang="en-US" dirty="0" err="1">
                <a:solidFill>
                  <a:schemeClr val="bg1">
                    <a:lumMod val="65000"/>
                  </a:schemeClr>
                </a:solidFill>
              </a:rPr>
              <a:t>Ciclos</a:t>
            </a:r>
            <a:r>
              <a:rPr lang="en-US" dirty="0">
                <a:solidFill>
                  <a:schemeClr val="bg1">
                    <a:lumMod val="65000"/>
                  </a:schemeClr>
                </a:solidFill>
              </a:rPr>
              <a:t> de Vida del </a:t>
            </a:r>
            <a:r>
              <a:rPr lang="en-US" dirty="0" err="1">
                <a:solidFill>
                  <a:schemeClr val="bg1">
                    <a:lumMod val="65000"/>
                  </a:schemeClr>
                </a:solidFill>
              </a:rPr>
              <a:t>Proyecto</a:t>
            </a:r>
            <a:r>
              <a:rPr lang="en-US" dirty="0">
                <a:solidFill>
                  <a:schemeClr val="bg1">
                    <a:lumMod val="65000"/>
                  </a:schemeClr>
                </a:solidFill>
              </a:rPr>
              <a:t> y </a:t>
            </a:r>
            <a:r>
              <a:rPr lang="en-US" dirty="0" err="1">
                <a:solidFill>
                  <a:schemeClr val="bg1">
                    <a:lumMod val="65000"/>
                  </a:schemeClr>
                </a:solidFill>
              </a:rPr>
              <a:t>PRiSM</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94553518"/>
              </p:ext>
            </p:extLst>
          </p:nvPr>
        </p:nvGraphicFramePr>
        <p:xfrm>
          <a:off x="179512" y="1268760"/>
          <a:ext cx="8784976" cy="4412110"/>
        </p:xfrm>
        <a:graphic>
          <a:graphicData uri="http://schemas.openxmlformats.org/drawingml/2006/table">
            <a:tbl>
              <a:tblPr/>
              <a:tblGrid>
                <a:gridCol w="1877888">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401888">
                  <a:extLst>
                    <a:ext uri="{9D8B030D-6E8A-4147-A177-3AD203B41FA5}">
                      <a16:colId xmlns:a16="http://schemas.microsoft.com/office/drawing/2014/main" xmlns=""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10</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a:t>
                      </a:r>
                      <a:r>
                        <a:rPr lang="en-GB" sz="1600" b="1"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Resultados</a:t>
                      </a:r>
                      <a:r>
                        <a:rPr lang="en-GB" sz="1600" b="1" baseline="0" dirty="0">
                          <a:solidFill>
                            <a:schemeClr val="bg1"/>
                          </a:solidFill>
                          <a:latin typeface="Helvetica"/>
                          <a:ea typeface="Calibri"/>
                          <a:cs typeface="Helvetica"/>
                        </a:rPr>
                        <a:t> del </a:t>
                      </a:r>
                      <a:r>
                        <a:rPr lang="en-GB" sz="1600" b="1" baseline="0"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108419">
                <a:tc>
                  <a:txBody>
                    <a:bodyPr/>
                    <a:lstStyle/>
                    <a:p>
                      <a:pPr>
                        <a:lnSpc>
                          <a:spcPct val="100000"/>
                        </a:lnSpc>
                        <a:spcAft>
                          <a:spcPts val="0"/>
                        </a:spcAft>
                      </a:pPr>
                      <a:endParaRPr lang="en-GB" sz="1600" dirty="0">
                        <a:solidFill>
                          <a:schemeClr val="tx1"/>
                        </a:solidFill>
                        <a:latin typeface="Helvetica"/>
                        <a:ea typeface="Calibri"/>
                        <a:cs typeface="Helvetica"/>
                      </a:endParaRPr>
                    </a:p>
                    <a:p>
                      <a:r>
                        <a:rPr lang="en-US" sz="1600" dirty="0">
                          <a:solidFill>
                            <a:schemeClr val="bg1">
                              <a:lumMod val="65000"/>
                            </a:schemeClr>
                          </a:solidFill>
                          <a:latin typeface="Helvetica" pitchFamily="34" charset="0"/>
                          <a:cs typeface="Helvetica" pitchFamily="34" charset="0"/>
                        </a:rPr>
                        <a:t>Los </a:t>
                      </a:r>
                      <a:r>
                        <a:rPr lang="en-US" sz="1600" dirty="0" err="1">
                          <a:solidFill>
                            <a:schemeClr val="bg1">
                              <a:lumMod val="65000"/>
                            </a:schemeClr>
                          </a:solidFill>
                          <a:latin typeface="Helvetica" pitchFamily="34" charset="0"/>
                          <a:cs typeface="Helvetica" pitchFamily="34" charset="0"/>
                        </a:rPr>
                        <a:t>Ciclos</a:t>
                      </a:r>
                      <a:r>
                        <a:rPr lang="en-US" sz="1600" dirty="0">
                          <a:solidFill>
                            <a:schemeClr val="bg1">
                              <a:lumMod val="65000"/>
                            </a:schemeClr>
                          </a:solidFill>
                          <a:latin typeface="Helvetica" pitchFamily="34" charset="0"/>
                          <a:cs typeface="Helvetica" pitchFamily="34" charset="0"/>
                        </a:rPr>
                        <a:t> de Vida del </a:t>
                      </a:r>
                      <a:r>
                        <a:rPr lang="en-US" sz="1600" dirty="0" err="1">
                          <a:solidFill>
                            <a:schemeClr val="bg1">
                              <a:lumMod val="65000"/>
                            </a:schemeClr>
                          </a:solidFill>
                          <a:latin typeface="Helvetica" pitchFamily="34" charset="0"/>
                          <a:cs typeface="Helvetica" pitchFamily="34" charset="0"/>
                        </a:rPr>
                        <a:t>Proyecto</a:t>
                      </a:r>
                      <a:r>
                        <a:rPr lang="en-US" sz="1600" dirty="0">
                          <a:solidFill>
                            <a:schemeClr val="bg1">
                              <a:lumMod val="65000"/>
                            </a:schemeClr>
                          </a:solidFill>
                          <a:latin typeface="Helvetica" pitchFamily="34" charset="0"/>
                          <a:cs typeface="Helvetica" pitchFamily="34" charset="0"/>
                        </a:rPr>
                        <a:t> y </a:t>
                      </a:r>
                      <a:r>
                        <a:rPr lang="en-US" sz="1600" baseline="0" dirty="0" err="1">
                          <a:solidFill>
                            <a:schemeClr val="bg1">
                              <a:lumMod val="65000"/>
                            </a:schemeClr>
                          </a:solidFill>
                          <a:latin typeface="Helvetica" pitchFamily="34" charset="0"/>
                          <a:cs typeface="Helvetica" pitchFamily="34" charset="0"/>
                        </a:rPr>
                        <a:t>PRiSM</a:t>
                      </a:r>
                      <a:endParaRPr lang="en-US" sz="1600" dirty="0">
                        <a:solidFill>
                          <a:schemeClr val="bg1">
                            <a:lumMod val="65000"/>
                          </a:schemeClr>
                        </a:solidFill>
                        <a:latin typeface="Helvetica" pitchFamily="34" charset="0"/>
                        <a:cs typeface="Helvetica" pitchFamily="34" charset="0"/>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4000"/>
                        </a:lnSpc>
                        <a:spcBef>
                          <a:spcPts val="1200"/>
                        </a:spcBef>
                        <a:spcAft>
                          <a:spcPts val="0"/>
                        </a:spcAft>
                        <a:buFont typeface="+mj-lt"/>
                        <a:buAutoNum type="arabicPeriod"/>
                      </a:pPr>
                      <a:r>
                        <a:rPr lang="en-GB" sz="1600" b="0" dirty="0" err="1">
                          <a:solidFill>
                            <a:srgbClr val="000000"/>
                          </a:solidFill>
                          <a:latin typeface="Helvetica"/>
                          <a:ea typeface="Calibri"/>
                          <a:cs typeface="Helvetica"/>
                        </a:rPr>
                        <a:t>Ciclos</a:t>
                      </a:r>
                      <a:r>
                        <a:rPr lang="en-GB" sz="1600" b="0" dirty="0">
                          <a:solidFill>
                            <a:srgbClr val="000000"/>
                          </a:solidFill>
                          <a:latin typeface="Helvetica"/>
                          <a:ea typeface="Calibri"/>
                          <a:cs typeface="Helvetica"/>
                        </a:rPr>
                        <a:t> de </a:t>
                      </a:r>
                      <a:r>
                        <a:rPr lang="en-GB" sz="1600" b="0" dirty="0" err="1">
                          <a:solidFill>
                            <a:srgbClr val="000000"/>
                          </a:solidFill>
                          <a:latin typeface="Helvetica"/>
                          <a:ea typeface="Calibri"/>
                          <a:cs typeface="Helvetica"/>
                        </a:rPr>
                        <a:t>vida</a:t>
                      </a:r>
                      <a:r>
                        <a:rPr lang="en-GB" sz="1600" b="0" dirty="0">
                          <a:solidFill>
                            <a:srgbClr val="000000"/>
                          </a:solidFill>
                          <a:latin typeface="Helvetica"/>
                          <a:ea typeface="Calibri"/>
                          <a:cs typeface="Helvetica"/>
                        </a:rPr>
                        <a:t> del </a:t>
                      </a:r>
                      <a:r>
                        <a:rPr lang="en-GB" sz="1600" b="0" dirty="0" err="1">
                          <a:solidFill>
                            <a:srgbClr val="000000"/>
                          </a:solidFill>
                          <a:latin typeface="Helvetica"/>
                          <a:ea typeface="Calibri"/>
                          <a:cs typeface="Helvetica"/>
                        </a:rPr>
                        <a:t>Producto</a:t>
                      </a:r>
                      <a:r>
                        <a:rPr lang="en-GB" sz="1600" b="0" dirty="0">
                          <a:solidFill>
                            <a:srgbClr val="000000"/>
                          </a:solidFill>
                          <a:latin typeface="Helvetica"/>
                          <a:ea typeface="Calibri"/>
                          <a:cs typeface="Helvetica"/>
                        </a:rPr>
                        <a:t> y del </a:t>
                      </a:r>
                      <a:r>
                        <a:rPr lang="en-GB" sz="1600" b="0" dirty="0" err="1">
                          <a:solidFill>
                            <a:srgbClr val="000000"/>
                          </a:solidFill>
                          <a:latin typeface="Helvetica"/>
                          <a:ea typeface="Calibri"/>
                          <a:cs typeface="Helvetica"/>
                        </a:rPr>
                        <a:t>Proyecto</a:t>
                      </a:r>
                      <a:r>
                        <a:rPr lang="en-GB" sz="1600" b="0" dirty="0">
                          <a:solidFill>
                            <a:srgbClr val="000000"/>
                          </a:solidFill>
                          <a:latin typeface="Helvetica"/>
                          <a:ea typeface="Calibri"/>
                          <a:cs typeface="Helvetica"/>
                        </a:rPr>
                        <a:t>.</a:t>
                      </a:r>
                    </a:p>
                    <a:p>
                      <a:pPr marL="342900" indent="-342900">
                        <a:lnSpc>
                          <a:spcPct val="114000"/>
                        </a:lnSpc>
                        <a:spcBef>
                          <a:spcPts val="1200"/>
                        </a:spcBef>
                        <a:spcAft>
                          <a:spcPts val="0"/>
                        </a:spcAft>
                        <a:buFont typeface="+mj-lt"/>
                        <a:buAutoNum type="arabicPeriod"/>
                      </a:pPr>
                      <a:r>
                        <a:rPr lang="es-ES" sz="1600" b="0" dirty="0">
                          <a:solidFill>
                            <a:srgbClr val="000000"/>
                          </a:solidFill>
                          <a:latin typeface="Helvetica"/>
                          <a:ea typeface="Calibri"/>
                          <a:cs typeface="Helvetica"/>
                        </a:rPr>
                        <a:t>La Vida de los Productos abarca de la Cuna a la Cuna y de la Cuna a la Tumba</a:t>
                      </a:r>
                      <a:endParaRPr lang="en-GB" sz="1600" b="0" dirty="0">
                        <a:solidFill>
                          <a:srgbClr val="000000"/>
                        </a:solidFill>
                        <a:latin typeface="Helvetica"/>
                        <a:ea typeface="Calibri"/>
                        <a:cs typeface="Helvetica"/>
                      </a:endParaRPr>
                    </a:p>
                    <a:p>
                      <a:pPr marL="342900" indent="-342900">
                        <a:lnSpc>
                          <a:spcPct val="114000"/>
                        </a:lnSpc>
                        <a:spcBef>
                          <a:spcPts val="1200"/>
                        </a:spcBef>
                        <a:spcAft>
                          <a:spcPts val="0"/>
                        </a:spcAft>
                        <a:buFont typeface="+mj-lt"/>
                        <a:buAutoNum type="arabicPeriod"/>
                      </a:pPr>
                      <a:r>
                        <a:rPr lang="es-ES" sz="1600" b="0" dirty="0">
                          <a:solidFill>
                            <a:srgbClr val="000000"/>
                          </a:solidFill>
                          <a:latin typeface="Helvetica"/>
                          <a:ea typeface="Calibri"/>
                          <a:cs typeface="Helvetica"/>
                        </a:rPr>
                        <a:t>Fases del proyecto, tales como Iniciar, Planificar, Implementar y Cerrar.</a:t>
                      </a:r>
                      <a:endParaRPr lang="en-GB" sz="1600" b="0" dirty="0">
                        <a:solidFill>
                          <a:srgbClr val="000000"/>
                        </a:solidFill>
                        <a:latin typeface="Helvetica"/>
                        <a:ea typeface="Calibri"/>
                        <a:cs typeface="Helvetica"/>
                      </a:endParaRPr>
                    </a:p>
                    <a:p>
                      <a:pPr marL="342900" indent="-342900">
                        <a:lnSpc>
                          <a:spcPct val="114000"/>
                        </a:lnSpc>
                        <a:spcBef>
                          <a:spcPts val="1200"/>
                        </a:spcBef>
                        <a:spcAft>
                          <a:spcPts val="0"/>
                        </a:spcAft>
                        <a:buFont typeface="+mj-lt"/>
                        <a:buAutoNum type="arabicPeriod"/>
                      </a:pPr>
                      <a:r>
                        <a:rPr lang="en-GB" sz="1600" b="0" dirty="0">
                          <a:solidFill>
                            <a:srgbClr val="000000"/>
                          </a:solidFill>
                          <a:latin typeface="Helvetica"/>
                          <a:ea typeface="Calibri"/>
                          <a:cs typeface="Helvetica"/>
                        </a:rPr>
                        <a:t>La </a:t>
                      </a:r>
                      <a:r>
                        <a:rPr lang="en-GB" sz="1600" b="0" dirty="0" err="1">
                          <a:solidFill>
                            <a:srgbClr val="000000"/>
                          </a:solidFill>
                          <a:latin typeface="Helvetica"/>
                          <a:ea typeface="Calibri"/>
                          <a:cs typeface="Helvetica"/>
                        </a:rPr>
                        <a:t>relación</a:t>
                      </a:r>
                      <a:r>
                        <a:rPr lang="en-GB" sz="1600" b="0" dirty="0">
                          <a:solidFill>
                            <a:srgbClr val="000000"/>
                          </a:solidFill>
                          <a:latin typeface="Helvetica"/>
                          <a:ea typeface="Calibri"/>
                          <a:cs typeface="Helvetica"/>
                        </a:rPr>
                        <a:t> entre </a:t>
                      </a:r>
                      <a:r>
                        <a:rPr lang="en-GB" sz="1600" b="0" dirty="0" err="1">
                          <a:solidFill>
                            <a:srgbClr val="000000"/>
                          </a:solidFill>
                          <a:latin typeface="Helvetica"/>
                          <a:ea typeface="Calibri"/>
                          <a:cs typeface="Helvetica"/>
                        </a:rPr>
                        <a:t>fases</a:t>
                      </a:r>
                      <a:r>
                        <a:rPr lang="en-GB" sz="1600" b="0" dirty="0">
                          <a:solidFill>
                            <a:srgbClr val="000000"/>
                          </a:solidFill>
                          <a:latin typeface="Helvetica"/>
                          <a:ea typeface="Calibri"/>
                          <a:cs typeface="Helvetica"/>
                        </a:rPr>
                        <a:t> y </a:t>
                      </a:r>
                      <a:r>
                        <a:rPr lang="en-GB" sz="1600" b="0" dirty="0" err="1">
                          <a:solidFill>
                            <a:srgbClr val="000000"/>
                          </a:solidFill>
                          <a:latin typeface="Helvetica"/>
                          <a:ea typeface="Calibri"/>
                          <a:cs typeface="Helvetica"/>
                        </a:rPr>
                        <a:t>etapas</a:t>
                      </a:r>
                      <a:r>
                        <a:rPr lang="en-GB" sz="1600" b="0" dirty="0">
                          <a:solidFill>
                            <a:srgbClr val="000000"/>
                          </a:solidFill>
                          <a:latin typeface="Helvetica"/>
                          <a:ea typeface="Calibri"/>
                          <a:cs typeface="Helvetica"/>
                        </a:rPr>
                        <a:t>.</a:t>
                      </a:r>
                    </a:p>
                    <a:p>
                      <a:pPr marL="342900" indent="-342900">
                        <a:lnSpc>
                          <a:spcPct val="114000"/>
                        </a:lnSpc>
                        <a:spcBef>
                          <a:spcPts val="1200"/>
                        </a:spcBef>
                        <a:spcAft>
                          <a:spcPts val="0"/>
                        </a:spcAft>
                        <a:buFont typeface="+mj-lt"/>
                        <a:buAutoNum type="arabicPeriod"/>
                      </a:pPr>
                      <a:r>
                        <a:rPr lang="en-GB" sz="1600" b="0" dirty="0">
                          <a:solidFill>
                            <a:srgbClr val="000000"/>
                          </a:solidFill>
                          <a:latin typeface="Helvetica"/>
                          <a:ea typeface="Calibri"/>
                          <a:cs typeface="Helvetica"/>
                        </a:rPr>
                        <a:t>El </a:t>
                      </a:r>
                      <a:r>
                        <a:rPr lang="en-GB" sz="1600" b="0" dirty="0" err="1">
                          <a:solidFill>
                            <a:srgbClr val="000000"/>
                          </a:solidFill>
                          <a:latin typeface="Helvetica"/>
                          <a:ea typeface="Calibri"/>
                          <a:cs typeface="Helvetica"/>
                        </a:rPr>
                        <a:t>Diagrama</a:t>
                      </a:r>
                      <a:r>
                        <a:rPr lang="en-GB" sz="1600" b="0" baseline="0" dirty="0">
                          <a:solidFill>
                            <a:srgbClr val="000000"/>
                          </a:solidFill>
                          <a:latin typeface="Helvetica"/>
                          <a:ea typeface="Calibri"/>
                          <a:cs typeface="Helvetica"/>
                        </a:rPr>
                        <a:t> de </a:t>
                      </a:r>
                      <a:r>
                        <a:rPr lang="en-GB" sz="1600" b="0" baseline="0" dirty="0" err="1">
                          <a:solidFill>
                            <a:srgbClr val="000000"/>
                          </a:solidFill>
                          <a:latin typeface="Helvetica"/>
                          <a:ea typeface="Calibri"/>
                          <a:cs typeface="Helvetica"/>
                        </a:rPr>
                        <a:t>Flujo</a:t>
                      </a:r>
                      <a:r>
                        <a:rPr lang="en-GB" sz="1600" b="0" baseline="0" dirty="0">
                          <a:solidFill>
                            <a:srgbClr val="000000"/>
                          </a:solidFill>
                          <a:latin typeface="Helvetica"/>
                          <a:ea typeface="Calibri"/>
                          <a:cs typeface="Helvetica"/>
                        </a:rPr>
                        <a:t> </a:t>
                      </a:r>
                      <a:r>
                        <a:rPr lang="en-GB" sz="1600" b="0" baseline="0" dirty="0" err="1">
                          <a:solidFill>
                            <a:srgbClr val="000000"/>
                          </a:solidFill>
                          <a:latin typeface="Helvetica"/>
                          <a:ea typeface="Calibri"/>
                          <a:cs typeface="Helvetica"/>
                        </a:rPr>
                        <a:t>PRiSM</a:t>
                      </a:r>
                      <a:r>
                        <a:rPr lang="en-GB" sz="1600" b="0" baseline="0" dirty="0">
                          <a:solidFill>
                            <a:srgbClr val="000000"/>
                          </a:solidFill>
                          <a:latin typeface="Helvetica"/>
                          <a:ea typeface="Calibri"/>
                          <a:cs typeface="Helvetica"/>
                        </a:rPr>
                        <a:t> </a:t>
                      </a:r>
                    </a:p>
                    <a:p>
                      <a:pPr marL="342900" indent="-342900">
                        <a:lnSpc>
                          <a:spcPct val="114000"/>
                        </a:lnSpc>
                        <a:spcBef>
                          <a:spcPts val="1200"/>
                        </a:spcBef>
                        <a:spcAft>
                          <a:spcPts val="0"/>
                        </a:spcAft>
                        <a:buFont typeface="+mj-lt"/>
                        <a:buAutoNum type="arabicPeriod"/>
                      </a:pPr>
                      <a:r>
                        <a:rPr lang="en-GB" sz="1600" b="0" baseline="0" dirty="0">
                          <a:solidFill>
                            <a:srgbClr val="000000"/>
                          </a:solidFill>
                          <a:latin typeface="Helvetica"/>
                          <a:ea typeface="Calibri"/>
                          <a:cs typeface="Helvetica"/>
                        </a:rPr>
                        <a:t>El </a:t>
                      </a:r>
                      <a:r>
                        <a:rPr lang="en-GB" sz="1600" b="0" baseline="0" dirty="0" err="1">
                          <a:solidFill>
                            <a:srgbClr val="000000"/>
                          </a:solidFill>
                          <a:latin typeface="Helvetica"/>
                          <a:ea typeface="Calibri"/>
                          <a:cs typeface="Helvetica"/>
                        </a:rPr>
                        <a:t>Ciclo</a:t>
                      </a:r>
                      <a:r>
                        <a:rPr lang="en-GB" sz="1600" b="0" baseline="0" dirty="0">
                          <a:solidFill>
                            <a:srgbClr val="000000"/>
                          </a:solidFill>
                          <a:latin typeface="Helvetica"/>
                          <a:ea typeface="Calibri"/>
                          <a:cs typeface="Helvetica"/>
                        </a:rPr>
                        <a:t> de Vida del </a:t>
                      </a:r>
                      <a:r>
                        <a:rPr lang="en-GB" sz="1600" b="0" baseline="0" dirty="0" err="1">
                          <a:solidFill>
                            <a:srgbClr val="000000"/>
                          </a:solidFill>
                          <a:latin typeface="Helvetica"/>
                          <a:ea typeface="Calibri"/>
                          <a:cs typeface="Helvetica"/>
                        </a:rPr>
                        <a:t>Producto</a:t>
                      </a:r>
                      <a:endParaRPr lang="en-GB" sz="1600" b="0" dirty="0">
                        <a:solidFill>
                          <a:srgbClr val="000000"/>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err="1">
                          <a:solidFill>
                            <a:srgbClr val="000000"/>
                          </a:solidFill>
                          <a:latin typeface="Helvetica"/>
                          <a:ea typeface="Calibri"/>
                          <a:cs typeface="Helvetica"/>
                        </a:rPr>
                        <a:t>Describir</a:t>
                      </a:r>
                      <a:r>
                        <a:rPr lang="en-GB" sz="1600" b="0" dirty="0">
                          <a:solidFill>
                            <a:srgbClr val="000000"/>
                          </a:solidFill>
                          <a:latin typeface="Helvetica"/>
                          <a:ea typeface="Calibri"/>
                          <a:cs typeface="Helvetica"/>
                        </a:rPr>
                        <a:t> el </a:t>
                      </a:r>
                      <a:r>
                        <a:rPr lang="en-GB" sz="1600" b="0" dirty="0" err="1">
                          <a:solidFill>
                            <a:srgbClr val="000000"/>
                          </a:solidFill>
                          <a:latin typeface="Helvetica"/>
                          <a:ea typeface="Calibri"/>
                          <a:cs typeface="Helvetica"/>
                        </a:rPr>
                        <a:t>ciclo</a:t>
                      </a:r>
                      <a:r>
                        <a:rPr lang="en-GB" sz="1600" b="0" dirty="0">
                          <a:solidFill>
                            <a:srgbClr val="000000"/>
                          </a:solidFill>
                          <a:latin typeface="Helvetica"/>
                          <a:ea typeface="Calibri"/>
                          <a:cs typeface="Helvetica"/>
                        </a:rPr>
                        <a:t> de </a:t>
                      </a:r>
                      <a:r>
                        <a:rPr lang="en-GB" sz="1600" b="0" dirty="0" err="1">
                          <a:solidFill>
                            <a:srgbClr val="000000"/>
                          </a:solidFill>
                          <a:latin typeface="Helvetica"/>
                          <a:ea typeface="Calibri"/>
                          <a:cs typeface="Helvetica"/>
                        </a:rPr>
                        <a:t>vida</a:t>
                      </a:r>
                      <a:r>
                        <a:rPr lang="en-GB" sz="1600" b="0" dirty="0">
                          <a:solidFill>
                            <a:srgbClr val="000000"/>
                          </a:solidFill>
                          <a:latin typeface="Helvetica"/>
                          <a:ea typeface="Calibri"/>
                          <a:cs typeface="Helvetica"/>
                        </a:rPr>
                        <a:t> del </a:t>
                      </a:r>
                      <a:r>
                        <a:rPr lang="en-GB" sz="1600" b="0" dirty="0" err="1">
                          <a:solidFill>
                            <a:srgbClr val="000000"/>
                          </a:solidFill>
                          <a:latin typeface="Helvetica"/>
                          <a:ea typeface="Calibri"/>
                          <a:cs typeface="Helvetica"/>
                        </a:rPr>
                        <a:t>proyecto</a:t>
                      </a:r>
                      <a:r>
                        <a:rPr lang="en-GB" sz="1600" b="0" dirty="0">
                          <a:solidFill>
                            <a:srgbClr val="000000"/>
                          </a:solidFill>
                          <a:latin typeface="Helvetica"/>
                          <a:ea typeface="Calibri"/>
                          <a:cs typeface="Helvetica"/>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err="1">
                          <a:solidFill>
                            <a:srgbClr val="000000"/>
                          </a:solidFill>
                          <a:latin typeface="Helvetica"/>
                          <a:ea typeface="Calibri"/>
                          <a:cs typeface="Helvetica"/>
                        </a:rPr>
                        <a:t>Describir</a:t>
                      </a:r>
                      <a:r>
                        <a:rPr lang="en-GB" sz="1600" b="0" dirty="0">
                          <a:solidFill>
                            <a:srgbClr val="000000"/>
                          </a:solidFill>
                          <a:latin typeface="Helvetica"/>
                          <a:ea typeface="Calibri"/>
                          <a:cs typeface="Helvetica"/>
                        </a:rPr>
                        <a:t> el </a:t>
                      </a:r>
                      <a:r>
                        <a:rPr lang="en-GB" sz="1600" b="0" dirty="0" err="1">
                          <a:solidFill>
                            <a:srgbClr val="000000"/>
                          </a:solidFill>
                          <a:latin typeface="Helvetica"/>
                          <a:ea typeface="Calibri"/>
                          <a:cs typeface="Helvetica"/>
                        </a:rPr>
                        <a:t>ciclo</a:t>
                      </a:r>
                      <a:r>
                        <a:rPr lang="en-GB" sz="1600" b="0" dirty="0">
                          <a:solidFill>
                            <a:srgbClr val="000000"/>
                          </a:solidFill>
                          <a:latin typeface="Helvetica"/>
                          <a:ea typeface="Calibri"/>
                          <a:cs typeface="Helvetica"/>
                        </a:rPr>
                        <a:t> de </a:t>
                      </a:r>
                      <a:r>
                        <a:rPr lang="en-GB" sz="1600" b="0" dirty="0" err="1">
                          <a:solidFill>
                            <a:srgbClr val="000000"/>
                          </a:solidFill>
                          <a:latin typeface="Helvetica"/>
                          <a:ea typeface="Calibri"/>
                          <a:cs typeface="Helvetica"/>
                        </a:rPr>
                        <a:t>vida</a:t>
                      </a:r>
                      <a:r>
                        <a:rPr lang="en-GB" sz="1600" b="0" dirty="0">
                          <a:solidFill>
                            <a:srgbClr val="000000"/>
                          </a:solidFill>
                          <a:latin typeface="Helvetica"/>
                          <a:ea typeface="Calibri"/>
                          <a:cs typeface="Helvetica"/>
                        </a:rPr>
                        <a:t> del </a:t>
                      </a:r>
                      <a:r>
                        <a:rPr lang="en-GB" sz="1600" b="0" dirty="0" err="1">
                          <a:solidFill>
                            <a:srgbClr val="000000"/>
                          </a:solidFill>
                          <a:latin typeface="Helvetica"/>
                          <a:ea typeface="Calibri"/>
                          <a:cs typeface="Helvetica"/>
                        </a:rPr>
                        <a:t>producto</a:t>
                      </a:r>
                      <a:endParaRPr lang="en-GB" sz="1600" b="0" dirty="0">
                        <a:solidFill>
                          <a:srgbClr val="000000"/>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err="1">
                          <a:solidFill>
                            <a:srgbClr val="000000"/>
                          </a:solidFill>
                          <a:latin typeface="Helvetica"/>
                          <a:ea typeface="Calibri"/>
                          <a:cs typeface="Helvetica"/>
                        </a:rPr>
                        <a:t>Entender</a:t>
                      </a:r>
                      <a:r>
                        <a:rPr lang="en-GB" sz="1600" b="0" baseline="0" dirty="0">
                          <a:solidFill>
                            <a:srgbClr val="000000"/>
                          </a:solidFill>
                          <a:latin typeface="Helvetica"/>
                          <a:ea typeface="Calibri"/>
                          <a:cs typeface="Helvetica"/>
                        </a:rPr>
                        <a:t> el </a:t>
                      </a:r>
                      <a:r>
                        <a:rPr lang="en-GB" sz="1600" b="0" baseline="0" dirty="0" err="1">
                          <a:solidFill>
                            <a:srgbClr val="000000"/>
                          </a:solidFill>
                          <a:latin typeface="Helvetica"/>
                          <a:ea typeface="Calibri"/>
                          <a:cs typeface="Helvetica"/>
                        </a:rPr>
                        <a:t>Ciclo</a:t>
                      </a:r>
                      <a:r>
                        <a:rPr lang="en-GB" sz="1600" b="0" baseline="0" dirty="0">
                          <a:solidFill>
                            <a:srgbClr val="000000"/>
                          </a:solidFill>
                          <a:latin typeface="Helvetica"/>
                          <a:ea typeface="Calibri"/>
                          <a:cs typeface="Helvetica"/>
                        </a:rPr>
                        <a:t> de Vida </a:t>
                      </a:r>
                      <a:r>
                        <a:rPr lang="en-GB" sz="1600" b="0" baseline="0" dirty="0" err="1">
                          <a:solidFill>
                            <a:srgbClr val="000000"/>
                          </a:solidFill>
                          <a:latin typeface="Helvetica"/>
                          <a:ea typeface="Calibri"/>
                          <a:cs typeface="Helvetica"/>
                        </a:rPr>
                        <a:t>PRiSM</a:t>
                      </a:r>
                      <a:endParaRPr lang="en-GB" sz="1600" b="0" baseline="0" dirty="0">
                        <a:solidFill>
                          <a:srgbClr val="000000"/>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err="1">
                          <a:solidFill>
                            <a:srgbClr val="000000"/>
                          </a:solidFill>
                          <a:latin typeface="Helvetica"/>
                          <a:ea typeface="Calibri"/>
                          <a:cs typeface="Helvetica"/>
                        </a:rPr>
                        <a:t>Entender</a:t>
                      </a:r>
                      <a:r>
                        <a:rPr lang="en-GB" sz="1600" b="0" baseline="0" dirty="0">
                          <a:solidFill>
                            <a:srgbClr val="000000"/>
                          </a:solidFill>
                          <a:latin typeface="Helvetica"/>
                          <a:ea typeface="Calibri"/>
                          <a:cs typeface="Helvetica"/>
                        </a:rPr>
                        <a:t> el </a:t>
                      </a:r>
                      <a:r>
                        <a:rPr lang="en-GB" sz="1600" b="0" baseline="0" dirty="0" err="1">
                          <a:solidFill>
                            <a:srgbClr val="000000"/>
                          </a:solidFill>
                          <a:latin typeface="Helvetica"/>
                          <a:ea typeface="Calibri"/>
                          <a:cs typeface="Helvetica"/>
                        </a:rPr>
                        <a:t>Ciclo</a:t>
                      </a:r>
                      <a:r>
                        <a:rPr lang="en-GB" sz="1600" b="0" baseline="0" dirty="0">
                          <a:solidFill>
                            <a:srgbClr val="000000"/>
                          </a:solidFill>
                          <a:latin typeface="Helvetica"/>
                          <a:ea typeface="Calibri"/>
                          <a:cs typeface="Helvetica"/>
                        </a:rPr>
                        <a:t> de Vida del </a:t>
                      </a:r>
                      <a:r>
                        <a:rPr lang="en-GB" sz="1600" b="0" baseline="0" dirty="0" err="1">
                          <a:solidFill>
                            <a:srgbClr val="000000"/>
                          </a:solidFill>
                          <a:latin typeface="Helvetica"/>
                          <a:ea typeface="Calibri"/>
                          <a:cs typeface="Helvetica"/>
                        </a:rPr>
                        <a:t>Producto</a:t>
                      </a:r>
                      <a:endParaRPr lang="en-GB" sz="1600" b="0" dirty="0">
                        <a:solidFill>
                          <a:srgbClr val="000000"/>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40360">
                <a:tc>
                  <a:txBody>
                    <a:bodyPr/>
                    <a:lstStyle/>
                    <a:p>
                      <a:pPr>
                        <a:lnSpc>
                          <a:spcPct val="100000"/>
                        </a:lnSpc>
                        <a:spcAft>
                          <a:spcPts val="0"/>
                        </a:spcAft>
                      </a:pPr>
                      <a:r>
                        <a:rPr lang="en-GB" sz="1600" b="1" dirty="0">
                          <a:solidFill>
                            <a:srgbClr val="FFFFFF"/>
                          </a:solidFill>
                          <a:latin typeface="Helvetica"/>
                          <a:ea typeface="Calibri"/>
                          <a:cs typeface="Helvetica"/>
                        </a:rPr>
                        <a:t>Version</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81340541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a:xfrm>
            <a:off x="628650" y="365125"/>
            <a:ext cx="7448550" cy="854075"/>
          </a:xfrm>
        </p:spPr>
        <p:txBody>
          <a:bodyPr>
            <a:normAutofit/>
          </a:bodyPr>
          <a:lstStyle/>
          <a:p>
            <a:r>
              <a:rPr lang="en-GB" dirty="0" err="1"/>
              <a:t>Ciclo</a:t>
            </a:r>
            <a:r>
              <a:rPr lang="en-GB" dirty="0"/>
              <a:t> de Vida de los </a:t>
            </a:r>
            <a:r>
              <a:rPr lang="en-GB" dirty="0" err="1"/>
              <a:t>Requerimientos</a:t>
            </a:r>
            <a:endParaRPr lang="en-GB" dirty="0"/>
          </a:p>
        </p:txBody>
      </p:sp>
      <p:grpSp>
        <p:nvGrpSpPr>
          <p:cNvPr id="2" name="Group 3"/>
          <p:cNvGrpSpPr>
            <a:grpSpLocks/>
          </p:cNvGrpSpPr>
          <p:nvPr/>
        </p:nvGrpSpPr>
        <p:grpSpPr bwMode="auto">
          <a:xfrm>
            <a:off x="152400" y="1372285"/>
            <a:ext cx="8763000" cy="4629149"/>
            <a:chOff x="934" y="965"/>
            <a:chExt cx="4325" cy="2916"/>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50" cy="407"/>
            </a:xfrm>
            <a:prstGeom prst="rect">
              <a:avLst/>
            </a:prstGeom>
            <a:noFill/>
            <a:ln w="9525">
              <a:noFill/>
              <a:miter lim="800000"/>
              <a:headEnd/>
              <a:tailEnd/>
            </a:ln>
            <a:effectLst/>
          </p:spPr>
          <p:txBody>
            <a:bodyPr wrap="none">
              <a:spAutoFit/>
            </a:bodyPr>
            <a:lstStyle/>
            <a:p>
              <a:r>
                <a:rPr lang="en-GB" b="1" dirty="0" err="1">
                  <a:solidFill>
                    <a:schemeClr val="bg1"/>
                  </a:solidFill>
                  <a:latin typeface="+mn-lt"/>
                </a:rPr>
                <a:t>Análisis</a:t>
              </a:r>
              <a:endParaRPr lang="en-GB" b="1" dirty="0">
                <a:solidFill>
                  <a:schemeClr val="bg1"/>
                </a:solidFill>
                <a:latin typeface="+mn-lt"/>
              </a:endParaRPr>
            </a:p>
            <a:p>
              <a:r>
                <a:rPr lang="en-GB" b="1" dirty="0" err="1">
                  <a:solidFill>
                    <a:schemeClr val="bg1"/>
                  </a:solidFill>
                </a:rPr>
                <a:t>R</a:t>
              </a:r>
              <a:r>
                <a:rPr lang="en-GB" b="1" dirty="0" err="1">
                  <a:solidFill>
                    <a:schemeClr val="bg1"/>
                  </a:solidFill>
                  <a:latin typeface="+mn-lt"/>
                </a:rPr>
                <a:t>ápido</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547" cy="407"/>
            </a:xfrm>
            <a:prstGeom prst="rect">
              <a:avLst/>
            </a:prstGeom>
            <a:noFill/>
            <a:ln w="9525">
              <a:noFill/>
              <a:miter lim="800000"/>
              <a:headEnd/>
              <a:tailEnd/>
            </a:ln>
            <a:effectLst/>
          </p:spPr>
          <p:txBody>
            <a:bodyPr wrap="none">
              <a:spAutoFit/>
            </a:bodyPr>
            <a:lstStyle/>
            <a:p>
              <a:r>
                <a:rPr lang="en-GB" b="1" dirty="0" err="1">
                  <a:solidFill>
                    <a:schemeClr val="bg1"/>
                  </a:solidFill>
                  <a:latin typeface="+mn-lt"/>
                </a:rPr>
                <a:t>Análisis</a:t>
              </a:r>
              <a:r>
                <a:rPr lang="en-GB" b="1" dirty="0">
                  <a:solidFill>
                    <a:schemeClr val="bg1"/>
                  </a:solidFill>
                  <a:latin typeface="+mn-lt"/>
                </a:rPr>
                <a:t> </a:t>
              </a:r>
            </a:p>
            <a:p>
              <a:r>
                <a:rPr lang="en-GB" b="1" dirty="0" err="1">
                  <a:solidFill>
                    <a:schemeClr val="bg1"/>
                  </a:solidFill>
                </a:rPr>
                <a:t>Detallado</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191" y="2069"/>
              <a:ext cx="509"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Se </a:t>
              </a:r>
              <a:r>
                <a:rPr lang="en-GB" b="1" dirty="0" err="1">
                  <a:solidFill>
                    <a:schemeClr val="bg1"/>
                  </a:solidFill>
                  <a:latin typeface="+mn-lt"/>
                </a:rPr>
                <a:t>llevan</a:t>
              </a:r>
              <a:endParaRPr lang="en-GB" b="1" dirty="0">
                <a:solidFill>
                  <a:schemeClr val="bg1"/>
                </a:solidFill>
                <a:latin typeface="+mn-lt"/>
              </a:endParaRPr>
            </a:p>
            <a:p>
              <a:r>
                <a:rPr lang="en-GB" b="1" dirty="0">
                  <a:solidFill>
                    <a:schemeClr val="bg1"/>
                  </a:solidFill>
                  <a:latin typeface="+mn-lt"/>
                </a:rPr>
                <a:t> a </a:t>
              </a:r>
              <a:r>
                <a:rPr lang="en-GB" b="1" dirty="0" err="1">
                  <a:solidFill>
                    <a:schemeClr val="bg1"/>
                  </a:solidFill>
                </a:rPr>
                <a:t>cabo</a:t>
              </a:r>
              <a:endParaRPr lang="en-GB" b="1" dirty="0">
                <a:solidFill>
                  <a:schemeClr val="bg1"/>
                </a:solidFill>
                <a:latin typeface="+mn-lt"/>
              </a:endParaRPr>
            </a:p>
          </p:txBody>
        </p:sp>
        <p:sp>
          <p:nvSpPr>
            <p:cNvPr id="1607693" name="Text Box 13"/>
            <p:cNvSpPr txBox="1">
              <a:spLocks noChangeArrowheads="1"/>
            </p:cNvSpPr>
            <p:nvPr/>
          </p:nvSpPr>
          <p:spPr bwMode="auto">
            <a:xfrm>
              <a:off x="3830" y="1973"/>
              <a:ext cx="639" cy="407"/>
            </a:xfrm>
            <a:prstGeom prst="rect">
              <a:avLst/>
            </a:prstGeom>
            <a:noFill/>
            <a:ln w="9525">
              <a:noFill/>
              <a:miter lim="800000"/>
              <a:headEnd/>
              <a:tailEnd/>
            </a:ln>
            <a:effectLst/>
          </p:spPr>
          <p:txBody>
            <a:bodyPr wrap="square">
              <a:spAutoFit/>
            </a:bodyPr>
            <a:lstStyle/>
            <a:p>
              <a:pPr algn="ctr"/>
              <a:r>
                <a:rPr lang="en-GB" b="1" dirty="0">
                  <a:solidFill>
                    <a:schemeClr val="bg1"/>
                  </a:solidFill>
                  <a:latin typeface="+mn-lt"/>
                </a:rPr>
                <a:t>Se </a:t>
              </a:r>
            </a:p>
            <a:p>
              <a:r>
                <a:rPr lang="en-GB" b="1" dirty="0" err="1">
                  <a:solidFill>
                    <a:schemeClr val="bg1"/>
                  </a:solidFill>
                </a:rPr>
                <a:t>completan</a:t>
              </a:r>
              <a:endParaRPr lang="en-GB" b="1" dirty="0">
                <a:solidFill>
                  <a:schemeClr val="bg1"/>
                </a:solidFill>
                <a:latin typeface="+mn-lt"/>
              </a:endParaRP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56" y="2046"/>
              <a:ext cx="694"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Se </a:t>
              </a:r>
              <a:r>
                <a:rPr lang="en-GB" b="1" dirty="0" err="1">
                  <a:solidFill>
                    <a:schemeClr val="bg1"/>
                  </a:solidFill>
                  <a:latin typeface="+mn-lt"/>
                </a:rPr>
                <a:t>logran</a:t>
              </a:r>
              <a:r>
                <a:rPr lang="en-GB" b="1" dirty="0">
                  <a:solidFill>
                    <a:schemeClr val="bg1"/>
                  </a:solidFill>
                  <a:latin typeface="+mn-lt"/>
                </a:rPr>
                <a:t> los</a:t>
              </a:r>
            </a:p>
            <a:p>
              <a:r>
                <a:rPr lang="en-GB" b="1" dirty="0" err="1">
                  <a:solidFill>
                    <a:schemeClr val="bg1"/>
                  </a:solidFill>
                  <a:latin typeface="+mn-lt"/>
                </a:rPr>
                <a:t>Benefcios</a:t>
              </a:r>
              <a:endParaRPr lang="en-GB" b="1" dirty="0">
                <a:solidFill>
                  <a:schemeClr val="bg1"/>
                </a:solidFill>
                <a:latin typeface="+mn-lt"/>
              </a:endParaRP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err="1">
                  <a:latin typeface="+mn-lt"/>
                </a:rPr>
                <a:t>Gestión</a:t>
              </a:r>
              <a:r>
                <a:rPr lang="en-GB" b="1" dirty="0">
                  <a:latin typeface="+mn-lt"/>
                </a:rPr>
                <a:t> de la </a:t>
              </a:r>
              <a:r>
                <a:rPr lang="en-GB" b="1" dirty="0" err="1">
                  <a:latin typeface="+mn-lt"/>
                </a:rPr>
                <a:t>Configuración</a:t>
              </a:r>
              <a:r>
                <a:rPr lang="en-GB" b="1" dirty="0">
                  <a:latin typeface="+mn-lt"/>
                </a:rPr>
                <a:t> y Control de </a:t>
              </a:r>
              <a:r>
                <a:rPr lang="en-GB" b="1" dirty="0" err="1"/>
                <a:t>Cambios</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233"/>
            </a:xfrm>
            <a:prstGeom prst="rect">
              <a:avLst/>
            </a:prstGeom>
            <a:noFill/>
            <a:ln w="9525">
              <a:noFill/>
              <a:miter lim="800000"/>
              <a:headEnd/>
              <a:tailEnd/>
            </a:ln>
            <a:effectLst/>
          </p:spPr>
          <p:txBody>
            <a:bodyPr>
              <a:spAutoFit/>
            </a:bodyPr>
            <a:lstStyle/>
            <a:p>
              <a:r>
                <a:rPr lang="en-GB" b="1" dirty="0" err="1">
                  <a:latin typeface="+mn-lt"/>
                </a:rPr>
                <a:t>Captura</a:t>
              </a:r>
              <a:r>
                <a:rPr lang="en-GB" b="1" dirty="0">
                  <a:latin typeface="+mn-lt"/>
                </a:rPr>
                <a:t> de los </a:t>
              </a:r>
              <a:r>
                <a:rPr lang="en-GB" b="1" dirty="0" err="1">
                  <a:latin typeface="+mn-lt"/>
                </a:rPr>
                <a:t>Requerimientos</a:t>
              </a:r>
              <a:r>
                <a:rPr lang="en-GB" b="1" dirty="0">
                  <a:latin typeface="+mn-lt"/>
                </a:rPr>
                <a:t> y </a:t>
              </a:r>
              <a:r>
                <a:rPr lang="en-GB" b="1" dirty="0" err="1">
                  <a:latin typeface="+mn-lt"/>
                </a:rPr>
                <a:t>Prueba</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err="1">
                  <a:latin typeface="+mn-lt"/>
                </a:rPr>
                <a:t>Revisión</a:t>
              </a:r>
              <a:r>
                <a:rPr lang="en-GB" b="1" dirty="0">
                  <a:latin typeface="+mn-lt"/>
                </a:rPr>
                <a:t> de los </a:t>
              </a:r>
              <a:r>
                <a:rPr lang="en-GB" b="1" dirty="0" err="1">
                  <a:latin typeface="+mn-lt"/>
                </a:rPr>
                <a:t>Requerimientos</a:t>
              </a:r>
              <a:endParaRPr lang="en-GB" b="1" dirty="0">
                <a:latin typeface="+mn-lt"/>
              </a:endParaRPr>
            </a:p>
          </p:txBody>
        </p:sp>
        <p:sp>
          <p:nvSpPr>
            <p:cNvPr id="1607707" name="Text Box 27"/>
            <p:cNvSpPr txBox="1">
              <a:spLocks noChangeArrowheads="1"/>
            </p:cNvSpPr>
            <p:nvPr/>
          </p:nvSpPr>
          <p:spPr bwMode="auto">
            <a:xfrm>
              <a:off x="2326" y="965"/>
              <a:ext cx="602" cy="407"/>
            </a:xfrm>
            <a:prstGeom prst="rect">
              <a:avLst/>
            </a:prstGeom>
            <a:noFill/>
            <a:ln w="9525">
              <a:noFill/>
              <a:miter lim="800000"/>
              <a:headEnd/>
              <a:tailEnd/>
            </a:ln>
            <a:effectLst/>
          </p:spPr>
          <p:txBody>
            <a:bodyPr wrap="square">
              <a:spAutoFit/>
            </a:bodyPr>
            <a:lstStyle/>
            <a:p>
              <a:r>
                <a:rPr lang="en-GB" b="1" dirty="0">
                  <a:latin typeface="+mn-lt"/>
                </a:rPr>
                <a:t>Se </a:t>
              </a:r>
              <a:r>
                <a:rPr lang="en-GB" b="1" dirty="0" err="1">
                  <a:latin typeface="+mn-lt"/>
                </a:rPr>
                <a:t>congela</a:t>
              </a:r>
              <a:r>
                <a:rPr lang="en-GB" b="1" dirty="0">
                  <a:latin typeface="+mn-lt"/>
                </a:rPr>
                <a:t> </a:t>
              </a:r>
            </a:p>
            <a:p>
              <a:r>
                <a:rPr lang="en-GB" b="1" dirty="0">
                  <a:latin typeface="+mn-lt"/>
                </a:rPr>
                <a:t>el </a:t>
              </a:r>
              <a:r>
                <a:rPr lang="en-GB" b="1" dirty="0" err="1">
                  <a:latin typeface="+mn-lt"/>
                </a:rPr>
                <a:t>diseño</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err="1">
                  <a:latin typeface="+mn-lt"/>
                </a:rPr>
                <a:t>Línea</a:t>
              </a:r>
              <a:r>
                <a:rPr lang="en-GB" b="1" dirty="0">
                  <a:latin typeface="+mn-lt"/>
                </a:rPr>
                <a:t> Base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233</a:t>
            </a:fld>
            <a:endParaRPr lang="en-US" dirty="0"/>
          </a:p>
        </p:txBody>
      </p:sp>
    </p:spTree>
    <p:extLst>
      <p:ext uri="{BB962C8B-B14F-4D97-AF65-F5344CB8AC3E}">
        <p14:creationId xmlns:p14="http://schemas.microsoft.com/office/powerpoint/2010/main" val="33658481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2"/>
          <p:cNvGrpSpPr/>
          <p:nvPr/>
        </p:nvGrpSpPr>
        <p:grpSpPr>
          <a:xfrm>
            <a:off x="1334690" y="1700808"/>
            <a:ext cx="6045622" cy="3168351"/>
            <a:chOff x="1334690" y="1700808"/>
            <a:chExt cx="6045622" cy="3168351"/>
          </a:xfrm>
        </p:grpSpPr>
        <p:sp>
          <p:nvSpPr>
            <p:cNvPr id="8" name="Right Arrow 7"/>
            <p:cNvSpPr/>
            <p:nvPr/>
          </p:nvSpPr>
          <p:spPr>
            <a:xfrm>
              <a:off x="1787337" y="1700808"/>
              <a:ext cx="5181600" cy="316835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334690" y="2651313"/>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B4FF9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err="1">
                  <a:solidFill>
                    <a:srgbClr val="004594"/>
                  </a:solidFill>
                </a:rPr>
                <a:t>Iniciar</a:t>
              </a:r>
              <a:endParaRPr lang="en-GB" sz="1400" kern="1200" dirty="0">
                <a:solidFill>
                  <a:srgbClr val="004594"/>
                </a:solidFill>
              </a:endParaRPr>
            </a:p>
          </p:txBody>
        </p:sp>
        <p:sp>
          <p:nvSpPr>
            <p:cNvPr id="10" name="Freeform 9"/>
            <p:cNvSpPr/>
            <p:nvPr/>
          </p:nvSpPr>
          <p:spPr>
            <a:xfrm>
              <a:off x="2867472" y="2611328"/>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FEB6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err="1">
                  <a:solidFill>
                    <a:srgbClr val="004594"/>
                  </a:solidFill>
                </a:rPr>
                <a:t>Planificar</a:t>
              </a:r>
              <a:endParaRPr lang="en-GB" sz="1400" kern="1200" dirty="0">
                <a:solidFill>
                  <a:srgbClr val="004594"/>
                </a:solidFill>
              </a:endParaRPr>
            </a:p>
          </p:txBody>
        </p:sp>
        <p:sp>
          <p:nvSpPr>
            <p:cNvPr id="11" name="Freeform 10"/>
            <p:cNvSpPr/>
            <p:nvPr/>
          </p:nvSpPr>
          <p:spPr>
            <a:xfrm>
              <a:off x="4400700" y="2636916"/>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FFFF5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dirty="0" err="1">
                  <a:solidFill>
                    <a:srgbClr val="004594"/>
                  </a:solidFill>
                </a:rPr>
                <a:t>Implementar</a:t>
              </a:r>
              <a:endParaRPr lang="en-GB" sz="1400" kern="1200" dirty="0">
                <a:solidFill>
                  <a:srgbClr val="004594"/>
                </a:solidFill>
              </a:endParaRPr>
            </a:p>
          </p:txBody>
        </p:sp>
        <p:sp>
          <p:nvSpPr>
            <p:cNvPr id="12" name="Freeform 11"/>
            <p:cNvSpPr/>
            <p:nvPr/>
          </p:nvSpPr>
          <p:spPr>
            <a:xfrm>
              <a:off x="5912867" y="2651313"/>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err="1">
                  <a:solidFill>
                    <a:srgbClr val="004594"/>
                  </a:solidFill>
                </a:rPr>
                <a:t>Entregar</a:t>
              </a:r>
              <a:r>
                <a:rPr lang="en-GB" sz="1400" kern="1200" dirty="0">
                  <a:solidFill>
                    <a:srgbClr val="004594"/>
                  </a:solidFill>
                </a:rPr>
                <a:t> y </a:t>
              </a:r>
              <a:r>
                <a:rPr lang="en-GB" sz="1400" kern="1200" dirty="0" err="1">
                  <a:solidFill>
                    <a:srgbClr val="004594"/>
                  </a:solidFill>
                </a:rPr>
                <a:t>Cerrar</a:t>
              </a:r>
              <a:endParaRPr lang="en-GB" sz="1400" kern="1200" dirty="0">
                <a:solidFill>
                  <a:srgbClr val="004594"/>
                </a:solidFill>
              </a:endParaRPr>
            </a:p>
          </p:txBody>
        </p:sp>
      </p:grpSp>
      <p:sp>
        <p:nvSpPr>
          <p:cNvPr id="2" name="Title 1"/>
          <p:cNvSpPr>
            <a:spLocks noGrp="1"/>
          </p:cNvSpPr>
          <p:nvPr>
            <p:ph type="title"/>
          </p:nvPr>
        </p:nvSpPr>
        <p:spPr/>
        <p:txBody>
          <a:bodyPr/>
          <a:lstStyle/>
          <a:p>
            <a:r>
              <a:rPr lang="en-GB" dirty="0" err="1"/>
              <a:t>Ciclo</a:t>
            </a:r>
            <a:r>
              <a:rPr lang="en-GB" dirty="0"/>
              <a:t> de Vida del </a:t>
            </a:r>
            <a:r>
              <a:rPr lang="en-GB" dirty="0" err="1"/>
              <a:t>Proyecto</a:t>
            </a:r>
            <a:r>
              <a:rPr lang="en-GB" dirty="0"/>
              <a:t> – Alto </a:t>
            </a:r>
            <a:r>
              <a:rPr lang="en-GB" dirty="0" err="1"/>
              <a:t>Nivel</a:t>
            </a:r>
            <a:endParaRPr lang="en-GB" dirty="0"/>
          </a:p>
        </p:txBody>
      </p:sp>
      <p:sp>
        <p:nvSpPr>
          <p:cNvPr id="4" name="Text Placeholder 3"/>
          <p:cNvSpPr>
            <a:spLocks noGrp="1"/>
          </p:cNvSpPr>
          <p:nvPr>
            <p:ph type="body" idx="1"/>
          </p:nvPr>
        </p:nvSpPr>
        <p:spPr>
          <a:xfrm>
            <a:off x="457200" y="1295400"/>
            <a:ext cx="8219256" cy="587897"/>
          </a:xfrm>
        </p:spPr>
        <p:txBody>
          <a:bodyPr>
            <a:normAutofit fontScale="92500" lnSpcReduction="20000"/>
          </a:bodyPr>
          <a:lstStyle/>
          <a:p>
            <a:r>
              <a:rPr lang="es-ES" dirty="0"/>
              <a:t>El ciclo de vida del proyecto generalmente consiste de cuatro fases:</a:t>
            </a:r>
            <a:endParaRPr lang="en-GB" dirty="0"/>
          </a:p>
        </p:txBody>
      </p:sp>
      <p:sp>
        <p:nvSpPr>
          <p:cNvPr id="3" name="Content Placeholder 2"/>
          <p:cNvSpPr>
            <a:spLocks noGrp="1"/>
          </p:cNvSpPr>
          <p:nvPr>
            <p:ph sz="half" idx="2"/>
          </p:nvPr>
        </p:nvSpPr>
        <p:spPr>
          <a:xfrm>
            <a:off x="457200" y="4191099"/>
            <a:ext cx="8534400" cy="2262237"/>
          </a:xfrm>
        </p:spPr>
        <p:txBody>
          <a:bodyPr>
            <a:normAutofit/>
          </a:bodyPr>
          <a:lstStyle/>
          <a:p>
            <a:r>
              <a:rPr lang="en-GB" dirty="0" err="1"/>
              <a:t>Iniciar</a:t>
            </a:r>
            <a:r>
              <a:rPr lang="en-GB" dirty="0"/>
              <a:t> – </a:t>
            </a:r>
            <a:r>
              <a:rPr lang="en-GB" dirty="0" err="1"/>
              <a:t>identificar</a:t>
            </a:r>
            <a:r>
              <a:rPr lang="en-GB" dirty="0"/>
              <a:t> </a:t>
            </a:r>
            <a:r>
              <a:rPr lang="en-GB" dirty="0" err="1"/>
              <a:t>opciones</a:t>
            </a:r>
            <a:r>
              <a:rPr lang="en-GB" dirty="0"/>
              <a:t> y </a:t>
            </a:r>
            <a:r>
              <a:rPr lang="en-GB" dirty="0" err="1"/>
              <a:t>considerar</a:t>
            </a:r>
            <a:r>
              <a:rPr lang="en-GB" dirty="0"/>
              <a:t> </a:t>
            </a:r>
            <a:r>
              <a:rPr lang="en-GB" dirty="0" err="1"/>
              <a:t>viabilidad</a:t>
            </a:r>
            <a:endParaRPr lang="en-GB" dirty="0"/>
          </a:p>
          <a:p>
            <a:r>
              <a:rPr lang="en-GB" dirty="0" err="1"/>
              <a:t>Planificar</a:t>
            </a:r>
            <a:r>
              <a:rPr lang="en-GB" dirty="0"/>
              <a:t> – </a:t>
            </a:r>
            <a:r>
              <a:rPr lang="en-GB" dirty="0" err="1"/>
              <a:t>producir</a:t>
            </a:r>
            <a:r>
              <a:rPr lang="en-GB" dirty="0"/>
              <a:t> planes</a:t>
            </a:r>
          </a:p>
          <a:p>
            <a:r>
              <a:rPr lang="en-GB" dirty="0" err="1"/>
              <a:t>Implementar</a:t>
            </a:r>
            <a:r>
              <a:rPr lang="en-GB" dirty="0"/>
              <a:t> – </a:t>
            </a:r>
            <a:r>
              <a:rPr lang="en-GB" dirty="0" err="1"/>
              <a:t>implementar</a:t>
            </a:r>
            <a:r>
              <a:rPr lang="en-GB" dirty="0"/>
              <a:t> los planes</a:t>
            </a:r>
          </a:p>
          <a:p>
            <a:r>
              <a:rPr lang="en-GB" dirty="0" err="1"/>
              <a:t>Entrega</a:t>
            </a:r>
            <a:r>
              <a:rPr lang="en-GB" dirty="0"/>
              <a:t> y </a:t>
            </a:r>
            <a:r>
              <a:rPr lang="en-GB" dirty="0" err="1"/>
              <a:t>Cierre</a:t>
            </a:r>
            <a:r>
              <a:rPr lang="en-GB" dirty="0"/>
              <a:t> – </a:t>
            </a:r>
            <a:r>
              <a:rPr lang="en-GB" dirty="0" err="1"/>
              <a:t>entrega</a:t>
            </a:r>
            <a:r>
              <a:rPr lang="en-GB" dirty="0"/>
              <a:t> </a:t>
            </a:r>
            <a:r>
              <a:rPr lang="en-GB" dirty="0" err="1"/>
              <a:t>las</a:t>
            </a:r>
            <a:r>
              <a:rPr lang="en-GB" dirty="0"/>
              <a:t> </a:t>
            </a:r>
            <a:r>
              <a:rPr lang="en-GB" dirty="0" err="1"/>
              <a:t>salidas</a:t>
            </a:r>
            <a:endParaRPr lang="en-GB" dirty="0"/>
          </a:p>
        </p:txBody>
      </p:sp>
    </p:spTree>
    <p:extLst>
      <p:ext uri="{BB962C8B-B14F-4D97-AF65-F5344CB8AC3E}">
        <p14:creationId xmlns:p14="http://schemas.microsoft.com/office/powerpoint/2010/main" val="214727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err="1"/>
              <a:t>Fase</a:t>
            </a:r>
            <a:r>
              <a:rPr lang="en-GB" dirty="0"/>
              <a:t> de </a:t>
            </a:r>
            <a:r>
              <a:rPr lang="en-GB" dirty="0" err="1"/>
              <a:t>Iniciación</a:t>
            </a:r>
            <a:endParaRPr lang="en-GB" dirty="0"/>
          </a:p>
        </p:txBody>
      </p:sp>
      <p:sp>
        <p:nvSpPr>
          <p:cNvPr id="8" name="Content Placeholder 7"/>
          <p:cNvSpPr>
            <a:spLocks noGrp="1"/>
          </p:cNvSpPr>
          <p:nvPr>
            <p:ph idx="1"/>
          </p:nvPr>
        </p:nvSpPr>
        <p:spPr>
          <a:xfrm>
            <a:off x="467544" y="2060848"/>
            <a:ext cx="8229600" cy="3888432"/>
          </a:xfrm>
        </p:spPr>
        <p:txBody>
          <a:bodyPr>
            <a:normAutofit fontScale="77500" lnSpcReduction="20000"/>
          </a:bodyPr>
          <a:lstStyle/>
          <a:p>
            <a:r>
              <a:rPr lang="en-GB" sz="2400" dirty="0"/>
              <a:t>Se </a:t>
            </a:r>
            <a:r>
              <a:rPr lang="en-GB" sz="2400" dirty="0" err="1"/>
              <a:t>selecciona</a:t>
            </a:r>
            <a:r>
              <a:rPr lang="en-GB" sz="2400" dirty="0"/>
              <a:t> el </a:t>
            </a:r>
            <a:r>
              <a:rPr lang="en-GB" sz="2400" dirty="0" err="1"/>
              <a:t>patrocinador</a:t>
            </a:r>
            <a:r>
              <a:rPr lang="en-GB" sz="2400" dirty="0"/>
              <a:t> </a:t>
            </a:r>
          </a:p>
          <a:p>
            <a:r>
              <a:rPr lang="es-ES" sz="2400" dirty="0"/>
              <a:t>Se establece la Necesidad / Problema / Oportunidad</a:t>
            </a:r>
            <a:endParaRPr lang="en-GB" sz="2400" dirty="0"/>
          </a:p>
          <a:p>
            <a:r>
              <a:rPr lang="en-GB" sz="2400" dirty="0"/>
              <a:t>Se </a:t>
            </a:r>
            <a:r>
              <a:rPr lang="en-GB" sz="2400" dirty="0" err="1"/>
              <a:t>investiga</a:t>
            </a:r>
            <a:r>
              <a:rPr lang="en-GB" sz="2400" dirty="0"/>
              <a:t> la </a:t>
            </a:r>
            <a:r>
              <a:rPr lang="en-GB" sz="2400" dirty="0" err="1"/>
              <a:t>factibilidad</a:t>
            </a:r>
            <a:endParaRPr lang="en-GB" sz="2400" dirty="0"/>
          </a:p>
          <a:p>
            <a:r>
              <a:rPr lang="es-ES" sz="2400" dirty="0"/>
              <a:t>Se comprueba que se ajusta a la estrategia</a:t>
            </a:r>
            <a:endParaRPr lang="en-GB" sz="2400" dirty="0"/>
          </a:p>
          <a:p>
            <a:r>
              <a:rPr lang="es-ES" sz="2400" dirty="0"/>
              <a:t>Se identifican y evalúan los riesgos de alto nivel</a:t>
            </a:r>
            <a:endParaRPr lang="en-GB" sz="2400" dirty="0"/>
          </a:p>
          <a:p>
            <a:r>
              <a:rPr lang="es-ES" sz="2400" dirty="0"/>
              <a:t>Se completa la nivelación respecto de los Sistemas de Gestión</a:t>
            </a:r>
            <a:endParaRPr lang="en-GB" sz="2400" dirty="0"/>
          </a:p>
          <a:p>
            <a:r>
              <a:rPr lang="es-ES" sz="2400" dirty="0"/>
              <a:t>Se ha completado el análisis de impacto P5 y se inicia el PGS</a:t>
            </a:r>
            <a:endParaRPr lang="en-GB" sz="2400" dirty="0"/>
          </a:p>
          <a:p>
            <a:r>
              <a:rPr lang="es-ES" sz="2400" dirty="0"/>
              <a:t>Se identifican y analizan Los interesados iniciales</a:t>
            </a:r>
            <a:endParaRPr lang="en-GB" sz="2400" dirty="0"/>
          </a:p>
          <a:p>
            <a:r>
              <a:rPr lang="en-GB" sz="2400" dirty="0"/>
              <a:t>Se </a:t>
            </a:r>
            <a:r>
              <a:rPr lang="en-GB" sz="2400" dirty="0" err="1"/>
              <a:t>identifican</a:t>
            </a:r>
            <a:r>
              <a:rPr lang="en-GB" sz="2400" dirty="0"/>
              <a:t> los </a:t>
            </a:r>
            <a:r>
              <a:rPr lang="en-GB" sz="2400" dirty="0" err="1"/>
              <a:t>requerimientos</a:t>
            </a:r>
            <a:r>
              <a:rPr lang="en-GB" sz="2400" dirty="0"/>
              <a:t> de alto </a:t>
            </a:r>
            <a:r>
              <a:rPr lang="en-GB" sz="2400" dirty="0" err="1"/>
              <a:t>nivel</a:t>
            </a:r>
            <a:endParaRPr lang="en-GB" sz="2400" dirty="0"/>
          </a:p>
          <a:p>
            <a:r>
              <a:rPr lang="es-ES" sz="2400" dirty="0"/>
              <a:t>Se identifican, evalúan y documentan las Opciones de Negocios (incluido No hacer nada) en el Caso de Negocios</a:t>
            </a:r>
            <a:endParaRPr lang="en-GB" sz="2400" dirty="0"/>
          </a:p>
          <a:p>
            <a:r>
              <a:rPr lang="es-ES" sz="2400" dirty="0"/>
              <a:t>Se producen los planes para la próxima fase (definición).</a:t>
            </a:r>
            <a:endParaRPr lang="en-GB" sz="2400" dirty="0"/>
          </a:p>
        </p:txBody>
      </p:sp>
      <p:graphicFrame>
        <p:nvGraphicFramePr>
          <p:cNvPr id="9" name="Diagram 8"/>
          <p:cNvGraphicFramePr/>
          <p:nvPr>
            <p:extLst/>
          </p:nvPr>
        </p:nvGraphicFramePr>
        <p:xfrm>
          <a:off x="1219200" y="980728"/>
          <a:ext cx="5715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655115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err="1"/>
              <a:t>Fase</a:t>
            </a:r>
            <a:r>
              <a:rPr lang="en-GB" dirty="0"/>
              <a:t> de </a:t>
            </a:r>
            <a:r>
              <a:rPr lang="en-GB" dirty="0" err="1"/>
              <a:t>planificación</a:t>
            </a:r>
            <a:endParaRPr lang="en-GB" dirty="0"/>
          </a:p>
        </p:txBody>
      </p:sp>
      <p:sp>
        <p:nvSpPr>
          <p:cNvPr id="8" name="Content Placeholder 7"/>
          <p:cNvSpPr>
            <a:spLocks noGrp="1"/>
          </p:cNvSpPr>
          <p:nvPr>
            <p:ph idx="1"/>
          </p:nvPr>
        </p:nvSpPr>
        <p:spPr>
          <a:xfrm>
            <a:off x="395536" y="2492896"/>
            <a:ext cx="8443664" cy="3744416"/>
          </a:xfrm>
        </p:spPr>
        <p:txBody>
          <a:bodyPr>
            <a:normAutofit lnSpcReduction="10000"/>
          </a:bodyPr>
          <a:lstStyle/>
          <a:p>
            <a:r>
              <a:rPr lang="es-ES" sz="2000" dirty="0"/>
              <a:t>Se nombra al Director del Proyecto (si no está ya en su lugar)</a:t>
            </a:r>
            <a:endParaRPr lang="en-GB" sz="2000" dirty="0"/>
          </a:p>
          <a:p>
            <a:r>
              <a:rPr lang="es-ES" sz="2000" dirty="0"/>
              <a:t>Se comprueba la solución preferida respecto de requisitos de alto nivel</a:t>
            </a:r>
            <a:endParaRPr lang="en-GB" sz="2000" dirty="0"/>
          </a:p>
          <a:p>
            <a:r>
              <a:rPr lang="en-GB" sz="2000" dirty="0"/>
              <a:t>Se </a:t>
            </a:r>
            <a:r>
              <a:rPr lang="en-GB" sz="2000" dirty="0" err="1"/>
              <a:t>consideran</a:t>
            </a:r>
            <a:r>
              <a:rPr lang="en-GB" sz="2000" dirty="0"/>
              <a:t> los </a:t>
            </a:r>
            <a:r>
              <a:rPr lang="en-GB" sz="2000" dirty="0" err="1"/>
              <a:t>diseños</a:t>
            </a:r>
            <a:r>
              <a:rPr lang="en-GB" sz="2000" dirty="0"/>
              <a:t> </a:t>
            </a:r>
            <a:r>
              <a:rPr lang="en-GB" sz="2000" dirty="0" err="1"/>
              <a:t>alternativos</a:t>
            </a:r>
            <a:endParaRPr lang="en-GB" sz="2000" dirty="0"/>
          </a:p>
          <a:p>
            <a:r>
              <a:rPr lang="es-ES" sz="2000" dirty="0"/>
              <a:t>Se acuerda el enfoque con el Patrocinador</a:t>
            </a:r>
            <a:endParaRPr lang="en-GB" sz="2000" dirty="0"/>
          </a:p>
          <a:p>
            <a:r>
              <a:rPr lang="es-ES" sz="2000" dirty="0"/>
              <a:t>Se reúnen y refinan los requisitos detallados</a:t>
            </a:r>
            <a:endParaRPr lang="en-GB" sz="2000" dirty="0"/>
          </a:p>
          <a:p>
            <a:r>
              <a:rPr lang="en-GB" sz="2000" dirty="0"/>
              <a:t>Se </a:t>
            </a:r>
            <a:r>
              <a:rPr lang="en-GB" sz="2000" dirty="0" err="1"/>
              <a:t>prepara</a:t>
            </a:r>
            <a:r>
              <a:rPr lang="en-GB" sz="2000" dirty="0"/>
              <a:t> el Plan de </a:t>
            </a:r>
            <a:r>
              <a:rPr lang="en-GB" sz="2000" dirty="0" err="1"/>
              <a:t>Gestión</a:t>
            </a:r>
            <a:r>
              <a:rPr lang="en-GB" sz="2000" dirty="0"/>
              <a:t> del </a:t>
            </a:r>
            <a:r>
              <a:rPr lang="en-GB" sz="2000" dirty="0" err="1"/>
              <a:t>Proyecto</a:t>
            </a:r>
            <a:r>
              <a:rPr lang="en-GB" sz="2000" dirty="0"/>
              <a:t> (PMP)</a:t>
            </a:r>
          </a:p>
          <a:p>
            <a:r>
              <a:rPr lang="en-GB" sz="2000" dirty="0"/>
              <a:t>Se </a:t>
            </a:r>
            <a:r>
              <a:rPr lang="en-GB" sz="2000" dirty="0" err="1"/>
              <a:t>producen</a:t>
            </a:r>
            <a:r>
              <a:rPr lang="en-GB" sz="2000" dirty="0"/>
              <a:t> </a:t>
            </a:r>
            <a:r>
              <a:rPr lang="en-GB" sz="2000" dirty="0" err="1"/>
              <a:t>las</a:t>
            </a:r>
            <a:r>
              <a:rPr lang="en-GB" sz="2000" dirty="0"/>
              <a:t> </a:t>
            </a:r>
            <a:r>
              <a:rPr lang="en-GB" sz="2000" dirty="0" err="1"/>
              <a:t>estimaciones</a:t>
            </a:r>
            <a:r>
              <a:rPr lang="en-GB" sz="2000" dirty="0"/>
              <a:t> de </a:t>
            </a:r>
            <a:r>
              <a:rPr lang="en-GB" sz="2000" dirty="0" err="1"/>
              <a:t>tiempo</a:t>
            </a:r>
            <a:r>
              <a:rPr lang="en-GB" sz="2000" dirty="0"/>
              <a:t>, </a:t>
            </a:r>
            <a:r>
              <a:rPr lang="en-GB" sz="2000" dirty="0" err="1"/>
              <a:t>recursos</a:t>
            </a:r>
            <a:r>
              <a:rPr lang="en-GB" sz="2000" dirty="0"/>
              <a:t> y </a:t>
            </a:r>
            <a:r>
              <a:rPr lang="en-GB" sz="2000" dirty="0" err="1"/>
              <a:t>costos</a:t>
            </a:r>
            <a:r>
              <a:rPr lang="en-GB" sz="2000" dirty="0"/>
              <a:t> </a:t>
            </a:r>
          </a:p>
          <a:p>
            <a:r>
              <a:rPr lang="es-ES" sz="2000" dirty="0"/>
              <a:t>Se actualiza el caso de negocio para reflejar los planes y estimaciones</a:t>
            </a:r>
            <a:endParaRPr lang="en-GB" sz="2000" dirty="0"/>
          </a:p>
          <a:p>
            <a:r>
              <a:rPr lang="es-ES" sz="2000" dirty="0"/>
              <a:t>Se preparan los planes detallados para la próxima fase (Implementación)</a:t>
            </a:r>
            <a:endParaRPr lang="en-GB" sz="2000" dirty="0"/>
          </a:p>
        </p:txBody>
      </p:sp>
      <p:graphicFrame>
        <p:nvGraphicFramePr>
          <p:cNvPr id="9" name="Diagram 8"/>
          <p:cNvGraphicFramePr/>
          <p:nvPr>
            <p:extLst/>
          </p:nvPr>
        </p:nvGraphicFramePr>
        <p:xfrm>
          <a:off x="609600" y="1196752"/>
          <a:ext cx="6050632"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99820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err="1"/>
              <a:t>Fase</a:t>
            </a:r>
            <a:r>
              <a:rPr lang="en-GB" dirty="0"/>
              <a:t> de </a:t>
            </a:r>
            <a:r>
              <a:rPr lang="en-GB" dirty="0" err="1"/>
              <a:t>implementación</a:t>
            </a:r>
            <a:endParaRPr lang="en-GB" dirty="0"/>
          </a:p>
        </p:txBody>
      </p:sp>
      <p:sp>
        <p:nvSpPr>
          <p:cNvPr id="8" name="Content Placeholder 7"/>
          <p:cNvSpPr>
            <a:spLocks noGrp="1"/>
          </p:cNvSpPr>
          <p:nvPr>
            <p:ph idx="1"/>
          </p:nvPr>
        </p:nvSpPr>
        <p:spPr>
          <a:xfrm>
            <a:off x="467544" y="2132856"/>
            <a:ext cx="8229600" cy="4248472"/>
          </a:xfrm>
        </p:spPr>
        <p:txBody>
          <a:bodyPr/>
          <a:lstStyle/>
          <a:p>
            <a:r>
              <a:rPr lang="en-GB" sz="2000" dirty="0"/>
              <a:t>La </a:t>
            </a:r>
            <a:r>
              <a:rPr lang="en-GB" sz="2000" dirty="0" err="1"/>
              <a:t>fase</a:t>
            </a:r>
            <a:r>
              <a:rPr lang="en-GB" sz="2000" dirty="0"/>
              <a:t> de </a:t>
            </a:r>
            <a:r>
              <a:rPr lang="en-GB" sz="2000" dirty="0" err="1"/>
              <a:t>implementación</a:t>
            </a:r>
            <a:r>
              <a:rPr lang="en-GB" sz="2000" dirty="0"/>
              <a:t> </a:t>
            </a:r>
            <a:r>
              <a:rPr lang="en-GB" sz="2000" dirty="0" err="1"/>
              <a:t>puede</a:t>
            </a:r>
            <a:r>
              <a:rPr lang="en-GB" sz="2000" dirty="0"/>
              <a:t> </a:t>
            </a:r>
            <a:r>
              <a:rPr lang="en-GB" sz="2000" dirty="0" err="1"/>
              <a:t>estar</a:t>
            </a:r>
            <a:r>
              <a:rPr lang="en-GB" sz="2000" dirty="0"/>
              <a:t> </a:t>
            </a:r>
            <a:r>
              <a:rPr lang="en-GB" sz="2000" dirty="0" err="1"/>
              <a:t>dividida</a:t>
            </a:r>
            <a:r>
              <a:rPr lang="en-GB" sz="2000" dirty="0"/>
              <a:t> </a:t>
            </a:r>
            <a:r>
              <a:rPr lang="en-GB" sz="2000" i="1" dirty="0" err="1"/>
              <a:t>Etapas</a:t>
            </a:r>
            <a:r>
              <a:rPr lang="en-GB" sz="2000" dirty="0"/>
              <a:t>:</a:t>
            </a:r>
          </a:p>
          <a:p>
            <a:pPr lvl="1"/>
            <a:r>
              <a:rPr lang="en-GB" sz="2000" dirty="0" err="1"/>
              <a:t>Diseño</a:t>
            </a:r>
            <a:endParaRPr lang="en-GB" sz="2000" dirty="0"/>
          </a:p>
          <a:p>
            <a:pPr lvl="2"/>
            <a:r>
              <a:rPr lang="en-GB" sz="1600" dirty="0" err="1"/>
              <a:t>Diseño</a:t>
            </a:r>
            <a:r>
              <a:rPr lang="en-GB" sz="1600" dirty="0"/>
              <a:t> </a:t>
            </a:r>
            <a:r>
              <a:rPr lang="en-GB" sz="1600" dirty="0" err="1"/>
              <a:t>optimizado</a:t>
            </a:r>
            <a:r>
              <a:rPr lang="en-GB" sz="1600" dirty="0"/>
              <a:t> y </a:t>
            </a:r>
            <a:r>
              <a:rPr lang="en-GB" sz="1600" dirty="0" err="1"/>
              <a:t>completado</a:t>
            </a:r>
            <a:endParaRPr lang="en-GB" sz="1600" dirty="0"/>
          </a:p>
          <a:p>
            <a:pPr lvl="2"/>
            <a:r>
              <a:rPr lang="en-GB" sz="1600" dirty="0" err="1"/>
              <a:t>Documentación</a:t>
            </a:r>
            <a:r>
              <a:rPr lang="en-GB" sz="1600" dirty="0"/>
              <a:t> de </a:t>
            </a:r>
            <a:r>
              <a:rPr lang="en-GB" sz="1600" dirty="0" err="1"/>
              <a:t>diseño</a:t>
            </a:r>
            <a:r>
              <a:rPr lang="en-GB" sz="1600" dirty="0"/>
              <a:t> </a:t>
            </a:r>
            <a:r>
              <a:rPr lang="en-GB" sz="1600" dirty="0" err="1"/>
              <a:t>producida</a:t>
            </a:r>
            <a:endParaRPr lang="en-GB" sz="1600" dirty="0"/>
          </a:p>
          <a:p>
            <a:pPr lvl="2"/>
            <a:r>
              <a:rPr lang="en-GB" sz="1600" dirty="0" err="1"/>
              <a:t>Diseño</a:t>
            </a:r>
            <a:r>
              <a:rPr lang="en-GB" sz="1600" dirty="0"/>
              <a:t> </a:t>
            </a:r>
            <a:r>
              <a:rPr lang="en-GB" sz="1600" dirty="0" err="1"/>
              <a:t>aprobado</a:t>
            </a:r>
            <a:endParaRPr lang="en-GB" sz="1600" dirty="0"/>
          </a:p>
          <a:p>
            <a:pPr lvl="1"/>
            <a:r>
              <a:rPr lang="en-GB" sz="2000" dirty="0" err="1"/>
              <a:t>Construcción</a:t>
            </a:r>
            <a:endParaRPr lang="en-GB" sz="2000" dirty="0"/>
          </a:p>
          <a:p>
            <a:pPr lvl="2"/>
            <a:r>
              <a:rPr lang="en-GB" sz="1600" dirty="0"/>
              <a:t>Los </a:t>
            </a:r>
            <a:r>
              <a:rPr lang="en-GB" sz="1600" dirty="0" err="1"/>
              <a:t>productos</a:t>
            </a:r>
            <a:r>
              <a:rPr lang="en-GB" sz="1600" dirty="0"/>
              <a:t> </a:t>
            </a:r>
            <a:r>
              <a:rPr lang="en-GB" sz="1600" dirty="0" err="1"/>
              <a:t>reales</a:t>
            </a:r>
            <a:r>
              <a:rPr lang="en-GB" sz="1600" dirty="0"/>
              <a:t> son </a:t>
            </a:r>
            <a:r>
              <a:rPr lang="en-GB" sz="1600" dirty="0" err="1"/>
              <a:t>producidos</a:t>
            </a:r>
            <a:r>
              <a:rPr lang="en-GB" sz="1600" dirty="0"/>
              <a:t> </a:t>
            </a:r>
            <a:r>
              <a:rPr lang="en-GB" sz="1600" dirty="0" err="1"/>
              <a:t>ahora</a:t>
            </a:r>
            <a:endParaRPr lang="en-GB" sz="1600" dirty="0"/>
          </a:p>
          <a:p>
            <a:pPr lvl="2"/>
            <a:r>
              <a:rPr lang="en-GB" sz="1600" dirty="0"/>
              <a:t>Los </a:t>
            </a:r>
            <a:r>
              <a:rPr lang="en-GB" sz="1600" dirty="0" err="1"/>
              <a:t>componentes</a:t>
            </a:r>
            <a:r>
              <a:rPr lang="en-GB" sz="1600" dirty="0"/>
              <a:t> son </a:t>
            </a:r>
            <a:r>
              <a:rPr lang="en-GB" sz="1600" dirty="0" err="1"/>
              <a:t>testeados</a:t>
            </a:r>
            <a:r>
              <a:rPr lang="en-GB" sz="1600" dirty="0"/>
              <a:t> </a:t>
            </a:r>
            <a:r>
              <a:rPr lang="en-GB" sz="1600" dirty="0" err="1"/>
              <a:t>respectos</a:t>
            </a:r>
            <a:r>
              <a:rPr lang="en-GB" sz="1600" dirty="0"/>
              <a:t> de los </a:t>
            </a:r>
            <a:r>
              <a:rPr lang="en-GB" sz="1600" dirty="0" err="1"/>
              <a:t>criterios</a:t>
            </a:r>
            <a:r>
              <a:rPr lang="en-GB" sz="1600" dirty="0"/>
              <a:t> de </a:t>
            </a:r>
            <a:r>
              <a:rPr lang="en-GB" sz="1600" dirty="0" err="1"/>
              <a:t>aceptación</a:t>
            </a:r>
            <a:endParaRPr lang="en-GB" sz="1600" dirty="0"/>
          </a:p>
          <a:p>
            <a:r>
              <a:rPr lang="en-GB" sz="2000" dirty="0"/>
              <a:t>Director de </a:t>
            </a:r>
            <a:r>
              <a:rPr lang="en-GB" sz="2000" dirty="0" err="1"/>
              <a:t>Proyecto</a:t>
            </a:r>
            <a:r>
              <a:rPr lang="en-GB" sz="2000" dirty="0"/>
              <a:t>:</a:t>
            </a:r>
          </a:p>
          <a:p>
            <a:pPr lvl="1"/>
            <a:r>
              <a:rPr lang="en-GB" sz="2000" dirty="0" err="1"/>
              <a:t>Monitorea</a:t>
            </a:r>
            <a:r>
              <a:rPr lang="en-GB" sz="2000" dirty="0"/>
              <a:t> y </a:t>
            </a:r>
            <a:r>
              <a:rPr lang="en-GB" sz="2000" dirty="0" err="1"/>
              <a:t>Controla</a:t>
            </a:r>
            <a:r>
              <a:rPr lang="en-GB" sz="2000" dirty="0"/>
              <a:t> el </a:t>
            </a:r>
            <a:r>
              <a:rPr lang="en-GB" sz="2000" dirty="0" err="1"/>
              <a:t>entregable</a:t>
            </a:r>
            <a:endParaRPr lang="en-GB" sz="2000" dirty="0"/>
          </a:p>
          <a:p>
            <a:pPr lvl="1"/>
            <a:r>
              <a:rPr lang="en-GB" sz="2000" dirty="0" err="1"/>
              <a:t>Gestiona</a:t>
            </a:r>
            <a:r>
              <a:rPr lang="en-GB" sz="2000" dirty="0"/>
              <a:t> </a:t>
            </a:r>
            <a:r>
              <a:rPr lang="en-GB" sz="2000" dirty="0" err="1"/>
              <a:t>riesgos</a:t>
            </a:r>
            <a:r>
              <a:rPr lang="en-GB" sz="2000" dirty="0"/>
              <a:t>, </a:t>
            </a:r>
            <a:r>
              <a:rPr lang="en-GB" sz="2000" dirty="0" err="1"/>
              <a:t>incidentes</a:t>
            </a:r>
            <a:r>
              <a:rPr lang="en-GB" sz="2000" dirty="0"/>
              <a:t> y </a:t>
            </a:r>
            <a:r>
              <a:rPr lang="en-GB" sz="2000" dirty="0" err="1"/>
              <a:t>cambios</a:t>
            </a:r>
            <a:endParaRPr lang="en-GB" sz="2000" dirty="0"/>
          </a:p>
          <a:p>
            <a:pPr lvl="1"/>
            <a:r>
              <a:rPr lang="en-GB" sz="2000" dirty="0" err="1"/>
              <a:t>Communica</a:t>
            </a:r>
            <a:r>
              <a:rPr lang="en-GB" sz="2000" dirty="0"/>
              <a:t> el </a:t>
            </a:r>
            <a:r>
              <a:rPr lang="en-GB" sz="2000" dirty="0" err="1"/>
              <a:t>progreso</a:t>
            </a:r>
            <a:r>
              <a:rPr lang="en-GB" sz="2000" dirty="0"/>
              <a:t> a </a:t>
            </a:r>
            <a:r>
              <a:rPr lang="en-GB" sz="2000" dirty="0" err="1"/>
              <a:t>las</a:t>
            </a:r>
            <a:r>
              <a:rPr lang="en-GB" sz="2000" dirty="0"/>
              <a:t> </a:t>
            </a:r>
            <a:r>
              <a:rPr lang="en-GB" sz="2000" dirty="0" err="1"/>
              <a:t>partes</a:t>
            </a:r>
            <a:r>
              <a:rPr lang="en-GB" sz="2000" dirty="0"/>
              <a:t> </a:t>
            </a:r>
            <a:r>
              <a:rPr lang="en-GB" sz="2000" dirty="0" err="1"/>
              <a:t>interesadas</a:t>
            </a:r>
            <a:endParaRPr lang="en-GB" sz="2000" dirty="0"/>
          </a:p>
          <a:p>
            <a:endParaRPr lang="en-GB" sz="2000" dirty="0"/>
          </a:p>
        </p:txBody>
      </p:sp>
      <p:graphicFrame>
        <p:nvGraphicFramePr>
          <p:cNvPr id="9" name="Diagram 8"/>
          <p:cNvGraphicFramePr/>
          <p:nvPr>
            <p:extLst/>
          </p:nvPr>
        </p:nvGraphicFramePr>
        <p:xfrm>
          <a:off x="1524000" y="908720"/>
          <a:ext cx="5562600"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264682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err="1"/>
              <a:t>Fase</a:t>
            </a:r>
            <a:r>
              <a:rPr lang="en-GB" dirty="0"/>
              <a:t> de </a:t>
            </a:r>
            <a:r>
              <a:rPr lang="en-GB" dirty="0" err="1"/>
              <a:t>entrega</a:t>
            </a:r>
            <a:r>
              <a:rPr lang="en-GB" dirty="0"/>
              <a:t> y </a:t>
            </a:r>
            <a:r>
              <a:rPr lang="en-GB" dirty="0" err="1"/>
              <a:t>cierre</a:t>
            </a:r>
            <a:endParaRPr lang="en-GB" dirty="0"/>
          </a:p>
        </p:txBody>
      </p:sp>
      <p:sp>
        <p:nvSpPr>
          <p:cNvPr id="8" name="Content Placeholder 7"/>
          <p:cNvSpPr>
            <a:spLocks noGrp="1"/>
          </p:cNvSpPr>
          <p:nvPr>
            <p:ph idx="1"/>
          </p:nvPr>
        </p:nvSpPr>
        <p:spPr>
          <a:xfrm>
            <a:off x="457200" y="2348880"/>
            <a:ext cx="8229600" cy="3744416"/>
          </a:xfrm>
        </p:spPr>
        <p:txBody>
          <a:bodyPr>
            <a:normAutofit fontScale="92500"/>
          </a:bodyPr>
          <a:lstStyle/>
          <a:p>
            <a:r>
              <a:rPr lang="es-ES" sz="2400" dirty="0"/>
              <a:t>Se prueba el conjunto completo de los entregables en  modo operacional</a:t>
            </a:r>
            <a:endParaRPr lang="en-GB" sz="2400" dirty="0"/>
          </a:p>
          <a:p>
            <a:r>
              <a:rPr lang="en-GB" sz="2400" dirty="0"/>
              <a:t>El sponsor y los </a:t>
            </a:r>
            <a:r>
              <a:rPr lang="en-GB" sz="2400" dirty="0" err="1"/>
              <a:t>usuarios</a:t>
            </a:r>
            <a:r>
              <a:rPr lang="en-GB" sz="2400" dirty="0"/>
              <a:t> </a:t>
            </a:r>
            <a:r>
              <a:rPr lang="en-GB" sz="2400" dirty="0" err="1"/>
              <a:t>aceptan</a:t>
            </a:r>
            <a:r>
              <a:rPr lang="en-GB" sz="2400" dirty="0"/>
              <a:t> los </a:t>
            </a:r>
            <a:r>
              <a:rPr lang="en-GB" sz="2400" dirty="0" err="1"/>
              <a:t>productos</a:t>
            </a:r>
            <a:endParaRPr lang="en-GB" sz="2400" dirty="0"/>
          </a:p>
          <a:p>
            <a:r>
              <a:rPr lang="en-GB" sz="2400" dirty="0"/>
              <a:t>Se </a:t>
            </a:r>
            <a:r>
              <a:rPr lang="en-GB" sz="2400" dirty="0" err="1"/>
              <a:t>transfiere</a:t>
            </a:r>
            <a:r>
              <a:rPr lang="en-GB" sz="2400" dirty="0"/>
              <a:t> la </a:t>
            </a:r>
            <a:r>
              <a:rPr lang="en-GB" sz="2400" dirty="0" err="1"/>
              <a:t>propiedad</a:t>
            </a:r>
            <a:endParaRPr lang="en-GB" sz="2400" dirty="0"/>
          </a:p>
          <a:p>
            <a:r>
              <a:rPr lang="en-GB" sz="2400" dirty="0"/>
              <a:t>Se </a:t>
            </a:r>
            <a:r>
              <a:rPr lang="en-GB" sz="2400" dirty="0" err="1"/>
              <a:t>completa</a:t>
            </a:r>
            <a:r>
              <a:rPr lang="en-GB" sz="2400" dirty="0"/>
              <a:t> </a:t>
            </a:r>
            <a:r>
              <a:rPr lang="en-GB" sz="2400" dirty="0" err="1"/>
              <a:t>toda</a:t>
            </a:r>
            <a:r>
              <a:rPr lang="en-GB" sz="2400" dirty="0"/>
              <a:t> </a:t>
            </a:r>
            <a:r>
              <a:rPr lang="en-GB" sz="2400" dirty="0" err="1"/>
              <a:t>las</a:t>
            </a:r>
            <a:r>
              <a:rPr lang="en-GB" sz="2400" dirty="0"/>
              <a:t> </a:t>
            </a:r>
            <a:r>
              <a:rPr lang="en-GB" sz="2400" dirty="0" err="1"/>
              <a:t>documentación</a:t>
            </a:r>
            <a:r>
              <a:rPr lang="en-GB" sz="2400" dirty="0"/>
              <a:t> del </a:t>
            </a:r>
            <a:r>
              <a:rPr lang="en-GB" sz="2400" dirty="0" err="1"/>
              <a:t>proyecto</a:t>
            </a:r>
            <a:endParaRPr lang="en-GB" sz="2400" dirty="0"/>
          </a:p>
          <a:p>
            <a:r>
              <a:rPr lang="en-GB" sz="2400" dirty="0"/>
              <a:t>Se </a:t>
            </a:r>
            <a:r>
              <a:rPr lang="en-GB" sz="2400" dirty="0" err="1"/>
              <a:t>revisa</a:t>
            </a:r>
            <a:r>
              <a:rPr lang="en-GB" sz="2400" dirty="0"/>
              <a:t> el </a:t>
            </a:r>
            <a:r>
              <a:rPr lang="en-GB" sz="2400" dirty="0" err="1"/>
              <a:t>desempeño</a:t>
            </a:r>
            <a:r>
              <a:rPr lang="en-GB" sz="2400" dirty="0"/>
              <a:t> del </a:t>
            </a:r>
            <a:r>
              <a:rPr lang="en-GB" sz="2400" dirty="0" err="1"/>
              <a:t>proyecto</a:t>
            </a:r>
            <a:r>
              <a:rPr lang="en-GB" sz="2400" dirty="0"/>
              <a:t> (</a:t>
            </a:r>
            <a:r>
              <a:rPr lang="en-GB" sz="2400" dirty="0" err="1"/>
              <a:t>Revisión</a:t>
            </a:r>
            <a:r>
              <a:rPr lang="en-GB" sz="2400" dirty="0"/>
              <a:t> Pos </a:t>
            </a:r>
            <a:r>
              <a:rPr lang="en-GB" sz="2400" dirty="0" err="1"/>
              <a:t>Proyecto</a:t>
            </a:r>
            <a:r>
              <a:rPr lang="en-GB" sz="2400" dirty="0"/>
              <a:t>)</a:t>
            </a:r>
          </a:p>
          <a:p>
            <a:r>
              <a:rPr lang="en-GB" sz="2400" dirty="0"/>
              <a:t>Se </a:t>
            </a:r>
            <a:r>
              <a:rPr lang="en-GB" sz="2400" dirty="0" err="1"/>
              <a:t>captura</a:t>
            </a:r>
            <a:r>
              <a:rPr lang="en-GB" sz="2400" dirty="0"/>
              <a:t> y </a:t>
            </a:r>
            <a:r>
              <a:rPr lang="en-GB" sz="2400" dirty="0" err="1"/>
              <a:t>diseminan</a:t>
            </a:r>
            <a:r>
              <a:rPr lang="en-GB" sz="2400" dirty="0"/>
              <a:t> </a:t>
            </a:r>
            <a:r>
              <a:rPr lang="en-GB" sz="2400" dirty="0" err="1"/>
              <a:t>las</a:t>
            </a:r>
            <a:r>
              <a:rPr lang="en-GB" sz="2400" dirty="0"/>
              <a:t> </a:t>
            </a:r>
            <a:r>
              <a:rPr lang="en-GB" sz="2400" dirty="0" err="1"/>
              <a:t>lecciones</a:t>
            </a:r>
            <a:r>
              <a:rPr lang="en-GB" sz="2400" dirty="0"/>
              <a:t> (</a:t>
            </a:r>
            <a:r>
              <a:rPr lang="en-GB" sz="2400" dirty="0" err="1"/>
              <a:t>Lecciones</a:t>
            </a:r>
            <a:r>
              <a:rPr lang="en-GB" sz="2400" dirty="0"/>
              <a:t> </a:t>
            </a:r>
            <a:r>
              <a:rPr lang="en-GB" sz="2400" dirty="0" err="1"/>
              <a:t>Aprendidas</a:t>
            </a:r>
            <a:r>
              <a:rPr lang="en-GB" sz="2400" dirty="0"/>
              <a:t>)</a:t>
            </a:r>
          </a:p>
          <a:p>
            <a:r>
              <a:rPr lang="en-GB" sz="2400" dirty="0"/>
              <a:t>Se </a:t>
            </a:r>
            <a:r>
              <a:rPr lang="en-GB" sz="2400" dirty="0" err="1"/>
              <a:t>cierra</a:t>
            </a:r>
            <a:r>
              <a:rPr lang="en-GB" sz="2400" dirty="0"/>
              <a:t> el </a:t>
            </a:r>
            <a:r>
              <a:rPr lang="en-GB" sz="2400" dirty="0" err="1"/>
              <a:t>proyecto</a:t>
            </a:r>
            <a:endParaRPr lang="en-GB" sz="2400" dirty="0"/>
          </a:p>
        </p:txBody>
      </p:sp>
      <p:graphicFrame>
        <p:nvGraphicFramePr>
          <p:cNvPr id="9" name="Diagram 8"/>
          <p:cNvGraphicFramePr/>
          <p:nvPr>
            <p:extLst/>
          </p:nvPr>
        </p:nvGraphicFramePr>
        <p:xfrm>
          <a:off x="1981200" y="1124744"/>
          <a:ext cx="4391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32552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239</a:t>
            </a:fld>
            <a:endParaRPr lang="en-US" dirty="0"/>
          </a:p>
        </p:txBody>
      </p:sp>
      <p:sp>
        <p:nvSpPr>
          <p:cNvPr id="4" name="Title 3"/>
          <p:cNvSpPr>
            <a:spLocks noGrp="1"/>
          </p:cNvSpPr>
          <p:nvPr>
            <p:ph type="title"/>
          </p:nvPr>
        </p:nvSpPr>
        <p:spPr/>
        <p:txBody>
          <a:bodyPr>
            <a:normAutofit fontScale="90000"/>
          </a:bodyPr>
          <a:lstStyle/>
          <a:p>
            <a:r>
              <a:rPr lang="en-US" dirty="0" err="1"/>
              <a:t>Grupos</a:t>
            </a:r>
            <a:r>
              <a:rPr lang="en-US" dirty="0"/>
              <a:t> de </a:t>
            </a:r>
            <a:r>
              <a:rPr lang="en-US" dirty="0" err="1"/>
              <a:t>Procesos</a:t>
            </a:r>
            <a:r>
              <a:rPr lang="en-US" dirty="0"/>
              <a:t> (</a:t>
            </a:r>
            <a:r>
              <a:rPr lang="en-US" dirty="0" err="1"/>
              <a:t>Repaso</a:t>
            </a:r>
            <a:r>
              <a:rPr lang="en-US" dirty="0"/>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671" y="2022901"/>
            <a:ext cx="4412729" cy="2392680"/>
          </a:xfrm>
          <a:prstGeom prst="rect">
            <a:avLst/>
          </a:prstGeom>
        </p:spPr>
      </p:pic>
      <p:sp>
        <p:nvSpPr>
          <p:cNvPr id="6" name="TextBox 5"/>
          <p:cNvSpPr txBox="1"/>
          <p:nvPr/>
        </p:nvSpPr>
        <p:spPr>
          <a:xfrm>
            <a:off x="4724400" y="2042219"/>
            <a:ext cx="4191000" cy="3416320"/>
          </a:xfrm>
          <a:prstGeom prst="rect">
            <a:avLst/>
          </a:prstGeom>
          <a:noFill/>
        </p:spPr>
        <p:txBody>
          <a:bodyPr wrap="square" rtlCol="0">
            <a:spAutoFit/>
          </a:bodyPr>
          <a:lstStyle/>
          <a:p>
            <a:pPr marL="342900" indent="-342900">
              <a:buAutoNum type="arabicPeriod"/>
            </a:pPr>
            <a:r>
              <a:rPr lang="en-US" b="1" dirty="0"/>
              <a:t>IMPORTANTE! </a:t>
            </a:r>
            <a:r>
              <a:rPr lang="en-US" dirty="0"/>
              <a:t>Los </a:t>
            </a:r>
            <a:r>
              <a:rPr lang="en-US" dirty="0" err="1"/>
              <a:t>Grupos</a:t>
            </a:r>
            <a:r>
              <a:rPr lang="en-US" dirty="0"/>
              <a:t> de </a:t>
            </a:r>
            <a:r>
              <a:rPr lang="en-US" dirty="0" err="1"/>
              <a:t>Procesos</a:t>
            </a:r>
            <a:r>
              <a:rPr lang="en-US" dirty="0"/>
              <a:t> no </a:t>
            </a:r>
            <a:r>
              <a:rPr lang="en-US" dirty="0" err="1"/>
              <a:t>deben</a:t>
            </a:r>
            <a:r>
              <a:rPr lang="en-US" dirty="0"/>
              <a:t> </a:t>
            </a:r>
            <a:r>
              <a:rPr lang="en-US" dirty="0" err="1"/>
              <a:t>confundirse</a:t>
            </a:r>
            <a:r>
              <a:rPr lang="en-US" dirty="0"/>
              <a:t> con </a:t>
            </a:r>
            <a:r>
              <a:rPr lang="en-US" dirty="0" err="1"/>
              <a:t>las</a:t>
            </a:r>
            <a:r>
              <a:rPr lang="en-US" dirty="0"/>
              <a:t> </a:t>
            </a:r>
            <a:r>
              <a:rPr lang="en-US" dirty="0" err="1"/>
              <a:t>fases</a:t>
            </a:r>
            <a:r>
              <a:rPr lang="en-US" dirty="0"/>
              <a:t> de un </a:t>
            </a:r>
            <a:r>
              <a:rPr lang="en-US" dirty="0" err="1"/>
              <a:t>Ciclo</a:t>
            </a:r>
            <a:r>
              <a:rPr lang="en-US" dirty="0"/>
              <a:t> de Vida!</a:t>
            </a:r>
          </a:p>
          <a:p>
            <a:endParaRPr lang="en-US" dirty="0"/>
          </a:p>
          <a:p>
            <a:r>
              <a:rPr lang="es-ES" dirty="0"/>
              <a:t>La gestión de un proyecto comienza con el grupo de procesos de iniciación y termina con el grupo proceso de cierre. La interdependencia entre los grupos de procesos requiere que el grupo de procesos de control interactúe con cualquier otro grupo de procesos.</a:t>
            </a:r>
            <a:endParaRPr lang="en-US" dirty="0"/>
          </a:p>
          <a:p>
            <a:endParaRPr lang="en-US" dirty="0"/>
          </a:p>
        </p:txBody>
      </p:sp>
    </p:spTree>
    <p:extLst>
      <p:ext uri="{BB962C8B-B14F-4D97-AF65-F5344CB8AC3E}">
        <p14:creationId xmlns:p14="http://schemas.microsoft.com/office/powerpoint/2010/main" val="1632628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Qué</a:t>
            </a:r>
            <a:r>
              <a:rPr lang="en-US" dirty="0"/>
              <a:t> </a:t>
            </a:r>
            <a:r>
              <a:rPr lang="en-US" dirty="0" err="1"/>
              <a:t>sucede</a:t>
            </a:r>
            <a:r>
              <a:rPr lang="en-US" dirty="0"/>
              <a:t>?</a:t>
            </a:r>
          </a:p>
        </p:txBody>
      </p:sp>
      <p:sp>
        <p:nvSpPr>
          <p:cNvPr id="5" name="6 Rectángulo"/>
          <p:cNvSpPr/>
          <p:nvPr/>
        </p:nvSpPr>
        <p:spPr>
          <a:xfrm>
            <a:off x="1371600" y="4191000"/>
            <a:ext cx="6629400" cy="1938992"/>
          </a:xfrm>
          <a:prstGeom prst="rect">
            <a:avLst/>
          </a:prstGeom>
        </p:spPr>
        <p:txBody>
          <a:bodyPr wrap="square">
            <a:spAutoFit/>
          </a:bodyPr>
          <a:lstStyle/>
          <a:p>
            <a:pPr algn="ctr"/>
            <a:r>
              <a:rPr lang="es-GT" sz="2400" dirty="0"/>
              <a:t>Según el director ejecutivo Georg </a:t>
            </a:r>
            <a:r>
              <a:rPr lang="es-GT" sz="2400" dirty="0" err="1"/>
              <a:t>Kell</a:t>
            </a:r>
            <a:r>
              <a:rPr lang="es-GT" sz="2400" dirty="0"/>
              <a:t>, </a:t>
            </a:r>
            <a:r>
              <a:rPr lang="es-GT" sz="2400" b="1" dirty="0"/>
              <a:t>50% de las organizaciones que se comprometen con el Pacto Mundial de la ONU son removidos de la lista </a:t>
            </a:r>
            <a:r>
              <a:rPr lang="es-GT" sz="2400" dirty="0"/>
              <a:t>debido al hecho de que son incapaces de cumplir con su compromiso.</a:t>
            </a:r>
            <a:endParaRPr lang="es-ES" sz="2400" dirty="0"/>
          </a:p>
        </p:txBody>
      </p:sp>
      <p:sp>
        <p:nvSpPr>
          <p:cNvPr id="6" name="TextBox 5"/>
          <p:cNvSpPr txBox="1"/>
          <p:nvPr/>
        </p:nvSpPr>
        <p:spPr>
          <a:xfrm>
            <a:off x="2209800" y="990600"/>
            <a:ext cx="4595804" cy="3154710"/>
          </a:xfrm>
          <a:prstGeom prst="rect">
            <a:avLst/>
          </a:prstGeom>
          <a:noFill/>
        </p:spPr>
        <p:txBody>
          <a:bodyPr wrap="none" rtlCol="0">
            <a:spAutoFit/>
          </a:bodyPr>
          <a:lstStyle/>
          <a:p>
            <a:r>
              <a:rPr lang="en-US" sz="19900" dirty="0">
                <a:solidFill>
                  <a:schemeClr val="accent3"/>
                </a:solidFill>
              </a:rPr>
              <a:t>50%</a:t>
            </a:r>
          </a:p>
        </p:txBody>
      </p:sp>
    </p:spTree>
    <p:extLst>
      <p:ext uri="{BB962C8B-B14F-4D97-AF65-F5344CB8AC3E}">
        <p14:creationId xmlns:p14="http://schemas.microsoft.com/office/powerpoint/2010/main" val="337636002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657600"/>
            <a:ext cx="7753708" cy="2862322"/>
          </a:xfrm>
          <a:prstGeom prst="rect">
            <a:avLst/>
          </a:prstGeom>
        </p:spPr>
        <p:txBody>
          <a:bodyPr wrap="square">
            <a:spAutoFit/>
          </a:bodyPr>
          <a:lstStyle/>
          <a:p>
            <a:pPr lvl="0" eaLnBrk="0" fontAlgn="base" hangingPunct="0">
              <a:spcBef>
                <a:spcPct val="0"/>
              </a:spcBef>
              <a:spcAft>
                <a:spcPct val="0"/>
              </a:spcAft>
            </a:pPr>
            <a:r>
              <a:rPr lang="en-US" sz="2400" b="1" dirty="0">
                <a:latin typeface="Helvetica"/>
                <a:cs typeface="Helvetica"/>
              </a:rPr>
              <a:t>La Fortaleza de </a:t>
            </a:r>
            <a:r>
              <a:rPr lang="en-US" sz="2400" b="1" dirty="0" err="1">
                <a:latin typeface="Helvetica"/>
                <a:cs typeface="Helvetica"/>
              </a:rPr>
              <a:t>PRiSM</a:t>
            </a:r>
            <a:endParaRPr lang="en-US" sz="2400" b="1" dirty="0">
              <a:latin typeface="Helvetica"/>
              <a:cs typeface="Helvetica"/>
            </a:endParaRPr>
          </a:p>
          <a:p>
            <a:pPr lvl="0" eaLnBrk="0" fontAlgn="base" hangingPunct="0">
              <a:spcBef>
                <a:spcPct val="0"/>
              </a:spcBef>
              <a:spcAft>
                <a:spcPct val="0"/>
              </a:spcAft>
            </a:pPr>
            <a:r>
              <a:rPr lang="en-US" sz="2400" dirty="0">
                <a:latin typeface="Helvetica"/>
                <a:cs typeface="Helvetica"/>
              </a:rPr>
              <a:t>La </a:t>
            </a:r>
            <a:r>
              <a:rPr lang="en-US" sz="2400" dirty="0" err="1">
                <a:latin typeface="Helvetica"/>
                <a:cs typeface="Helvetica"/>
              </a:rPr>
              <a:t>metodología</a:t>
            </a:r>
            <a:r>
              <a:rPr lang="en-US" sz="2400" dirty="0">
                <a:latin typeface="Helvetica"/>
                <a:cs typeface="Helvetica"/>
              </a:rPr>
              <a:t>/</a:t>
            </a:r>
            <a:r>
              <a:rPr lang="en-US" sz="2400" dirty="0" err="1">
                <a:latin typeface="Helvetica"/>
                <a:cs typeface="Helvetica"/>
              </a:rPr>
              <a:t>enfoque</a:t>
            </a:r>
            <a:r>
              <a:rPr lang="en-US" sz="2400" dirty="0">
                <a:latin typeface="Helvetica"/>
                <a:cs typeface="Helvetica"/>
              </a:rPr>
              <a:t> de </a:t>
            </a:r>
            <a:r>
              <a:rPr lang="en-US" sz="2400" dirty="0" err="1">
                <a:latin typeface="Helvetica"/>
                <a:cs typeface="Helvetica"/>
              </a:rPr>
              <a:t>proyectos</a:t>
            </a:r>
            <a:r>
              <a:rPr lang="en-US" sz="2400" dirty="0">
                <a:latin typeface="Helvetica"/>
                <a:cs typeface="Helvetica"/>
              </a:rPr>
              <a:t> </a:t>
            </a:r>
            <a:r>
              <a:rPr lang="en-US" sz="2400" dirty="0" err="1">
                <a:latin typeface="Helvetica"/>
                <a:cs typeface="Helvetica"/>
              </a:rPr>
              <a:t>que</a:t>
            </a:r>
            <a:r>
              <a:rPr lang="en-US" sz="2400" dirty="0">
                <a:latin typeface="Helvetica"/>
                <a:cs typeface="Helvetica"/>
              </a:rPr>
              <a:t> </a:t>
            </a:r>
            <a:r>
              <a:rPr lang="en-US" sz="2400" dirty="0" err="1">
                <a:latin typeface="Helvetica"/>
                <a:cs typeface="Helvetica"/>
              </a:rPr>
              <a:t>fue</a:t>
            </a:r>
            <a:r>
              <a:rPr lang="en-US" sz="2400" dirty="0">
                <a:latin typeface="Helvetica"/>
                <a:cs typeface="Helvetica"/>
              </a:rPr>
              <a:t> </a:t>
            </a:r>
            <a:r>
              <a:rPr lang="en-US" sz="2400" dirty="0" err="1">
                <a:latin typeface="Helvetica"/>
                <a:cs typeface="Helvetica"/>
              </a:rPr>
              <a:t>diseñado</a:t>
            </a:r>
            <a:r>
              <a:rPr lang="en-US" sz="2400" dirty="0">
                <a:latin typeface="Helvetica"/>
                <a:cs typeface="Helvetica"/>
              </a:rPr>
              <a:t> </a:t>
            </a:r>
            <a:r>
              <a:rPr lang="en-US" sz="2400" dirty="0" err="1">
                <a:latin typeface="Helvetica"/>
                <a:cs typeface="Helvetica"/>
              </a:rPr>
              <a:t>para</a:t>
            </a:r>
            <a:r>
              <a:rPr lang="en-US" sz="2400" dirty="0">
                <a:latin typeface="Helvetica"/>
                <a:cs typeface="Helvetica"/>
              </a:rPr>
              <a:t> </a:t>
            </a:r>
            <a:r>
              <a:rPr lang="en-US" sz="2400" dirty="0" err="1">
                <a:latin typeface="Helvetica"/>
                <a:cs typeface="Helvetica"/>
              </a:rPr>
              <a:t>alinearse</a:t>
            </a:r>
            <a:r>
              <a:rPr lang="en-US" sz="2400" dirty="0">
                <a:latin typeface="Helvetica"/>
                <a:cs typeface="Helvetica"/>
              </a:rPr>
              <a:t> con ISO 26000, 21500, 14001, 9000, 50001, los </a:t>
            </a:r>
            <a:r>
              <a:rPr lang="en-US" sz="2400" dirty="0" err="1">
                <a:latin typeface="Helvetica"/>
                <a:cs typeface="Helvetica"/>
              </a:rPr>
              <a:t>Diez</a:t>
            </a:r>
            <a:r>
              <a:rPr lang="en-US" sz="2400" dirty="0">
                <a:latin typeface="Helvetica"/>
                <a:cs typeface="Helvetica"/>
              </a:rPr>
              <a:t> </a:t>
            </a:r>
            <a:r>
              <a:rPr lang="en-US" sz="2400" dirty="0" err="1">
                <a:latin typeface="Helvetica"/>
                <a:cs typeface="Helvetica"/>
              </a:rPr>
              <a:t>Principios</a:t>
            </a:r>
            <a:r>
              <a:rPr lang="en-US" sz="2400" dirty="0">
                <a:latin typeface="Helvetica"/>
                <a:cs typeface="Helvetica"/>
              </a:rPr>
              <a:t> del </a:t>
            </a:r>
            <a:r>
              <a:rPr lang="en-US" sz="2400" dirty="0" err="1">
                <a:latin typeface="Helvetica"/>
                <a:cs typeface="Helvetica"/>
              </a:rPr>
              <a:t>Pacto</a:t>
            </a:r>
            <a:r>
              <a:rPr lang="en-US" sz="2400" dirty="0">
                <a:latin typeface="Helvetica"/>
                <a:cs typeface="Helvetica"/>
              </a:rPr>
              <a:t> Global de </a:t>
            </a:r>
            <a:r>
              <a:rPr lang="en-US" sz="2400" dirty="0" err="1">
                <a:latin typeface="Helvetica"/>
                <a:cs typeface="Helvetica"/>
              </a:rPr>
              <a:t>las</a:t>
            </a:r>
            <a:r>
              <a:rPr lang="en-US" sz="2400" dirty="0">
                <a:latin typeface="Helvetica"/>
                <a:cs typeface="Helvetica"/>
              </a:rPr>
              <a:t> </a:t>
            </a:r>
            <a:r>
              <a:rPr lang="en-US" sz="2400" dirty="0" err="1">
                <a:latin typeface="Helvetica"/>
                <a:cs typeface="Helvetica"/>
              </a:rPr>
              <a:t>Naciones</a:t>
            </a:r>
            <a:r>
              <a:rPr lang="en-US" sz="2400" dirty="0">
                <a:latin typeface="Helvetica"/>
                <a:cs typeface="Helvetica"/>
              </a:rPr>
              <a:t> </a:t>
            </a:r>
            <a:r>
              <a:rPr lang="en-US" sz="2400" dirty="0" err="1">
                <a:latin typeface="Helvetica"/>
                <a:cs typeface="Helvetica"/>
              </a:rPr>
              <a:t>Unidas</a:t>
            </a:r>
            <a:r>
              <a:rPr lang="en-US" sz="2400" dirty="0">
                <a:latin typeface="Helvetica"/>
                <a:cs typeface="Helvetica"/>
              </a:rPr>
              <a:t> y el Marco de </a:t>
            </a:r>
            <a:r>
              <a:rPr lang="en-US" sz="2400" dirty="0" err="1">
                <a:latin typeface="Helvetica"/>
                <a:cs typeface="Helvetica"/>
              </a:rPr>
              <a:t>Referencia</a:t>
            </a:r>
            <a:r>
              <a:rPr lang="en-US" sz="2400" dirty="0">
                <a:latin typeface="Helvetica"/>
                <a:cs typeface="Helvetica"/>
              </a:rPr>
              <a:t> GRI G4 </a:t>
            </a:r>
            <a:r>
              <a:rPr lang="en-US" sz="2400" dirty="0" err="1">
                <a:latin typeface="Helvetica"/>
                <a:cs typeface="Helvetica"/>
              </a:rPr>
              <a:t>para</a:t>
            </a:r>
            <a:r>
              <a:rPr lang="en-US" sz="2400" dirty="0">
                <a:latin typeface="Helvetica"/>
                <a:cs typeface="Helvetica"/>
              </a:rPr>
              <a:t> los </a:t>
            </a:r>
            <a:r>
              <a:rPr lang="en-US" sz="2400" dirty="0" err="1">
                <a:latin typeface="Helvetica"/>
                <a:cs typeface="Helvetica"/>
              </a:rPr>
              <a:t>Informes</a:t>
            </a:r>
            <a:r>
              <a:rPr lang="en-US" sz="2400" dirty="0">
                <a:latin typeface="Helvetica"/>
                <a:cs typeface="Helvetica"/>
              </a:rPr>
              <a:t> de </a:t>
            </a:r>
            <a:r>
              <a:rPr lang="en-US" sz="2400" dirty="0" err="1">
                <a:latin typeface="Helvetica"/>
                <a:cs typeface="Helvetica"/>
              </a:rPr>
              <a:t>Sostenibilidad</a:t>
            </a:r>
            <a:r>
              <a:rPr lang="en-US" sz="2400" dirty="0">
                <a:latin typeface="Helvetica"/>
                <a:cs typeface="Helvetica"/>
              </a:rPr>
              <a:t>.</a:t>
            </a:r>
          </a:p>
          <a:p>
            <a:pPr lvl="0" eaLnBrk="0" fontAlgn="base" hangingPunct="0">
              <a:spcBef>
                <a:spcPct val="0"/>
              </a:spcBef>
              <a:spcAft>
                <a:spcPct val="0"/>
              </a:spcAft>
            </a:pPr>
            <a:r>
              <a:rPr lang="en-US" dirty="0"/>
              <a:t/>
            </a:r>
            <a:br>
              <a:rPr lang="en-US" dirty="0"/>
            </a:br>
            <a:endParaRPr lang="en-US" dirty="0"/>
          </a:p>
        </p:txBody>
      </p:sp>
      <p:pic>
        <p:nvPicPr>
          <p:cNvPr id="2" name="Picture 1" descr="PRiSM Logo Fina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28800" y="1219200"/>
            <a:ext cx="5239902" cy="2311545"/>
          </a:xfrm>
          <a:prstGeom prst="rect">
            <a:avLst/>
          </a:prstGeom>
        </p:spPr>
      </p:pic>
    </p:spTree>
    <p:extLst>
      <p:ext uri="{BB962C8B-B14F-4D97-AF65-F5344CB8AC3E}">
        <p14:creationId xmlns:p14="http://schemas.microsoft.com/office/powerpoint/2010/main" val="11170446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486400" cy="854075"/>
          </a:xfrm>
        </p:spPr>
        <p:txBody>
          <a:bodyPr>
            <a:normAutofit/>
          </a:bodyPr>
          <a:lstStyle/>
          <a:p>
            <a:r>
              <a:rPr lang="en-US" dirty="0" err="1"/>
              <a:t>Diagrama</a:t>
            </a:r>
            <a:r>
              <a:rPr lang="en-US" dirty="0"/>
              <a:t> de </a:t>
            </a:r>
            <a:r>
              <a:rPr lang="en-US" dirty="0" err="1"/>
              <a:t>Flujo</a:t>
            </a:r>
            <a:r>
              <a:rPr lang="en-US" dirty="0"/>
              <a:t> </a:t>
            </a:r>
            <a:r>
              <a:rPr lang="en-US" dirty="0" err="1"/>
              <a:t>PRiSM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241</a:t>
            </a:fld>
            <a:endParaRPr lang="en-US" dirty="0"/>
          </a:p>
        </p:txBody>
      </p:sp>
      <p:sp>
        <p:nvSpPr>
          <p:cNvPr id="18" name="Rectangle 17"/>
          <p:cNvSpPr/>
          <p:nvPr/>
        </p:nvSpPr>
        <p:spPr>
          <a:xfrm>
            <a:off x="4191000" y="1524000"/>
            <a:ext cx="594360" cy="44196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sz="1600" dirty="0"/>
          </a:p>
        </p:txBody>
      </p:sp>
      <p:sp>
        <p:nvSpPr>
          <p:cNvPr id="24" name="Predefined Process 23"/>
          <p:cNvSpPr/>
          <p:nvPr/>
        </p:nvSpPr>
        <p:spPr>
          <a:xfrm>
            <a:off x="4191000" y="3733800"/>
            <a:ext cx="533400" cy="457200"/>
          </a:xfrm>
          <a:prstGeom prst="flowChartPredefinedProcess">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Document 24"/>
          <p:cNvSpPr/>
          <p:nvPr/>
        </p:nvSpPr>
        <p:spPr>
          <a:xfrm>
            <a:off x="4191000" y="2209800"/>
            <a:ext cx="594360" cy="594360"/>
          </a:xfrm>
          <a:prstGeom prst="flowChartDocumen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Decision 25"/>
          <p:cNvSpPr/>
          <p:nvPr/>
        </p:nvSpPr>
        <p:spPr>
          <a:xfrm>
            <a:off x="4114800" y="2971800"/>
            <a:ext cx="609600" cy="609600"/>
          </a:xfrm>
          <a:prstGeom prst="flowChartDecision">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TextBox 26"/>
          <p:cNvSpPr txBox="1"/>
          <p:nvPr/>
        </p:nvSpPr>
        <p:spPr>
          <a:xfrm>
            <a:off x="4916793" y="1600200"/>
            <a:ext cx="1452001" cy="369332"/>
          </a:xfrm>
          <a:prstGeom prst="rect">
            <a:avLst/>
          </a:prstGeom>
          <a:noFill/>
        </p:spPr>
        <p:txBody>
          <a:bodyPr wrap="none" rtlCol="0">
            <a:spAutoFit/>
          </a:bodyPr>
          <a:lstStyle/>
          <a:p>
            <a:r>
              <a:rPr lang="en-US" dirty="0"/>
              <a:t>Paso/</a:t>
            </a:r>
            <a:r>
              <a:rPr lang="en-US" dirty="0" err="1"/>
              <a:t>Proceso</a:t>
            </a:r>
            <a:endParaRPr lang="en-US" dirty="0"/>
          </a:p>
        </p:txBody>
      </p:sp>
      <p:sp>
        <p:nvSpPr>
          <p:cNvPr id="28" name="TextBox 27"/>
          <p:cNvSpPr txBox="1"/>
          <p:nvPr/>
        </p:nvSpPr>
        <p:spPr>
          <a:xfrm>
            <a:off x="4840593" y="2209800"/>
            <a:ext cx="1284775" cy="369332"/>
          </a:xfrm>
          <a:prstGeom prst="rect">
            <a:avLst/>
          </a:prstGeom>
          <a:noFill/>
        </p:spPr>
        <p:txBody>
          <a:bodyPr wrap="none" rtlCol="0">
            <a:spAutoFit/>
          </a:bodyPr>
          <a:lstStyle/>
          <a:p>
            <a:r>
              <a:rPr lang="en-US" dirty="0" err="1"/>
              <a:t>Documento</a:t>
            </a:r>
            <a:endParaRPr lang="en-US" dirty="0"/>
          </a:p>
        </p:txBody>
      </p:sp>
      <p:sp>
        <p:nvSpPr>
          <p:cNvPr id="29" name="TextBox 28"/>
          <p:cNvSpPr txBox="1"/>
          <p:nvPr/>
        </p:nvSpPr>
        <p:spPr>
          <a:xfrm>
            <a:off x="4916793" y="3048000"/>
            <a:ext cx="979755" cy="369332"/>
          </a:xfrm>
          <a:prstGeom prst="rect">
            <a:avLst/>
          </a:prstGeom>
          <a:noFill/>
        </p:spPr>
        <p:txBody>
          <a:bodyPr wrap="none" rtlCol="0">
            <a:spAutoFit/>
          </a:bodyPr>
          <a:lstStyle/>
          <a:p>
            <a:r>
              <a:rPr lang="en-US" dirty="0" err="1"/>
              <a:t>Decisión</a:t>
            </a:r>
            <a:endParaRPr lang="en-US" dirty="0"/>
          </a:p>
        </p:txBody>
      </p:sp>
      <p:sp>
        <p:nvSpPr>
          <p:cNvPr id="30" name="TextBox 29"/>
          <p:cNvSpPr txBox="1"/>
          <p:nvPr/>
        </p:nvSpPr>
        <p:spPr>
          <a:xfrm>
            <a:off x="4916793" y="3810000"/>
            <a:ext cx="1328697" cy="369332"/>
          </a:xfrm>
          <a:prstGeom prst="rect">
            <a:avLst/>
          </a:prstGeom>
          <a:noFill/>
        </p:spPr>
        <p:txBody>
          <a:bodyPr wrap="none" rtlCol="0">
            <a:spAutoFit/>
          </a:bodyPr>
          <a:lstStyle/>
          <a:p>
            <a:r>
              <a:rPr lang="en-US" dirty="0"/>
              <a:t>Sub </a:t>
            </a:r>
            <a:r>
              <a:rPr lang="en-US" dirty="0" err="1"/>
              <a:t>Proceso</a:t>
            </a:r>
            <a:endParaRPr lang="en-US" dirty="0"/>
          </a:p>
        </p:txBody>
      </p:sp>
      <p:sp>
        <p:nvSpPr>
          <p:cNvPr id="32" name="TextBox 31"/>
          <p:cNvSpPr txBox="1"/>
          <p:nvPr/>
        </p:nvSpPr>
        <p:spPr>
          <a:xfrm>
            <a:off x="4114800" y="838200"/>
            <a:ext cx="2472793" cy="523220"/>
          </a:xfrm>
          <a:prstGeom prst="rect">
            <a:avLst/>
          </a:prstGeom>
          <a:noFill/>
        </p:spPr>
        <p:txBody>
          <a:bodyPr wrap="none" rtlCol="0">
            <a:spAutoFit/>
          </a:bodyPr>
          <a:lstStyle/>
          <a:p>
            <a:r>
              <a:rPr lang="en-US" sz="2800" dirty="0" err="1"/>
              <a:t>Flujo</a:t>
            </a:r>
            <a:r>
              <a:rPr lang="en-US" sz="2800" dirty="0"/>
              <a:t> de </a:t>
            </a:r>
            <a:r>
              <a:rPr lang="en-US" sz="2800" dirty="0" err="1"/>
              <a:t>trabajo</a:t>
            </a:r>
            <a:endParaRPr lang="en-US" sz="2800" dirty="0"/>
          </a:p>
        </p:txBody>
      </p:sp>
      <p:sp>
        <p:nvSpPr>
          <p:cNvPr id="33" name="Connector 32"/>
          <p:cNvSpPr/>
          <p:nvPr/>
        </p:nvSpPr>
        <p:spPr>
          <a:xfrm>
            <a:off x="6400800" y="1524000"/>
            <a:ext cx="594360" cy="594360"/>
          </a:xfrm>
          <a:prstGeom prst="flowChartConnector">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TextBox 33"/>
          <p:cNvSpPr txBox="1"/>
          <p:nvPr/>
        </p:nvSpPr>
        <p:spPr>
          <a:xfrm>
            <a:off x="7162800" y="1600200"/>
            <a:ext cx="1856277" cy="369332"/>
          </a:xfrm>
          <a:prstGeom prst="rect">
            <a:avLst/>
          </a:prstGeom>
          <a:noFill/>
        </p:spPr>
        <p:txBody>
          <a:bodyPr wrap="none" rtlCol="0">
            <a:spAutoFit/>
          </a:bodyPr>
          <a:lstStyle/>
          <a:p>
            <a:r>
              <a:rPr lang="en-US" dirty="0" err="1"/>
              <a:t>Conector</a:t>
            </a:r>
            <a:r>
              <a:rPr lang="en-US" dirty="0"/>
              <a:t> de </a:t>
            </a:r>
            <a:r>
              <a:rPr lang="en-US" dirty="0" err="1"/>
              <a:t>fases</a:t>
            </a:r>
            <a:endParaRPr lang="en-US" dirty="0"/>
          </a:p>
        </p:txBody>
      </p:sp>
      <p:sp>
        <p:nvSpPr>
          <p:cNvPr id="36" name="Connector 35"/>
          <p:cNvSpPr/>
          <p:nvPr/>
        </p:nvSpPr>
        <p:spPr>
          <a:xfrm>
            <a:off x="6324600" y="2438400"/>
            <a:ext cx="822960" cy="467054"/>
          </a:xfrm>
          <a:prstGeom prst="flowChartConnector">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TextBox 36"/>
          <p:cNvSpPr txBox="1"/>
          <p:nvPr/>
        </p:nvSpPr>
        <p:spPr>
          <a:xfrm>
            <a:off x="7239000" y="2514600"/>
            <a:ext cx="1482842" cy="369332"/>
          </a:xfrm>
          <a:prstGeom prst="rect">
            <a:avLst/>
          </a:prstGeom>
          <a:noFill/>
        </p:spPr>
        <p:txBody>
          <a:bodyPr wrap="none" rtlCol="0">
            <a:spAutoFit/>
          </a:bodyPr>
          <a:lstStyle/>
          <a:p>
            <a:r>
              <a:rPr lang="en-US" dirty="0" err="1"/>
              <a:t>Comienzo</a:t>
            </a:r>
            <a:r>
              <a:rPr lang="en-US" dirty="0"/>
              <a:t>/Fin</a:t>
            </a:r>
          </a:p>
        </p:txBody>
      </p:sp>
      <p:pic>
        <p:nvPicPr>
          <p:cNvPr id="6" name="Picture 5" descr="PRiSM Workflow 2015.pd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 y="990600"/>
            <a:ext cx="3601473" cy="5029200"/>
          </a:xfrm>
          <a:prstGeom prst="rect">
            <a:avLst/>
          </a:prstGeom>
        </p:spPr>
      </p:pic>
      <p:pic>
        <p:nvPicPr>
          <p:cNvPr id="7" name="Picture 6" descr="legen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2400" y="4876800"/>
            <a:ext cx="3213100" cy="1130300"/>
          </a:xfrm>
          <a:prstGeom prst="rect">
            <a:avLst/>
          </a:prstGeom>
        </p:spPr>
      </p:pic>
    </p:spTree>
    <p:extLst>
      <p:ext uri="{BB962C8B-B14F-4D97-AF65-F5344CB8AC3E}">
        <p14:creationId xmlns:p14="http://schemas.microsoft.com/office/powerpoint/2010/main" val="110572065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La </a:t>
            </a:r>
            <a:r>
              <a:rPr lang="en-GB" sz="2800" dirty="0" err="1"/>
              <a:t>Fase</a:t>
            </a:r>
            <a:r>
              <a:rPr lang="en-GB" sz="2800" dirty="0"/>
              <a:t> de Pre-</a:t>
            </a:r>
            <a:r>
              <a:rPr lang="en-GB" sz="2800" dirty="0" err="1"/>
              <a:t>Proyecto</a:t>
            </a:r>
            <a:r>
              <a:rPr lang="en-GB" sz="2800" dirty="0"/>
              <a:t> </a:t>
            </a:r>
            <a:r>
              <a:rPr lang="en-GB" sz="2800" dirty="0" err="1"/>
              <a:t>PRiSM</a:t>
            </a:r>
            <a:endParaRPr lang="en-US" sz="2800" dirty="0"/>
          </a:p>
        </p:txBody>
      </p:sp>
      <p:sp>
        <p:nvSpPr>
          <p:cNvPr id="9" name="Rectangle 8"/>
          <p:cNvSpPr/>
          <p:nvPr/>
        </p:nvSpPr>
        <p:spPr>
          <a:xfrm>
            <a:off x="4191000" y="1219200"/>
            <a:ext cx="4572000" cy="1754326"/>
          </a:xfrm>
          <a:prstGeom prst="rect">
            <a:avLst/>
          </a:prstGeom>
        </p:spPr>
        <p:txBody>
          <a:bodyPr>
            <a:spAutoFit/>
          </a:bodyPr>
          <a:lstStyle/>
          <a:p>
            <a:r>
              <a:rPr lang="es-ES" dirty="0"/>
              <a:t>Los proyectos surgen de una idea o una necesidad. Esto puede ser el resultado de los nuevos objetivos de negocio, que responden a las presiones de la competencia, los cambios en la legislación, o a una recomendación en un informe o una auditoría.</a:t>
            </a:r>
            <a:r>
              <a:rPr lang="en-US" dirty="0"/>
              <a:t> </a:t>
            </a:r>
          </a:p>
        </p:txBody>
      </p:sp>
      <p:sp>
        <p:nvSpPr>
          <p:cNvPr id="11" name="Rectangle 10"/>
          <p:cNvSpPr/>
          <p:nvPr/>
        </p:nvSpPr>
        <p:spPr>
          <a:xfrm>
            <a:off x="4191000" y="2971800"/>
            <a:ext cx="4572000" cy="1477328"/>
          </a:xfrm>
          <a:prstGeom prst="rect">
            <a:avLst/>
          </a:prstGeom>
        </p:spPr>
        <p:txBody>
          <a:bodyPr>
            <a:spAutoFit/>
          </a:bodyPr>
          <a:lstStyle/>
          <a:p>
            <a:r>
              <a:rPr lang="es-ES" dirty="0"/>
              <a:t>El mandato del proyecto es proporcionado por la organización en marcha (gestión corporativa o del programa) y puede variar en forma de una instrucción verbal a una definición de proyecto bien definido y justificado.</a:t>
            </a:r>
            <a:endParaRPr lang="en-US" dirty="0"/>
          </a:p>
        </p:txBody>
      </p:sp>
      <p:cxnSp>
        <p:nvCxnSpPr>
          <p:cNvPr id="13" name="Straight Arrow Connector 12"/>
          <p:cNvCxnSpPr/>
          <p:nvPr/>
        </p:nvCxnSpPr>
        <p:spPr>
          <a:xfrm flipH="1" flipV="1">
            <a:off x="2133600" y="1524000"/>
            <a:ext cx="2209800" cy="1447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167108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defRPr/>
            </a:pPr>
            <a:r>
              <a:rPr lang="en-GB" sz="2800" dirty="0"/>
              <a:t>La </a:t>
            </a:r>
            <a:r>
              <a:rPr lang="en-GB" sz="2800" dirty="0" err="1"/>
              <a:t>Fase</a:t>
            </a:r>
            <a:r>
              <a:rPr lang="en-GB" sz="2800" dirty="0"/>
              <a:t> de Pre-</a:t>
            </a:r>
            <a:r>
              <a:rPr lang="en-GB" sz="2800" dirty="0" err="1"/>
              <a:t>Proyecto</a:t>
            </a:r>
            <a:r>
              <a:rPr lang="en-GB" sz="2800" dirty="0"/>
              <a:t> </a:t>
            </a:r>
            <a:r>
              <a:rPr lang="en-GB" sz="2800" dirty="0" err="1"/>
              <a:t>PRiSM</a:t>
            </a:r>
            <a:endParaRPr lang="en-US" sz="2800" dirty="0"/>
          </a:p>
        </p:txBody>
      </p:sp>
      <p:cxnSp>
        <p:nvCxnSpPr>
          <p:cNvPr id="13" name="Straight Arrow Connector 12"/>
          <p:cNvCxnSpPr/>
          <p:nvPr/>
        </p:nvCxnSpPr>
        <p:spPr>
          <a:xfrm flipH="1">
            <a:off x="2286000" y="1600200"/>
            <a:ext cx="19812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4419600" y="1524000"/>
            <a:ext cx="4724400" cy="2862322"/>
          </a:xfrm>
          <a:prstGeom prst="rect">
            <a:avLst/>
          </a:prstGeom>
        </p:spPr>
        <p:txBody>
          <a:bodyPr wrap="square">
            <a:spAutoFit/>
          </a:bodyPr>
          <a:lstStyle/>
          <a:p>
            <a:r>
              <a:rPr lang="es-ES" dirty="0"/>
              <a:t>No debe hacerse nada hasta que se defina la información fundamental necesaria para tomar decisiones acerca de la puesta en marcha del proyecto.</a:t>
            </a:r>
            <a:r>
              <a:rPr lang="en-US" dirty="0"/>
              <a:t> </a:t>
            </a:r>
          </a:p>
          <a:p>
            <a:endParaRPr lang="en-US" dirty="0"/>
          </a:p>
          <a:p>
            <a:pPr marL="285750" indent="-285750">
              <a:buFont typeface="Arial"/>
              <a:buChar char="•"/>
            </a:pPr>
            <a:r>
              <a:rPr lang="en-US" dirty="0"/>
              <a:t>Son  </a:t>
            </a:r>
            <a:r>
              <a:rPr lang="en-US" dirty="0" err="1"/>
              <a:t>seleccionados</a:t>
            </a:r>
            <a:r>
              <a:rPr lang="en-US" dirty="0"/>
              <a:t>/</a:t>
            </a:r>
            <a:r>
              <a:rPr lang="en-US" dirty="0" err="1"/>
              <a:t>nombrados</a:t>
            </a:r>
            <a:r>
              <a:rPr lang="en-US" dirty="0"/>
              <a:t> el </a:t>
            </a:r>
            <a:r>
              <a:rPr lang="en-US" dirty="0" err="1"/>
              <a:t>Patrocinador</a:t>
            </a:r>
            <a:r>
              <a:rPr lang="en-US" dirty="0"/>
              <a:t> del </a:t>
            </a:r>
            <a:r>
              <a:rPr lang="en-US" dirty="0" err="1"/>
              <a:t>Proyecto</a:t>
            </a:r>
            <a:r>
              <a:rPr lang="en-US" dirty="0"/>
              <a:t> y el Director de </a:t>
            </a:r>
            <a:r>
              <a:rPr lang="en-US" dirty="0" err="1"/>
              <a:t>Proyecto</a:t>
            </a:r>
            <a:endParaRPr lang="en-US" dirty="0"/>
          </a:p>
          <a:p>
            <a:pPr marL="285750" indent="-285750">
              <a:buFont typeface="Arial"/>
              <a:buChar char="•"/>
            </a:pPr>
            <a:r>
              <a:rPr lang="en-US" dirty="0"/>
              <a:t>Es </a:t>
            </a:r>
            <a:r>
              <a:rPr lang="en-US" dirty="0" err="1"/>
              <a:t>seleccionado</a:t>
            </a:r>
            <a:r>
              <a:rPr lang="en-US" dirty="0"/>
              <a:t> el </a:t>
            </a:r>
            <a:r>
              <a:rPr lang="en-US" dirty="0" err="1"/>
              <a:t>equipo</a:t>
            </a:r>
            <a:r>
              <a:rPr lang="en-US" dirty="0"/>
              <a:t> de PLANIFICACION del </a:t>
            </a:r>
            <a:r>
              <a:rPr lang="en-US" dirty="0" err="1"/>
              <a:t>proyecto</a:t>
            </a:r>
            <a:r>
              <a:rPr lang="en-US" dirty="0"/>
              <a:t> </a:t>
            </a:r>
          </a:p>
        </p:txBody>
      </p:sp>
      <p:cxnSp>
        <p:nvCxnSpPr>
          <p:cNvPr id="10" name="Straight Arrow Connector 9"/>
          <p:cNvCxnSpPr/>
          <p:nvPr/>
        </p:nvCxnSpPr>
        <p:spPr>
          <a:xfrm flipH="1">
            <a:off x="2286000" y="1600200"/>
            <a:ext cx="1981200" cy="1905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62317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defRPr/>
            </a:pPr>
            <a:r>
              <a:rPr lang="en-GB" sz="2800" dirty="0"/>
              <a:t>La </a:t>
            </a:r>
            <a:r>
              <a:rPr lang="en-GB" sz="2800" dirty="0" err="1"/>
              <a:t>Fase</a:t>
            </a:r>
            <a:r>
              <a:rPr lang="en-GB" sz="2800" dirty="0"/>
              <a:t> de Pre-</a:t>
            </a:r>
            <a:r>
              <a:rPr lang="en-GB" sz="2800" dirty="0" err="1"/>
              <a:t>Proyecto</a:t>
            </a:r>
            <a:r>
              <a:rPr lang="en-GB" sz="2800" dirty="0"/>
              <a:t> </a:t>
            </a:r>
            <a:r>
              <a:rPr lang="en-GB" sz="2800" dirty="0" err="1"/>
              <a:t>PRiSM</a:t>
            </a:r>
            <a:endParaRPr lang="en-US" sz="2800" dirty="0"/>
          </a:p>
        </p:txBody>
      </p:sp>
      <p:cxnSp>
        <p:nvCxnSpPr>
          <p:cNvPr id="13" name="Straight Arrow Connector 12"/>
          <p:cNvCxnSpPr/>
          <p:nvPr/>
        </p:nvCxnSpPr>
        <p:spPr>
          <a:xfrm flipH="1">
            <a:off x="2209800" y="2209800"/>
            <a:ext cx="2286000" cy="2362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4419600" y="1524000"/>
            <a:ext cx="4572000" cy="1200329"/>
          </a:xfrm>
          <a:prstGeom prst="rect">
            <a:avLst/>
          </a:prstGeom>
        </p:spPr>
        <p:txBody>
          <a:bodyPr>
            <a:spAutoFit/>
          </a:bodyPr>
          <a:lstStyle/>
          <a:p>
            <a:r>
              <a:rPr lang="en-US" dirty="0"/>
              <a:t>Durante la </a:t>
            </a:r>
            <a:r>
              <a:rPr lang="en-US" dirty="0" err="1"/>
              <a:t>Fase</a:t>
            </a:r>
            <a:r>
              <a:rPr lang="en-US" dirty="0"/>
              <a:t> de Pre-</a:t>
            </a:r>
            <a:r>
              <a:rPr lang="en-US" dirty="0" err="1"/>
              <a:t>Proyecto</a:t>
            </a:r>
            <a:r>
              <a:rPr lang="en-US" dirty="0"/>
              <a:t>, en </a:t>
            </a:r>
            <a:r>
              <a:rPr lang="en-US" dirty="0" err="1"/>
              <a:t>caso</a:t>
            </a:r>
            <a:r>
              <a:rPr lang="en-US" dirty="0"/>
              <a:t> </a:t>
            </a:r>
            <a:r>
              <a:rPr lang="en-US" dirty="0" err="1"/>
              <a:t>que</a:t>
            </a:r>
            <a:r>
              <a:rPr lang="en-US" dirty="0"/>
              <a:t> el </a:t>
            </a:r>
            <a:r>
              <a:rPr lang="en-US" dirty="0" err="1"/>
              <a:t>Caso</a:t>
            </a:r>
            <a:r>
              <a:rPr lang="en-US" dirty="0"/>
              <a:t> de </a:t>
            </a:r>
            <a:r>
              <a:rPr lang="en-US" dirty="0" err="1"/>
              <a:t>Negocio</a:t>
            </a:r>
            <a:r>
              <a:rPr lang="en-US" dirty="0"/>
              <a:t> </a:t>
            </a:r>
            <a:r>
              <a:rPr lang="en-US" dirty="0" err="1"/>
              <a:t>para</a:t>
            </a:r>
            <a:r>
              <a:rPr lang="en-US" dirty="0"/>
              <a:t> el </a:t>
            </a:r>
            <a:r>
              <a:rPr lang="en-US" dirty="0" err="1"/>
              <a:t>proyecto</a:t>
            </a:r>
            <a:r>
              <a:rPr lang="en-US" dirty="0"/>
              <a:t> </a:t>
            </a:r>
            <a:r>
              <a:rPr lang="en-US" dirty="0" err="1"/>
              <a:t>debiera</a:t>
            </a:r>
            <a:r>
              <a:rPr lang="en-US" dirty="0"/>
              <a:t> </a:t>
            </a:r>
            <a:r>
              <a:rPr lang="en-US" dirty="0" err="1"/>
              <a:t>estar</a:t>
            </a:r>
            <a:r>
              <a:rPr lang="en-US" dirty="0"/>
              <a:t> en (al </a:t>
            </a:r>
            <a:r>
              <a:rPr lang="en-US" dirty="0" err="1"/>
              <a:t>menos</a:t>
            </a:r>
            <a:r>
              <a:rPr lang="en-US" dirty="0"/>
              <a:t>) forma de </a:t>
            </a:r>
            <a:r>
              <a:rPr lang="en-US" dirty="0" err="1"/>
              <a:t>borrador</a:t>
            </a:r>
            <a:r>
              <a:rPr lang="en-US" dirty="0"/>
              <a:t>. </a:t>
            </a:r>
          </a:p>
          <a:p>
            <a:endParaRPr lang="en-US" dirty="0"/>
          </a:p>
        </p:txBody>
      </p:sp>
      <p:sp>
        <p:nvSpPr>
          <p:cNvPr id="4" name="Rectangle 3"/>
          <p:cNvSpPr/>
          <p:nvPr/>
        </p:nvSpPr>
        <p:spPr>
          <a:xfrm>
            <a:off x="4419600" y="3124200"/>
            <a:ext cx="4572000" cy="1477328"/>
          </a:xfrm>
          <a:prstGeom prst="rect">
            <a:avLst/>
          </a:prstGeom>
        </p:spPr>
        <p:txBody>
          <a:bodyPr>
            <a:spAutoFit/>
          </a:bodyPr>
          <a:lstStyle/>
          <a:p>
            <a:r>
              <a:rPr lang="es-ES" dirty="0"/>
              <a:t>Proporciona justificación para la realización de un proyecto o programa. Se evalúa el beneficio, costo y riesgo de las opciones alternativas y proporciona una base para la solución preferida.</a:t>
            </a:r>
            <a:endParaRPr lang="en-US" dirty="0"/>
          </a:p>
        </p:txBody>
      </p:sp>
      <p:sp>
        <p:nvSpPr>
          <p:cNvPr id="7" name="TextBox 6"/>
          <p:cNvSpPr txBox="1"/>
          <p:nvPr/>
        </p:nvSpPr>
        <p:spPr>
          <a:xfrm>
            <a:off x="4495800" y="2590800"/>
            <a:ext cx="1739579" cy="369332"/>
          </a:xfrm>
          <a:prstGeom prst="rect">
            <a:avLst/>
          </a:prstGeom>
          <a:noFill/>
        </p:spPr>
        <p:txBody>
          <a:bodyPr wrap="none" rtlCol="0">
            <a:spAutoFit/>
          </a:bodyPr>
          <a:lstStyle/>
          <a:p>
            <a:r>
              <a:rPr lang="en-US" dirty="0" err="1"/>
              <a:t>Caso</a:t>
            </a:r>
            <a:r>
              <a:rPr lang="en-US" dirty="0"/>
              <a:t> de </a:t>
            </a:r>
            <a:r>
              <a:rPr lang="en-US" dirty="0" err="1"/>
              <a:t>Negocio</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16738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defRPr/>
            </a:pPr>
            <a:r>
              <a:rPr lang="en-GB" sz="2800" dirty="0"/>
              <a:t>La </a:t>
            </a:r>
            <a:r>
              <a:rPr lang="en-GB" sz="2800" dirty="0" err="1"/>
              <a:t>Fase</a:t>
            </a:r>
            <a:r>
              <a:rPr lang="en-GB" sz="2800" dirty="0"/>
              <a:t> de Pre-</a:t>
            </a:r>
            <a:r>
              <a:rPr lang="en-GB" sz="2800" dirty="0" err="1"/>
              <a:t>Proyecto</a:t>
            </a:r>
            <a:r>
              <a:rPr lang="en-GB" sz="2800" dirty="0"/>
              <a:t> </a:t>
            </a:r>
            <a:r>
              <a:rPr lang="en-GB" sz="2800" dirty="0" err="1"/>
              <a:t>PRiSM</a:t>
            </a:r>
            <a:endParaRPr lang="en-US" sz="2800" dirty="0"/>
          </a:p>
        </p:txBody>
      </p:sp>
      <p:cxnSp>
        <p:nvCxnSpPr>
          <p:cNvPr id="13" name="Straight Arrow Connector 12"/>
          <p:cNvCxnSpPr/>
          <p:nvPr/>
        </p:nvCxnSpPr>
        <p:spPr>
          <a:xfrm flipH="1">
            <a:off x="3505200" y="2209800"/>
            <a:ext cx="990600" cy="1676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4545138" y="1752600"/>
            <a:ext cx="4572000" cy="1477328"/>
          </a:xfrm>
          <a:prstGeom prst="rect">
            <a:avLst/>
          </a:prstGeom>
        </p:spPr>
        <p:txBody>
          <a:bodyPr>
            <a:spAutoFit/>
          </a:bodyPr>
          <a:lstStyle/>
          <a:p>
            <a:r>
              <a:rPr lang="es-ES" dirty="0"/>
              <a:t>Determinación de realizar o abandonar un plan o proyecto. En el control de calidad, ‘va' indica que un producto cumple con las especificaciones; cuando no lo hace, es 'no va.’</a:t>
            </a:r>
            <a:endParaRPr lang="en-US" dirty="0"/>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1600" y="3352800"/>
            <a:ext cx="2819400" cy="123113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val="20379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246</a:t>
            </a:fld>
            <a:endParaRPr lang="en-US" dirty="0"/>
          </a:p>
        </p:txBody>
      </p:sp>
      <p:sp>
        <p:nvSpPr>
          <p:cNvPr id="4" name="Title 3"/>
          <p:cNvSpPr>
            <a:spLocks noGrp="1"/>
          </p:cNvSpPr>
          <p:nvPr>
            <p:ph type="title"/>
          </p:nvPr>
        </p:nvSpPr>
        <p:spPr>
          <a:xfrm>
            <a:off x="628650" y="365125"/>
            <a:ext cx="6305550" cy="854075"/>
          </a:xfrm>
        </p:spPr>
        <p:txBody>
          <a:bodyPr>
            <a:noAutofit/>
          </a:bodyPr>
          <a:lstStyle/>
          <a:p>
            <a:r>
              <a:rPr lang="en-US" dirty="0" err="1"/>
              <a:t>Iniciación</a:t>
            </a:r>
            <a:r>
              <a:rPr lang="en-US" dirty="0"/>
              <a:t> de </a:t>
            </a:r>
            <a:r>
              <a:rPr lang="en-US" dirty="0" err="1"/>
              <a:t>Proyectos</a:t>
            </a:r>
            <a:r>
              <a:rPr lang="en-US" dirty="0"/>
              <a:t> </a:t>
            </a:r>
            <a:r>
              <a:rPr lang="en-US" dirty="0" err="1"/>
              <a:t>PRiSM</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708" r="746"/>
          <a:stretch/>
        </p:blipFill>
        <p:spPr>
          <a:xfrm>
            <a:off x="304800" y="1371600"/>
            <a:ext cx="8459790" cy="3958844"/>
          </a:xfrm>
          <a:prstGeom prst="rect">
            <a:avLst/>
          </a:prstGeom>
        </p:spPr>
      </p:pic>
      <p:cxnSp>
        <p:nvCxnSpPr>
          <p:cNvPr id="9" name="Straight Arrow Connector 8"/>
          <p:cNvCxnSpPr/>
          <p:nvPr/>
        </p:nvCxnSpPr>
        <p:spPr>
          <a:xfrm flipH="1">
            <a:off x="5105400" y="5410200"/>
            <a:ext cx="3352800" cy="0"/>
          </a:xfrm>
          <a:prstGeom prst="straightConnector1">
            <a:avLst/>
          </a:prstGeom>
          <a:ln w="952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30341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t="1540" b="1646"/>
          <a:stretch/>
        </p:blipFill>
        <p:spPr>
          <a:xfrm>
            <a:off x="228600" y="1219200"/>
            <a:ext cx="3426941" cy="4546600"/>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247</a:t>
            </a:fld>
            <a:endParaRPr lang="en-US" dirty="0"/>
          </a:p>
        </p:txBody>
      </p:sp>
      <p:sp>
        <p:nvSpPr>
          <p:cNvPr id="4" name="Title 3"/>
          <p:cNvSpPr>
            <a:spLocks noGrp="1"/>
          </p:cNvSpPr>
          <p:nvPr>
            <p:ph type="title"/>
          </p:nvPr>
        </p:nvSpPr>
        <p:spPr>
          <a:xfrm>
            <a:off x="628650" y="365125"/>
            <a:ext cx="6000750" cy="854075"/>
          </a:xfrm>
        </p:spPr>
        <p:txBody>
          <a:bodyPr>
            <a:noAutofit/>
          </a:bodyPr>
          <a:lstStyle/>
          <a:p>
            <a:r>
              <a:rPr lang="en-US" dirty="0" err="1"/>
              <a:t>Iniciación</a:t>
            </a:r>
            <a:r>
              <a:rPr lang="en-US" dirty="0"/>
              <a:t> de </a:t>
            </a:r>
            <a:r>
              <a:rPr lang="en-US" dirty="0" err="1"/>
              <a:t>Proyectos</a:t>
            </a:r>
            <a:r>
              <a:rPr lang="en-US" dirty="0"/>
              <a:t> </a:t>
            </a:r>
            <a:r>
              <a:rPr lang="en-US" dirty="0" err="1"/>
              <a:t>PRiSM</a:t>
            </a:r>
            <a:endParaRPr lang="en-US" dirty="0"/>
          </a:p>
        </p:txBody>
      </p:sp>
      <p:sp>
        <p:nvSpPr>
          <p:cNvPr id="2" name="TextBox 1"/>
          <p:cNvSpPr txBox="1"/>
          <p:nvPr/>
        </p:nvSpPr>
        <p:spPr>
          <a:xfrm>
            <a:off x="4953000" y="2438400"/>
            <a:ext cx="4147289" cy="369332"/>
          </a:xfrm>
          <a:prstGeom prst="rect">
            <a:avLst/>
          </a:prstGeom>
          <a:noFill/>
        </p:spPr>
        <p:txBody>
          <a:bodyPr wrap="none" rtlCol="0">
            <a:spAutoFit/>
          </a:bodyPr>
          <a:lstStyle/>
          <a:p>
            <a:r>
              <a:rPr lang="en-US" dirty="0" err="1"/>
              <a:t>Siempre</a:t>
            </a:r>
            <a:r>
              <a:rPr lang="en-US" dirty="0"/>
              <a:t> </a:t>
            </a:r>
            <a:r>
              <a:rPr lang="en-US" dirty="0" err="1"/>
              <a:t>Revisar</a:t>
            </a:r>
            <a:r>
              <a:rPr lang="en-US" dirty="0"/>
              <a:t> </a:t>
            </a:r>
            <a:r>
              <a:rPr lang="en-US" dirty="0" err="1"/>
              <a:t>las</a:t>
            </a:r>
            <a:r>
              <a:rPr lang="en-US" dirty="0"/>
              <a:t> </a:t>
            </a:r>
            <a:r>
              <a:rPr lang="en-US" dirty="0" err="1"/>
              <a:t>Lecciones</a:t>
            </a:r>
            <a:r>
              <a:rPr lang="en-US" dirty="0"/>
              <a:t> </a:t>
            </a:r>
            <a:r>
              <a:rPr lang="en-US" dirty="0" err="1"/>
              <a:t>Aprendidas</a:t>
            </a:r>
            <a:r>
              <a:rPr lang="en-US" dirty="0"/>
              <a:t>!</a:t>
            </a:r>
          </a:p>
        </p:txBody>
      </p:sp>
      <p:cxnSp>
        <p:nvCxnSpPr>
          <p:cNvPr id="6" name="Straight Arrow Connector 5"/>
          <p:cNvCxnSpPr/>
          <p:nvPr/>
        </p:nvCxnSpPr>
        <p:spPr>
          <a:xfrm flipH="1" flipV="1">
            <a:off x="2057400" y="2057400"/>
            <a:ext cx="27432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81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t="1540" b="1646"/>
          <a:stretch/>
        </p:blipFill>
        <p:spPr>
          <a:xfrm>
            <a:off x="152400" y="1066800"/>
            <a:ext cx="3426941" cy="4546600"/>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248</a:t>
            </a:fld>
            <a:endParaRPr lang="en-US" dirty="0"/>
          </a:p>
        </p:txBody>
      </p:sp>
      <p:sp>
        <p:nvSpPr>
          <p:cNvPr id="4" name="Title 3"/>
          <p:cNvSpPr>
            <a:spLocks noGrp="1"/>
          </p:cNvSpPr>
          <p:nvPr>
            <p:ph type="title"/>
          </p:nvPr>
        </p:nvSpPr>
        <p:spPr>
          <a:xfrm>
            <a:off x="628650" y="365125"/>
            <a:ext cx="6381750" cy="854075"/>
          </a:xfrm>
        </p:spPr>
        <p:txBody>
          <a:bodyPr>
            <a:noAutofit/>
          </a:bodyPr>
          <a:lstStyle/>
          <a:p>
            <a:r>
              <a:rPr lang="en-US" dirty="0" err="1"/>
              <a:t>Iniciación</a:t>
            </a:r>
            <a:r>
              <a:rPr lang="en-US" dirty="0"/>
              <a:t> de </a:t>
            </a:r>
            <a:r>
              <a:rPr lang="en-US" dirty="0" err="1"/>
              <a:t>Proyectos</a:t>
            </a:r>
            <a:r>
              <a:rPr lang="en-US" dirty="0"/>
              <a:t> </a:t>
            </a:r>
            <a:r>
              <a:rPr lang="en-US" dirty="0" err="1"/>
              <a:t>PRiSM</a:t>
            </a:r>
            <a:endParaRPr lang="en-US" dirty="0"/>
          </a:p>
        </p:txBody>
      </p:sp>
      <p:sp>
        <p:nvSpPr>
          <p:cNvPr id="2" name="TextBox 1"/>
          <p:cNvSpPr txBox="1"/>
          <p:nvPr/>
        </p:nvSpPr>
        <p:spPr>
          <a:xfrm>
            <a:off x="5181600" y="1447800"/>
            <a:ext cx="3048000" cy="646331"/>
          </a:xfrm>
          <a:prstGeom prst="rect">
            <a:avLst/>
          </a:prstGeom>
          <a:noFill/>
        </p:spPr>
        <p:txBody>
          <a:bodyPr wrap="square" rtlCol="0">
            <a:spAutoFit/>
          </a:bodyPr>
          <a:lstStyle/>
          <a:p>
            <a:r>
              <a:rPr lang="en-US" dirty="0" err="1"/>
              <a:t>Reconciliar</a:t>
            </a:r>
            <a:r>
              <a:rPr lang="en-US" dirty="0"/>
              <a:t> con los </a:t>
            </a:r>
            <a:r>
              <a:rPr lang="en-US" dirty="0" err="1"/>
              <a:t>Sistemas</a:t>
            </a:r>
            <a:r>
              <a:rPr lang="en-US" dirty="0"/>
              <a:t> de </a:t>
            </a:r>
            <a:r>
              <a:rPr lang="en-US" dirty="0" err="1"/>
              <a:t>Gestión</a:t>
            </a:r>
            <a:r>
              <a:rPr lang="en-US" dirty="0"/>
              <a:t> </a:t>
            </a:r>
            <a:r>
              <a:rPr lang="en-US" dirty="0" err="1"/>
              <a:t>Organizacionales</a:t>
            </a:r>
            <a:endParaRPr lang="en-US" dirty="0"/>
          </a:p>
        </p:txBody>
      </p:sp>
      <p:cxnSp>
        <p:nvCxnSpPr>
          <p:cNvPr id="6" name="Straight Arrow Connector 5"/>
          <p:cNvCxnSpPr/>
          <p:nvPr/>
        </p:nvCxnSpPr>
        <p:spPr>
          <a:xfrm flipH="1">
            <a:off x="3048001" y="17526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410200" y="4114800"/>
            <a:ext cx="3048000" cy="923330"/>
          </a:xfrm>
          <a:prstGeom prst="rect">
            <a:avLst/>
          </a:prstGeom>
          <a:noFill/>
        </p:spPr>
        <p:txBody>
          <a:bodyPr wrap="square" rtlCol="0">
            <a:spAutoFit/>
          </a:bodyPr>
          <a:lstStyle/>
          <a:p>
            <a:r>
              <a:rPr lang="en-US" dirty="0"/>
              <a:t>La </a:t>
            </a:r>
            <a:r>
              <a:rPr lang="en-US" dirty="0" err="1"/>
              <a:t>organización</a:t>
            </a:r>
            <a:r>
              <a:rPr lang="en-US" dirty="0"/>
              <a:t> </a:t>
            </a:r>
            <a:r>
              <a:rPr lang="en-US" dirty="0" err="1"/>
              <a:t>debe</a:t>
            </a:r>
            <a:r>
              <a:rPr lang="en-US" dirty="0"/>
              <a:t> </a:t>
            </a:r>
            <a:r>
              <a:rPr lang="en-US" dirty="0" err="1"/>
              <a:t>actualizar</a:t>
            </a:r>
            <a:r>
              <a:rPr lang="en-US" dirty="0"/>
              <a:t> el </a:t>
            </a:r>
            <a:r>
              <a:rPr lang="en-US" dirty="0" err="1"/>
              <a:t>Caso</a:t>
            </a:r>
            <a:r>
              <a:rPr lang="en-US" dirty="0"/>
              <a:t> de </a:t>
            </a:r>
            <a:r>
              <a:rPr lang="en-US" dirty="0" err="1"/>
              <a:t>Negocio</a:t>
            </a:r>
            <a:r>
              <a:rPr lang="en-US" dirty="0"/>
              <a:t> </a:t>
            </a:r>
            <a:r>
              <a:rPr lang="en-US" dirty="0" err="1"/>
              <a:t>para</a:t>
            </a:r>
            <a:r>
              <a:rPr lang="en-US" dirty="0"/>
              <a:t> </a:t>
            </a:r>
            <a:r>
              <a:rPr lang="en-US" dirty="0" err="1"/>
              <a:t>reflejar</a:t>
            </a:r>
            <a:r>
              <a:rPr lang="en-US" dirty="0"/>
              <a:t> los </a:t>
            </a:r>
            <a:r>
              <a:rPr lang="en-US" dirty="0" err="1"/>
              <a:t>hallasgos</a:t>
            </a:r>
            <a:r>
              <a:rPr lang="en-US" dirty="0"/>
              <a:t>.</a:t>
            </a:r>
          </a:p>
        </p:txBody>
      </p:sp>
      <p:cxnSp>
        <p:nvCxnSpPr>
          <p:cNvPr id="11" name="Straight Arrow Connector 10"/>
          <p:cNvCxnSpPr/>
          <p:nvPr/>
        </p:nvCxnSpPr>
        <p:spPr>
          <a:xfrm flipH="1" flipV="1">
            <a:off x="2514600" y="4572000"/>
            <a:ext cx="2362200" cy="44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554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755"/>
          <a:stretch/>
        </p:blipFill>
        <p:spPr>
          <a:xfrm>
            <a:off x="152400" y="1143000"/>
            <a:ext cx="2873109" cy="4264537"/>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249</a:t>
            </a:fld>
            <a:endParaRPr lang="en-US" dirty="0"/>
          </a:p>
        </p:txBody>
      </p:sp>
      <p:sp>
        <p:nvSpPr>
          <p:cNvPr id="4" name="Title 3"/>
          <p:cNvSpPr>
            <a:spLocks noGrp="1"/>
          </p:cNvSpPr>
          <p:nvPr>
            <p:ph type="title"/>
          </p:nvPr>
        </p:nvSpPr>
        <p:spPr/>
        <p:txBody>
          <a:bodyPr>
            <a:normAutofit fontScale="90000"/>
          </a:bodyPr>
          <a:lstStyle/>
          <a:p>
            <a:r>
              <a:rPr lang="en-US" dirty="0" err="1"/>
              <a:t>Iniciación</a:t>
            </a:r>
            <a:r>
              <a:rPr lang="en-US" dirty="0"/>
              <a:t> de </a:t>
            </a:r>
            <a:r>
              <a:rPr lang="en-US" dirty="0" err="1"/>
              <a:t>Proyectos</a:t>
            </a:r>
            <a:r>
              <a:rPr lang="en-US" dirty="0"/>
              <a:t> </a:t>
            </a:r>
            <a:r>
              <a:rPr lang="en-US" dirty="0" err="1"/>
              <a:t>PRiSM</a:t>
            </a:r>
            <a:endParaRPr lang="en-US" dirty="0"/>
          </a:p>
        </p:txBody>
      </p:sp>
      <p:sp>
        <p:nvSpPr>
          <p:cNvPr id="6" name="TextBox 5"/>
          <p:cNvSpPr txBox="1"/>
          <p:nvPr/>
        </p:nvSpPr>
        <p:spPr>
          <a:xfrm>
            <a:off x="3505200" y="1743670"/>
            <a:ext cx="3581400" cy="369332"/>
          </a:xfrm>
          <a:prstGeom prst="rect">
            <a:avLst/>
          </a:prstGeom>
          <a:noFill/>
        </p:spPr>
        <p:txBody>
          <a:bodyPr wrap="square" rtlCol="0">
            <a:spAutoFit/>
          </a:bodyPr>
          <a:lstStyle/>
          <a:p>
            <a:r>
              <a:rPr lang="en-US" dirty="0" err="1"/>
              <a:t>Realizar</a:t>
            </a:r>
            <a:r>
              <a:rPr lang="en-US" dirty="0"/>
              <a:t>  </a:t>
            </a:r>
            <a:r>
              <a:rPr lang="en-US" dirty="0" err="1"/>
              <a:t>Análisis</a:t>
            </a:r>
            <a:r>
              <a:rPr lang="en-US" dirty="0"/>
              <a:t> de </a:t>
            </a:r>
            <a:r>
              <a:rPr lang="en-US" dirty="0" err="1"/>
              <a:t>Impacto</a:t>
            </a:r>
            <a:r>
              <a:rPr lang="en-US" dirty="0"/>
              <a:t> P5</a:t>
            </a:r>
          </a:p>
        </p:txBody>
      </p:sp>
      <p:cxnSp>
        <p:nvCxnSpPr>
          <p:cNvPr id="7" name="Straight Arrow Connector 6"/>
          <p:cNvCxnSpPr>
            <a:stCxn id="6" idx="1"/>
          </p:cNvCxnSpPr>
          <p:nvPr/>
        </p:nvCxnSpPr>
        <p:spPr>
          <a:xfrm flipH="1">
            <a:off x="1371602" y="1928336"/>
            <a:ext cx="2133598" cy="4393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3505200" y="2734270"/>
            <a:ext cx="5410200" cy="646331"/>
          </a:xfrm>
          <a:prstGeom prst="rect">
            <a:avLst/>
          </a:prstGeom>
          <a:noFill/>
        </p:spPr>
        <p:txBody>
          <a:bodyPr wrap="square" rtlCol="0">
            <a:spAutoFit/>
          </a:bodyPr>
          <a:lstStyle/>
          <a:p>
            <a:r>
              <a:rPr lang="en-US" dirty="0"/>
              <a:t>En base al </a:t>
            </a:r>
            <a:r>
              <a:rPr lang="en-US" dirty="0" err="1"/>
              <a:t>Análisis</a:t>
            </a:r>
            <a:r>
              <a:rPr lang="en-US" dirty="0"/>
              <a:t>, el </a:t>
            </a:r>
            <a:r>
              <a:rPr lang="en-US" dirty="0" err="1"/>
              <a:t>puntaje</a:t>
            </a:r>
            <a:r>
              <a:rPr lang="en-US" dirty="0"/>
              <a:t> del </a:t>
            </a:r>
            <a:r>
              <a:rPr lang="en-US" dirty="0" err="1"/>
              <a:t>proyecto</a:t>
            </a:r>
            <a:r>
              <a:rPr lang="en-US" dirty="0"/>
              <a:t> (en </a:t>
            </a:r>
            <a:r>
              <a:rPr lang="en-US" dirty="0" err="1"/>
              <a:t>este</a:t>
            </a:r>
            <a:r>
              <a:rPr lang="en-US" dirty="0"/>
              <a:t> </a:t>
            </a:r>
            <a:r>
              <a:rPr lang="en-US" dirty="0" err="1"/>
              <a:t>punto</a:t>
            </a:r>
            <a:r>
              <a:rPr lang="en-US" dirty="0"/>
              <a:t>) define </a:t>
            </a:r>
            <a:r>
              <a:rPr lang="en-US" dirty="0" err="1"/>
              <a:t>riesgos</a:t>
            </a:r>
            <a:r>
              <a:rPr lang="en-US" dirty="0"/>
              <a:t>.</a:t>
            </a:r>
          </a:p>
        </p:txBody>
      </p:sp>
      <p:cxnSp>
        <p:nvCxnSpPr>
          <p:cNvPr id="10" name="Straight Arrow Connector 9"/>
          <p:cNvCxnSpPr/>
          <p:nvPr/>
        </p:nvCxnSpPr>
        <p:spPr>
          <a:xfrm flipH="1" flipV="1">
            <a:off x="1371601" y="3115270"/>
            <a:ext cx="2057399" cy="893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3505200" y="3877270"/>
            <a:ext cx="5410200" cy="923330"/>
          </a:xfrm>
          <a:prstGeom prst="rect">
            <a:avLst/>
          </a:prstGeom>
          <a:noFill/>
        </p:spPr>
        <p:txBody>
          <a:bodyPr wrap="square" rtlCol="0">
            <a:spAutoFit/>
          </a:bodyPr>
          <a:lstStyle/>
          <a:p>
            <a:r>
              <a:rPr lang="es-ES" dirty="0"/>
              <a:t>Redactar el SMP incluyendo la puntaje P5, y las recomendaciones para la mitigación de riesgos y el incremento de los beneficios de las oportunidades.</a:t>
            </a:r>
            <a:endParaRPr lang="en-US" dirty="0"/>
          </a:p>
        </p:txBody>
      </p:sp>
      <p:cxnSp>
        <p:nvCxnSpPr>
          <p:cNvPr id="13" name="Straight Arrow Connector 12"/>
          <p:cNvCxnSpPr/>
          <p:nvPr/>
        </p:nvCxnSpPr>
        <p:spPr>
          <a:xfrm flipH="1">
            <a:off x="1371601" y="4191000"/>
            <a:ext cx="2133599" cy="672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4561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038600"/>
            <a:ext cx="8229600" cy="1904999"/>
          </a:xfrm>
        </p:spPr>
        <p:txBody>
          <a:bodyPr>
            <a:normAutofit/>
          </a:bodyPr>
          <a:lstStyle/>
          <a:p>
            <a:pPr marL="0" indent="0" algn="ctr">
              <a:buNone/>
            </a:pPr>
            <a:r>
              <a:rPr lang="es-GT" dirty="0"/>
              <a:t>El nuevo informe revela que sólo 129 de las 4.069 mayores empresas que cotizan en las bolsas de valores del mundo están divulgando la información más básica de sostenibilidad.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a:t>
            </a:fld>
            <a:endParaRPr lang="en-US" dirty="0"/>
          </a:p>
        </p:txBody>
      </p:sp>
      <p:sp>
        <p:nvSpPr>
          <p:cNvPr id="4" name="Title 3"/>
          <p:cNvSpPr>
            <a:spLocks noGrp="1"/>
          </p:cNvSpPr>
          <p:nvPr>
            <p:ph type="title"/>
          </p:nvPr>
        </p:nvSpPr>
        <p:spPr/>
        <p:txBody>
          <a:bodyPr/>
          <a:lstStyle/>
          <a:p>
            <a:r>
              <a:rPr lang="en-US" dirty="0"/>
              <a:t>¿</a:t>
            </a:r>
            <a:r>
              <a:rPr lang="en-US" dirty="0" err="1"/>
              <a:t>Es</a:t>
            </a:r>
            <a:r>
              <a:rPr lang="en-US" dirty="0"/>
              <a:t> </a:t>
            </a:r>
            <a:r>
              <a:rPr lang="en-US" dirty="0" err="1"/>
              <a:t>esto</a:t>
            </a:r>
            <a:r>
              <a:rPr lang="en-US" dirty="0"/>
              <a:t> un </a:t>
            </a:r>
            <a:r>
              <a:rPr lang="en-US" dirty="0" err="1"/>
              <a:t>problema</a:t>
            </a:r>
            <a:r>
              <a:rPr lang="en-US" dirty="0"/>
              <a:t>?</a:t>
            </a:r>
          </a:p>
        </p:txBody>
      </p:sp>
      <p:sp>
        <p:nvSpPr>
          <p:cNvPr id="5" name="TextBox 4"/>
          <p:cNvSpPr txBox="1"/>
          <p:nvPr/>
        </p:nvSpPr>
        <p:spPr>
          <a:xfrm>
            <a:off x="2209800" y="990600"/>
            <a:ext cx="4595804" cy="3154710"/>
          </a:xfrm>
          <a:prstGeom prst="rect">
            <a:avLst/>
          </a:prstGeom>
          <a:noFill/>
        </p:spPr>
        <p:txBody>
          <a:bodyPr wrap="none" rtlCol="0">
            <a:spAutoFit/>
          </a:bodyPr>
          <a:lstStyle/>
          <a:p>
            <a:r>
              <a:rPr lang="en-US" sz="19900" dirty="0">
                <a:solidFill>
                  <a:schemeClr val="accent3"/>
                </a:solidFill>
              </a:rPr>
              <a:t>97%</a:t>
            </a:r>
          </a:p>
        </p:txBody>
      </p:sp>
      <p:sp>
        <p:nvSpPr>
          <p:cNvPr id="6" name="TextBox 5"/>
          <p:cNvSpPr txBox="1"/>
          <p:nvPr/>
        </p:nvSpPr>
        <p:spPr>
          <a:xfrm>
            <a:off x="264160" y="5867400"/>
            <a:ext cx="8803462" cy="253916"/>
          </a:xfrm>
          <a:prstGeom prst="rect">
            <a:avLst/>
          </a:prstGeom>
          <a:noFill/>
        </p:spPr>
        <p:txBody>
          <a:bodyPr wrap="none" rtlCol="0">
            <a:spAutoFit/>
          </a:bodyPr>
          <a:lstStyle/>
          <a:p>
            <a:r>
              <a:rPr lang="en-US" sz="1050" dirty="0" err="1">
                <a:solidFill>
                  <a:schemeClr val="tx1">
                    <a:lumMod val="50000"/>
                    <a:lumOff val="50000"/>
                  </a:schemeClr>
                </a:solidFill>
              </a:rPr>
              <a:t>Src</a:t>
            </a:r>
            <a:r>
              <a:rPr lang="en-US" sz="1050" dirty="0">
                <a:solidFill>
                  <a:schemeClr val="tx1">
                    <a:lumMod val="50000"/>
                    <a:lumOff val="50000"/>
                  </a:schemeClr>
                </a:solidFill>
              </a:rPr>
              <a:t>: http://</a:t>
            </a:r>
            <a:r>
              <a:rPr lang="en-US" sz="1050" dirty="0" err="1">
                <a:solidFill>
                  <a:schemeClr val="tx1">
                    <a:lumMod val="50000"/>
                    <a:lumOff val="50000"/>
                  </a:schemeClr>
                </a:solidFill>
              </a:rPr>
              <a:t>www.theguardian.com</a:t>
            </a:r>
            <a:r>
              <a:rPr lang="en-US" sz="1050" dirty="0">
                <a:solidFill>
                  <a:schemeClr val="tx1">
                    <a:lumMod val="50000"/>
                    <a:lumOff val="50000"/>
                  </a:schemeClr>
                </a:solidFill>
              </a:rPr>
              <a:t>/sustainable-business/2014/</a:t>
            </a:r>
            <a:r>
              <a:rPr lang="en-US" sz="1050" dirty="0" err="1">
                <a:solidFill>
                  <a:schemeClr val="tx1">
                    <a:lumMod val="50000"/>
                    <a:lumOff val="50000"/>
                  </a:schemeClr>
                </a:solidFill>
              </a:rPr>
              <a:t>oct</a:t>
            </a:r>
            <a:r>
              <a:rPr lang="en-US" sz="1050" dirty="0">
                <a:solidFill>
                  <a:schemeClr val="tx1">
                    <a:lumMod val="50000"/>
                    <a:lumOff val="50000"/>
                  </a:schemeClr>
                </a:solidFill>
              </a:rPr>
              <a:t>/13/97-companies-fail-to-provide-data-key-sustainability-indicators-stocck-exchange-report</a:t>
            </a:r>
          </a:p>
        </p:txBody>
      </p:sp>
    </p:spTree>
    <p:extLst>
      <p:ext uri="{BB962C8B-B14F-4D97-AF65-F5344CB8AC3E}">
        <p14:creationId xmlns:p14="http://schemas.microsoft.com/office/powerpoint/2010/main" val="255004097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Autofit/>
          </a:bodyPr>
          <a:lstStyle/>
          <a:p>
            <a:r>
              <a:rPr lang="en-US" dirty="0" err="1"/>
              <a:t>Herramientas</a:t>
            </a:r>
            <a:r>
              <a:rPr lang="en-US" dirty="0"/>
              <a:t> </a:t>
            </a:r>
            <a:r>
              <a:rPr lang="en-US" dirty="0" err="1"/>
              <a:t>para</a:t>
            </a:r>
            <a:r>
              <a:rPr lang="en-US" dirty="0"/>
              <a:t> </a:t>
            </a:r>
            <a:r>
              <a:rPr lang="en-US" dirty="0" err="1"/>
              <a:t>Integrar</a:t>
            </a:r>
            <a:r>
              <a:rPr lang="en-US" dirty="0"/>
              <a:t> la </a:t>
            </a:r>
            <a:r>
              <a:rPr lang="en-US" dirty="0" err="1"/>
              <a:t>Sostenibilidad</a:t>
            </a:r>
            <a:r>
              <a:rPr lang="en-US" dirty="0"/>
              <a:t> y la </a:t>
            </a:r>
            <a:r>
              <a:rPr lang="en-US" dirty="0" err="1"/>
              <a:t>Gestión</a:t>
            </a:r>
            <a:r>
              <a:rPr lang="en-US" dirty="0"/>
              <a:t> de </a:t>
            </a:r>
            <a:r>
              <a:rPr lang="en-US" dirty="0" err="1"/>
              <a:t>Proyectos</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a:t>©Copyright GPM 2009-2013</a:t>
            </a:r>
          </a:p>
        </p:txBody>
      </p:sp>
      <p:sp>
        <p:nvSpPr>
          <p:cNvPr id="7" name="TextBox 6"/>
          <p:cNvSpPr txBox="1"/>
          <p:nvPr/>
        </p:nvSpPr>
        <p:spPr>
          <a:xfrm>
            <a:off x="1447800" y="4267200"/>
            <a:ext cx="6477000" cy="1200329"/>
          </a:xfrm>
          <a:prstGeom prst="rect">
            <a:avLst/>
          </a:prstGeom>
          <a:noFill/>
        </p:spPr>
        <p:txBody>
          <a:bodyPr wrap="square" rtlCol="0">
            <a:spAutoFit/>
          </a:bodyPr>
          <a:lstStyle/>
          <a:p>
            <a:r>
              <a:rPr lang="es-ES" dirty="0"/>
              <a:t>El Plan de Gestión de la Sostenibilidad (SMP) vincula las metas y objetivos corporativos de RSE al plan de proyecto e identifica los impactos del proyecto desde el punto de vista Ambiental, Social y Económico.</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2532"/>
          <a:stretch/>
        </p:blipFill>
        <p:spPr>
          <a:xfrm>
            <a:off x="3657600" y="2133600"/>
            <a:ext cx="1740408" cy="1654974"/>
          </a:xfrm>
          <a:prstGeom prst="rect">
            <a:avLst/>
          </a:prstGeom>
          <a:ln>
            <a:solidFill>
              <a:schemeClr val="tx1"/>
            </a:solidFill>
          </a:ln>
        </p:spPr>
      </p:pic>
    </p:spTree>
    <p:extLst>
      <p:ext uri="{BB962C8B-B14F-4D97-AF65-F5344CB8AC3E}">
        <p14:creationId xmlns:p14="http://schemas.microsoft.com/office/powerpoint/2010/main" val="16913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normAutofit/>
          </a:bodyPr>
          <a:lstStyle/>
          <a:p>
            <a:r>
              <a:rPr lang="en-US" dirty="0"/>
              <a:t>¿</a:t>
            </a:r>
            <a:r>
              <a:rPr lang="en-US" dirty="0" err="1"/>
              <a:t>Qué</a:t>
            </a:r>
            <a:r>
              <a:rPr lang="en-US" dirty="0"/>
              <a:t> se </a:t>
            </a:r>
            <a:r>
              <a:rPr lang="en-US" dirty="0" err="1"/>
              <a:t>incluye</a:t>
            </a:r>
            <a:r>
              <a:rPr lang="en-US" dirty="0"/>
              <a:t> en un PGS?</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152425" cy="4247317"/>
          </a:xfrm>
          <a:prstGeom prst="rect">
            <a:avLst/>
          </a:prstGeom>
          <a:noFill/>
        </p:spPr>
        <p:txBody>
          <a:bodyPr wrap="none" rtlCol="0">
            <a:spAutoFit/>
          </a:bodyPr>
          <a:lstStyle/>
          <a:p>
            <a:pPr marL="285750" indent="-285750">
              <a:buFont typeface="Wingdings" charset="2"/>
              <a:buChar char="q"/>
            </a:pPr>
            <a:r>
              <a:rPr lang="en-US" dirty="0" err="1"/>
              <a:t>Tabla</a:t>
            </a:r>
            <a:r>
              <a:rPr lang="en-US" dirty="0"/>
              <a:t> de </a:t>
            </a:r>
            <a:r>
              <a:rPr lang="en-US" dirty="0" err="1"/>
              <a:t>contenido</a:t>
            </a:r>
            <a:r>
              <a:rPr lang="en-US" dirty="0"/>
              <a:t> </a:t>
            </a:r>
          </a:p>
          <a:p>
            <a:pPr marL="285750" indent="-285750">
              <a:buFont typeface="Wingdings" charset="2"/>
              <a:buChar char="q"/>
            </a:pPr>
            <a:r>
              <a:rPr lang="en-US" dirty="0"/>
              <a:t>Control del </a:t>
            </a:r>
            <a:r>
              <a:rPr lang="en-US" dirty="0" err="1"/>
              <a:t>Documento</a:t>
            </a:r>
            <a:endParaRPr lang="en-US" dirty="0"/>
          </a:p>
          <a:p>
            <a:pPr marL="742884" lvl="1" indent="-285750">
              <a:buFont typeface="Wingdings" charset="2"/>
              <a:buChar char="q"/>
            </a:pPr>
            <a:r>
              <a:rPr lang="es-ES" dirty="0"/>
              <a:t>Historial de las versiones y la lista de destinatarios </a:t>
            </a:r>
            <a:endParaRPr lang="en-US" dirty="0"/>
          </a:p>
          <a:p>
            <a:pPr marL="285750" indent="-285750">
              <a:buFont typeface="Wingdings" charset="2"/>
              <a:buChar char="q"/>
            </a:pPr>
            <a:r>
              <a:rPr lang="en-US" dirty="0" err="1"/>
              <a:t>Propósito</a:t>
            </a:r>
            <a:endParaRPr lang="en-US" dirty="0"/>
          </a:p>
          <a:p>
            <a:pPr marL="742884" lvl="1" indent="-285750">
              <a:buFont typeface="Wingdings" charset="2"/>
              <a:buChar char="q"/>
            </a:pPr>
            <a:r>
              <a:rPr lang="es-ES" dirty="0"/>
              <a:t>Una resumen sobre qué es el documento</a:t>
            </a:r>
            <a:endParaRPr lang="en-US" dirty="0"/>
          </a:p>
          <a:p>
            <a:pPr marL="285750" indent="-285750">
              <a:buFont typeface="Wingdings" charset="2"/>
              <a:buChar char="q"/>
            </a:pPr>
            <a:r>
              <a:rPr lang="en-US" dirty="0" err="1"/>
              <a:t>Resumen</a:t>
            </a:r>
            <a:r>
              <a:rPr lang="en-US" dirty="0"/>
              <a:t> </a:t>
            </a:r>
            <a:r>
              <a:rPr lang="en-US" dirty="0" err="1"/>
              <a:t>Ejecutivo</a:t>
            </a:r>
            <a:r>
              <a:rPr lang="en-US" dirty="0"/>
              <a:t> o Brief</a:t>
            </a:r>
          </a:p>
          <a:p>
            <a:pPr marL="742884" lvl="1" indent="-285750">
              <a:buFont typeface="Wingdings" charset="2"/>
              <a:buChar char="q"/>
            </a:pPr>
            <a:r>
              <a:rPr lang="es-ES" dirty="0"/>
              <a:t>Una descripción de los factores de sostenibilidad en el proyecto </a:t>
            </a:r>
            <a:endParaRPr lang="en-US" dirty="0"/>
          </a:p>
          <a:p>
            <a:pPr marL="285750" indent="-285750">
              <a:buFont typeface="Wingdings" charset="2"/>
              <a:buChar char="q"/>
            </a:pPr>
            <a:r>
              <a:rPr lang="es-ES" dirty="0"/>
              <a:t>Lista de los Objetivos de Sostenibilidad del Proyecto </a:t>
            </a:r>
            <a:endParaRPr lang="en-US" dirty="0"/>
          </a:p>
          <a:p>
            <a:pPr marL="742884" lvl="1" indent="-285750">
              <a:buFont typeface="Wingdings" charset="2"/>
              <a:buChar char="q"/>
            </a:pPr>
            <a:r>
              <a:rPr lang="es-ES" dirty="0"/>
              <a:t>Derivados del Análisis de Impacto P5</a:t>
            </a:r>
            <a:endParaRPr lang="en-US" dirty="0"/>
          </a:p>
          <a:p>
            <a:pPr marL="285750" indent="-285750">
              <a:buFont typeface="Wingdings" charset="2"/>
              <a:buChar char="q"/>
            </a:pPr>
            <a:r>
              <a:rPr lang="es-ES" dirty="0"/>
              <a:t>Descripción de las Principales Medidas e Indicadores de Desempeño (Cualitativo y</a:t>
            </a:r>
          </a:p>
          <a:p>
            <a:pPr marL="285750" indent="-285750"/>
            <a:r>
              <a:rPr lang="es-ES" dirty="0"/>
              <a:t> Cuantitativo)</a:t>
            </a:r>
            <a:endParaRPr lang="en-US" dirty="0"/>
          </a:p>
          <a:p>
            <a:pPr marL="285750" indent="-285750">
              <a:buFont typeface="Wingdings" charset="2"/>
              <a:buChar char="q"/>
            </a:pPr>
            <a:r>
              <a:rPr lang="es-ES" dirty="0"/>
              <a:t>El Puntaje de la Evaluación de Impacto P5 (y actualizaciones)</a:t>
            </a:r>
            <a:endParaRPr lang="en-US" dirty="0"/>
          </a:p>
          <a:p>
            <a:pPr marL="285750" indent="-285750">
              <a:buFont typeface="Wingdings" charset="2"/>
              <a:buChar char="q"/>
            </a:pPr>
            <a:r>
              <a:rPr lang="en-US" dirty="0" err="1"/>
              <a:t>Exclusiones</a:t>
            </a:r>
            <a:r>
              <a:rPr lang="en-US" dirty="0"/>
              <a:t> del </a:t>
            </a:r>
            <a:r>
              <a:rPr lang="en-US" dirty="0" err="1"/>
              <a:t>Alcance</a:t>
            </a:r>
            <a:r>
              <a:rPr lang="en-US" dirty="0"/>
              <a:t> </a:t>
            </a:r>
          </a:p>
          <a:p>
            <a:pPr marL="285750" indent="-285750">
              <a:buFont typeface="Wingdings" charset="2"/>
              <a:buChar char="q"/>
            </a:pPr>
            <a:r>
              <a:rPr lang="en-US" dirty="0" err="1"/>
              <a:t>Revisiones</a:t>
            </a:r>
            <a:r>
              <a:rPr lang="en-US" dirty="0"/>
              <a:t> y </a:t>
            </a:r>
            <a:r>
              <a:rPr lang="en-US" dirty="0" err="1"/>
              <a:t>Reportes</a:t>
            </a:r>
            <a:r>
              <a:rPr lang="en-US" dirty="0"/>
              <a:t> de </a:t>
            </a:r>
            <a:r>
              <a:rPr lang="en-US" dirty="0" err="1"/>
              <a:t>Sostenibilidad</a:t>
            </a:r>
            <a:r>
              <a:rPr lang="en-US" dirty="0"/>
              <a:t> </a:t>
            </a:r>
          </a:p>
          <a:p>
            <a:pPr marL="285750" indent="-285750">
              <a:buFont typeface="Wingdings" charset="2"/>
              <a:buChar char="q"/>
            </a:pPr>
            <a:r>
              <a:rPr lang="en-US" dirty="0" err="1"/>
              <a:t>Verificaciones</a:t>
            </a:r>
            <a:r>
              <a:rPr lang="en-US" dirty="0"/>
              <a:t>/</a:t>
            </a:r>
            <a:r>
              <a:rPr lang="en-US" dirty="0" err="1"/>
              <a:t>Auditorías</a:t>
            </a:r>
            <a:endParaRPr lang="en-US" dirty="0"/>
          </a:p>
        </p:txBody>
      </p:sp>
    </p:spTree>
    <p:extLst>
      <p:ext uri="{BB962C8B-B14F-4D97-AF65-F5344CB8AC3E}">
        <p14:creationId xmlns:p14="http://schemas.microsoft.com/office/powerpoint/2010/main" val="1106165132"/>
      </p:ext>
    </p:extLst>
  </p:cSld>
  <p:clrMapOvr>
    <a:masterClrMapping/>
  </p:clrMapOvr>
  <p:transition spd="slow"/>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067550" cy="854075"/>
          </a:xfrm>
        </p:spPr>
        <p:txBody>
          <a:bodyPr>
            <a:normAutofit/>
          </a:bodyPr>
          <a:lstStyle/>
          <a:p>
            <a:r>
              <a:rPr lang="en-US" dirty="0"/>
              <a:t>Control de </a:t>
            </a:r>
            <a:r>
              <a:rPr lang="en-US" dirty="0" err="1"/>
              <a:t>Versiones</a:t>
            </a:r>
            <a:r>
              <a:rPr lang="en-US" dirty="0"/>
              <a:t> y  </a:t>
            </a:r>
            <a:r>
              <a:rPr lang="en-US" dirty="0" err="1"/>
              <a:t>Distribución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856541060"/>
              </p:ext>
            </p:extLst>
          </p:nvPr>
        </p:nvGraphicFramePr>
        <p:xfrm>
          <a:off x="2286000" y="990600"/>
          <a:ext cx="4558332" cy="5105400"/>
        </p:xfrm>
        <a:graphic>
          <a:graphicData uri="http://schemas.openxmlformats.org/presentationml/2006/ole">
            <mc:AlternateContent xmlns:mc="http://schemas.openxmlformats.org/markup-compatibility/2006">
              <mc:Choice xmlns:v="urn:schemas-microsoft-com:vml" Requires="v">
                <p:oleObj spid="_x0000_s413702" name="Document" r:id="rId3" imgW="5613480" imgH="5805360" progId="Word.Document.12">
                  <p:link updateAutomatic="1"/>
                </p:oleObj>
              </mc:Choice>
              <mc:Fallback>
                <p:oleObj name="Document" r:id="rId3" imgW="5613480" imgH="580536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90600"/>
                        <a:ext cx="4558332"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SMP.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val="551441445"/>
      </p:ext>
    </p:extLst>
  </p:cSld>
  <p:clrMapOvr>
    <a:masterClrMapping/>
  </p:clrMapOvr>
  <p:transition spd="slow"/>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15150" cy="854075"/>
          </a:xfrm>
        </p:spPr>
        <p:txBody>
          <a:bodyPr>
            <a:normAutofit fontScale="90000"/>
          </a:bodyPr>
          <a:lstStyle/>
          <a:p>
            <a:r>
              <a:rPr lang="en-US" dirty="0" err="1"/>
              <a:t>Objetivos</a:t>
            </a:r>
            <a:r>
              <a:rPr lang="en-US" dirty="0"/>
              <a:t> de </a:t>
            </a:r>
            <a:r>
              <a:rPr lang="en-US" dirty="0" err="1"/>
              <a:t>Sostenibilidad</a:t>
            </a:r>
            <a:r>
              <a:rPr lang="en-US" dirty="0"/>
              <a:t> del </a:t>
            </a:r>
            <a:r>
              <a:rPr lang="en-US" dirty="0" err="1"/>
              <a:t>Proyecto</a:t>
            </a:r>
            <a:endParaRPr lang="en-US" dirty="0"/>
          </a:p>
        </p:txBody>
      </p:sp>
      <p:pic>
        <p:nvPicPr>
          <p:cNvPr id="6" name="Picture 5" descr="SM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1219200"/>
            <a:ext cx="1381810" cy="773430"/>
          </a:xfrm>
          <a:prstGeom prst="rect">
            <a:avLst/>
          </a:prstGeom>
        </p:spPr>
      </p:pic>
      <p:graphicFrame>
        <p:nvGraphicFramePr>
          <p:cNvPr id="7" name="Object 6"/>
          <p:cNvGraphicFramePr>
            <a:graphicFrameLocks noChangeAspect="1"/>
          </p:cNvGraphicFramePr>
          <p:nvPr>
            <p:extLst/>
          </p:nvPr>
        </p:nvGraphicFramePr>
        <p:xfrm>
          <a:off x="685800" y="2438400"/>
          <a:ext cx="8051143" cy="1054100"/>
        </p:xfrm>
        <a:graphic>
          <a:graphicData uri="http://schemas.openxmlformats.org/presentationml/2006/ole">
            <mc:AlternateContent xmlns:mc="http://schemas.openxmlformats.org/markup-compatibility/2006">
              <mc:Choice xmlns:v="urn:schemas-microsoft-com:vml" Requires="v">
                <p:oleObj spid="_x0000_s414726" name="Document" r:id="rId4" imgW="5625893" imgH="736573" progId="Word.Document.12">
                  <p:embed/>
                </p:oleObj>
              </mc:Choice>
              <mc:Fallback>
                <p:oleObj name="Document" r:id="rId4" imgW="5625893" imgH="736573"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438400"/>
                        <a:ext cx="8051143"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990600" y="3733800"/>
            <a:ext cx="7010400" cy="646331"/>
          </a:xfrm>
          <a:prstGeom prst="rect">
            <a:avLst/>
          </a:prstGeom>
          <a:noFill/>
        </p:spPr>
        <p:txBody>
          <a:bodyPr wrap="square" rtlCol="0">
            <a:spAutoFit/>
          </a:bodyPr>
          <a:lstStyle/>
          <a:p>
            <a:r>
              <a:rPr lang="es-ES" dirty="0"/>
              <a:t>Los objetivos de sostenibilidad se toman a partir del análisis P5. Está incluido todo lo que necesita ser mejorado.  </a:t>
            </a:r>
            <a:endParaRPr lang="en-US" dirty="0"/>
          </a:p>
        </p:txBody>
      </p:sp>
    </p:spTree>
    <p:extLst>
      <p:ext uri="{BB962C8B-B14F-4D97-AF65-F5344CB8AC3E}">
        <p14:creationId xmlns:p14="http://schemas.microsoft.com/office/powerpoint/2010/main" val="1684429310"/>
      </p:ext>
    </p:extLst>
  </p:cSld>
  <p:clrMapOvr>
    <a:masterClrMapping/>
  </p:clrMapOvr>
  <p:transition spd="slow"/>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7" y="152400"/>
            <a:ext cx="5367702" cy="795338"/>
          </a:xfrm>
        </p:spPr>
        <p:txBody>
          <a:bodyPr/>
          <a:lstStyle/>
          <a:p>
            <a:pPr lvl="0"/>
            <a:r>
              <a:rPr lang="en-GB" sz="1600" dirty="0" err="1"/>
              <a:t>Mediciones</a:t>
            </a:r>
            <a:r>
              <a:rPr lang="en-GB" sz="1600" dirty="0"/>
              <a:t> Claves de </a:t>
            </a:r>
            <a:r>
              <a:rPr lang="en-GB" sz="1600" dirty="0" err="1"/>
              <a:t>Desempeño</a:t>
            </a:r>
            <a:r>
              <a:rPr lang="en-GB" sz="1600" dirty="0"/>
              <a:t/>
            </a:r>
            <a:br>
              <a:rPr lang="en-GB" sz="1600" dirty="0"/>
            </a:br>
            <a:r>
              <a:rPr lang="en-GB" sz="1600" dirty="0"/>
              <a:t>(</a:t>
            </a:r>
            <a:r>
              <a:rPr lang="en-GB" sz="1600" dirty="0" err="1"/>
              <a:t>Cualitativas</a:t>
            </a:r>
            <a:r>
              <a:rPr lang="en-GB" sz="1600" dirty="0"/>
              <a:t> y </a:t>
            </a:r>
            <a:r>
              <a:rPr lang="en-GB" sz="1600" dirty="0" err="1"/>
              <a:t>Cuantitativas</a:t>
            </a:r>
            <a:r>
              <a:rPr lang="en-GB" sz="1600" dirty="0"/>
              <a:t>)</a:t>
            </a:r>
            <a:endParaRPr lang="en-US" sz="1600" dirty="0"/>
          </a:p>
        </p:txBody>
      </p:sp>
      <p:sp>
        <p:nvSpPr>
          <p:cNvPr id="4" name="Rectangle 3"/>
          <p:cNvSpPr/>
          <p:nvPr/>
        </p:nvSpPr>
        <p:spPr>
          <a:xfrm>
            <a:off x="1617785" y="1371600"/>
            <a:ext cx="7032949" cy="5239896"/>
          </a:xfrm>
          <a:prstGeom prst="rect">
            <a:avLst/>
          </a:prstGeom>
        </p:spPr>
        <p:txBody>
          <a:bodyPr wrap="square">
            <a:spAutoFit/>
          </a:bodyPr>
          <a:lstStyle/>
          <a:p>
            <a:r>
              <a:rPr lang="en-GB" sz="1200" b="1" dirty="0" err="1"/>
              <a:t>Indicadores</a:t>
            </a:r>
            <a:r>
              <a:rPr lang="en-GB" sz="1200" b="1" dirty="0"/>
              <a:t> Claves de </a:t>
            </a:r>
            <a:r>
              <a:rPr lang="en-GB" sz="1200" b="1" dirty="0" err="1"/>
              <a:t>Desempeño</a:t>
            </a:r>
            <a:r>
              <a:rPr lang="en-GB" sz="1200" b="1" dirty="0"/>
              <a:t> </a:t>
            </a:r>
            <a:r>
              <a:rPr lang="en-GB" sz="1200" b="1" dirty="0" err="1"/>
              <a:t>Ambiental</a:t>
            </a:r>
            <a:endParaRPr lang="en-US" sz="1200" dirty="0"/>
          </a:p>
          <a:p>
            <a:pPr marL="171450" lvl="0" indent="-171450">
              <a:buFont typeface="Arial"/>
              <a:buChar char="•"/>
            </a:pPr>
            <a:r>
              <a:rPr lang="en-GB" sz="1200" dirty="0" err="1"/>
              <a:t>Energía</a:t>
            </a:r>
            <a:r>
              <a:rPr lang="en-GB" sz="1200" dirty="0"/>
              <a:t>: </a:t>
            </a:r>
            <a:r>
              <a:rPr lang="en-GB" sz="1200" dirty="0" err="1"/>
              <a:t>Número</a:t>
            </a:r>
            <a:r>
              <a:rPr lang="en-GB" sz="1200" dirty="0"/>
              <a:t> de </a:t>
            </a:r>
            <a:r>
              <a:rPr lang="en-GB" sz="1200" dirty="0" err="1"/>
              <a:t>Edificios</a:t>
            </a:r>
            <a:r>
              <a:rPr lang="en-GB" sz="1200" dirty="0"/>
              <a:t> </a:t>
            </a:r>
            <a:r>
              <a:rPr lang="en-GB" sz="1200" dirty="0" err="1"/>
              <a:t>verdes</a:t>
            </a:r>
            <a:r>
              <a:rPr lang="en-GB" sz="1200" dirty="0"/>
              <a:t> (</a:t>
            </a:r>
            <a:r>
              <a:rPr lang="en-GB" sz="1200" dirty="0" err="1"/>
              <a:t>ecoeficientes</a:t>
            </a:r>
            <a:r>
              <a:rPr lang="en-GB" sz="1200" dirty="0"/>
              <a:t>) en la ciudad</a:t>
            </a:r>
            <a:endParaRPr lang="en-US" sz="1200" dirty="0"/>
          </a:p>
          <a:p>
            <a:pPr marL="171450" lvl="0" indent="-171450">
              <a:buFont typeface="Arial"/>
              <a:buChar char="•"/>
            </a:pPr>
            <a:r>
              <a:rPr lang="en-GB" sz="1200" dirty="0" err="1"/>
              <a:t>Residuos</a:t>
            </a:r>
            <a:r>
              <a:rPr lang="en-GB" sz="1200" dirty="0"/>
              <a:t>:  </a:t>
            </a:r>
            <a:r>
              <a:rPr lang="en-GB" sz="1200" dirty="0" err="1"/>
              <a:t>Cantidad</a:t>
            </a:r>
            <a:r>
              <a:rPr lang="en-GB" sz="1200" dirty="0"/>
              <a:t> de </a:t>
            </a:r>
            <a:r>
              <a:rPr lang="en-GB" sz="1200" dirty="0" err="1"/>
              <a:t>residuo</a:t>
            </a:r>
            <a:r>
              <a:rPr lang="en-GB" sz="1200" dirty="0"/>
              <a:t> </a:t>
            </a:r>
            <a:r>
              <a:rPr lang="en-GB" sz="1200" dirty="0" err="1"/>
              <a:t>peligroso</a:t>
            </a:r>
            <a:r>
              <a:rPr lang="en-GB" sz="1200" dirty="0"/>
              <a:t> </a:t>
            </a:r>
            <a:r>
              <a:rPr lang="en-GB" sz="1200" dirty="0" err="1"/>
              <a:t>tratado</a:t>
            </a:r>
            <a:endParaRPr lang="en-US" sz="1200" dirty="0"/>
          </a:p>
          <a:p>
            <a:pPr marL="171450" lvl="0" indent="-171450">
              <a:buFont typeface="Arial"/>
              <a:buChar char="•"/>
            </a:pPr>
            <a:r>
              <a:rPr lang="en-GB" sz="1200" dirty="0" err="1"/>
              <a:t>Transporte</a:t>
            </a:r>
            <a:r>
              <a:rPr lang="en-GB" sz="1200" dirty="0"/>
              <a:t>: </a:t>
            </a:r>
            <a:r>
              <a:rPr lang="en-GB" sz="1200" dirty="0" err="1"/>
              <a:t>Número</a:t>
            </a:r>
            <a:r>
              <a:rPr lang="en-GB" sz="1200" dirty="0"/>
              <a:t> de </a:t>
            </a:r>
            <a:r>
              <a:rPr lang="en-GB" sz="1200" dirty="0" err="1"/>
              <a:t>transportes</a:t>
            </a:r>
            <a:r>
              <a:rPr lang="en-GB" sz="1200" dirty="0"/>
              <a:t> </a:t>
            </a:r>
            <a:r>
              <a:rPr lang="en-GB" sz="1200" dirty="0" err="1"/>
              <a:t>públicos</a:t>
            </a:r>
            <a:r>
              <a:rPr lang="en-GB" sz="1200" dirty="0"/>
              <a:t> </a:t>
            </a:r>
            <a:r>
              <a:rPr lang="en-GB" sz="1200" dirty="0" err="1"/>
              <a:t>eléctricos</a:t>
            </a:r>
            <a:r>
              <a:rPr lang="en-GB" sz="1200" dirty="0"/>
              <a:t> </a:t>
            </a:r>
            <a:endParaRPr lang="en-US" sz="1200" dirty="0"/>
          </a:p>
          <a:p>
            <a:pPr marL="171450" lvl="0" indent="-171450">
              <a:buFont typeface="Arial"/>
              <a:buChar char="•"/>
            </a:pPr>
            <a:r>
              <a:rPr lang="en-GB" sz="1200" dirty="0" err="1"/>
              <a:t>Uso</a:t>
            </a:r>
            <a:r>
              <a:rPr lang="en-GB" sz="1200" dirty="0"/>
              <a:t> del Agua: </a:t>
            </a:r>
            <a:r>
              <a:rPr lang="en-GB" sz="1200" dirty="0" err="1"/>
              <a:t>Cantidad</a:t>
            </a:r>
            <a:r>
              <a:rPr lang="en-GB" sz="1200" dirty="0"/>
              <a:t> de </a:t>
            </a:r>
            <a:r>
              <a:rPr lang="en-GB" sz="1200" dirty="0" err="1"/>
              <a:t>edificios</a:t>
            </a:r>
            <a:r>
              <a:rPr lang="en-GB" sz="1200" dirty="0"/>
              <a:t> con </a:t>
            </a:r>
            <a:r>
              <a:rPr lang="en-GB" sz="1200" dirty="0" err="1"/>
              <a:t>sistema</a:t>
            </a:r>
            <a:r>
              <a:rPr lang="en-GB" sz="1200" dirty="0"/>
              <a:t> de </a:t>
            </a:r>
            <a:r>
              <a:rPr lang="en-GB" sz="1200" dirty="0" err="1"/>
              <a:t>recicldo</a:t>
            </a:r>
            <a:r>
              <a:rPr lang="en-GB" sz="1200" dirty="0"/>
              <a:t> de </a:t>
            </a:r>
            <a:r>
              <a:rPr lang="en-GB" sz="1200" dirty="0" err="1"/>
              <a:t>agua</a:t>
            </a:r>
            <a:endParaRPr lang="en-US" sz="1200" dirty="0"/>
          </a:p>
          <a:p>
            <a:pPr marL="171450" lvl="0" indent="-171450">
              <a:buFont typeface="Arial"/>
              <a:buChar char="•"/>
            </a:pPr>
            <a:r>
              <a:rPr lang="en-GB" sz="1200" dirty="0" err="1"/>
              <a:t>Materiales</a:t>
            </a:r>
            <a:r>
              <a:rPr lang="en-GB" sz="1200" dirty="0"/>
              <a:t> y </a:t>
            </a:r>
            <a:r>
              <a:rPr lang="en-GB" sz="1200" dirty="0" err="1"/>
              <a:t>Recursos</a:t>
            </a:r>
            <a:r>
              <a:rPr lang="en-GB" sz="1200" dirty="0"/>
              <a:t>: </a:t>
            </a:r>
            <a:r>
              <a:rPr lang="en-GB" sz="1200" dirty="0" err="1"/>
              <a:t>Cantidad</a:t>
            </a:r>
            <a:r>
              <a:rPr lang="en-GB" sz="1200" dirty="0"/>
              <a:t> de </a:t>
            </a:r>
            <a:r>
              <a:rPr lang="en-GB" sz="1200" dirty="0" err="1"/>
              <a:t>beneficios</a:t>
            </a:r>
            <a:r>
              <a:rPr lang="en-GB" sz="1200" dirty="0"/>
              <a:t> </a:t>
            </a:r>
            <a:r>
              <a:rPr lang="en-GB" sz="1200" dirty="0" err="1"/>
              <a:t>promocionales</a:t>
            </a:r>
            <a:r>
              <a:rPr lang="en-GB" sz="1200" dirty="0"/>
              <a:t> </a:t>
            </a:r>
            <a:r>
              <a:rPr lang="en-GB" sz="1200" dirty="0" err="1"/>
              <a:t>para</a:t>
            </a:r>
            <a:r>
              <a:rPr lang="en-GB" sz="1200" dirty="0"/>
              <a:t> </a:t>
            </a:r>
            <a:r>
              <a:rPr lang="en-GB" sz="1200" dirty="0" err="1"/>
              <a:t>adquirir</a:t>
            </a:r>
            <a:r>
              <a:rPr lang="en-GB" sz="1200" dirty="0"/>
              <a:t> </a:t>
            </a:r>
            <a:r>
              <a:rPr lang="en-GB" sz="1200" dirty="0" err="1"/>
              <a:t>materiales</a:t>
            </a:r>
            <a:r>
              <a:rPr lang="en-GB" sz="1200" dirty="0"/>
              <a:t> locales y </a:t>
            </a:r>
            <a:r>
              <a:rPr lang="en-GB" sz="1200" dirty="0" err="1"/>
              <a:t>sus</a:t>
            </a:r>
            <a:r>
              <a:rPr lang="en-GB" sz="1200" dirty="0"/>
              <a:t> </a:t>
            </a:r>
            <a:r>
              <a:rPr lang="en-GB" sz="1200" dirty="0" err="1"/>
              <a:t>impactos</a:t>
            </a:r>
            <a:r>
              <a:rPr lang="en-GB" sz="1200" dirty="0"/>
              <a:t> en </a:t>
            </a:r>
            <a:r>
              <a:rPr lang="en-GB" sz="1200" dirty="0" err="1"/>
              <a:t>las</a:t>
            </a:r>
            <a:r>
              <a:rPr lang="en-GB" sz="1200" dirty="0"/>
              <a:t> </a:t>
            </a:r>
            <a:r>
              <a:rPr lang="en-GB" sz="1200" dirty="0" err="1"/>
              <a:t>industrias</a:t>
            </a:r>
            <a:r>
              <a:rPr lang="en-GB" sz="1200" dirty="0"/>
              <a:t> locales. </a:t>
            </a:r>
            <a:r>
              <a:rPr lang="en-GB" sz="1200" dirty="0" err="1"/>
              <a:t>Ej</a:t>
            </a:r>
            <a:r>
              <a:rPr lang="en-GB" sz="1200" dirty="0"/>
              <a:t>  </a:t>
            </a:r>
            <a:r>
              <a:rPr lang="en-GB" sz="1200" dirty="0" err="1"/>
              <a:t>Construcción</a:t>
            </a:r>
            <a:r>
              <a:rPr lang="en-GB" sz="1200" dirty="0"/>
              <a:t/>
            </a:r>
            <a:br>
              <a:rPr lang="en-GB" sz="1200" dirty="0"/>
            </a:br>
            <a:endParaRPr lang="en-US" sz="1200" dirty="0"/>
          </a:p>
          <a:p>
            <a:r>
              <a:rPr lang="en-GB" sz="1200" b="1" dirty="0" err="1"/>
              <a:t>Indicadores</a:t>
            </a:r>
            <a:r>
              <a:rPr lang="en-GB" sz="1200" b="1" dirty="0"/>
              <a:t> Claves de </a:t>
            </a:r>
            <a:r>
              <a:rPr lang="en-GB" sz="1200" b="1" dirty="0" err="1"/>
              <a:t>Desempeño</a:t>
            </a:r>
            <a:r>
              <a:rPr lang="en-GB" sz="1200" b="1" dirty="0"/>
              <a:t> </a:t>
            </a:r>
            <a:r>
              <a:rPr lang="en-GB" sz="1200" b="1" dirty="0" err="1"/>
              <a:t>Financiero</a:t>
            </a:r>
            <a:r>
              <a:rPr lang="en-GB" sz="1200" b="1" dirty="0"/>
              <a:t> </a:t>
            </a:r>
            <a:endParaRPr lang="en-US" sz="1200" dirty="0"/>
          </a:p>
          <a:p>
            <a:pPr marL="171450" lvl="0" indent="-171450">
              <a:buFont typeface="Arial"/>
              <a:buChar char="•"/>
            </a:pPr>
            <a:r>
              <a:rPr lang="en-GB" sz="1200" dirty="0" err="1"/>
              <a:t>Retorno</a:t>
            </a:r>
            <a:r>
              <a:rPr lang="en-GB" sz="1200" dirty="0"/>
              <a:t> </a:t>
            </a:r>
            <a:r>
              <a:rPr lang="en-GB" sz="1200" dirty="0" err="1"/>
              <a:t>sobre</a:t>
            </a:r>
            <a:r>
              <a:rPr lang="en-GB" sz="1200" dirty="0"/>
              <a:t> la </a:t>
            </a:r>
            <a:r>
              <a:rPr lang="en-GB" sz="1200" dirty="0" err="1"/>
              <a:t>Inversión</a:t>
            </a:r>
            <a:r>
              <a:rPr lang="en-GB" sz="1200" dirty="0"/>
              <a:t>: ROI </a:t>
            </a:r>
            <a:endParaRPr lang="en-US" sz="1200" dirty="0"/>
          </a:p>
          <a:p>
            <a:pPr marL="171450" lvl="0" indent="-171450">
              <a:buFont typeface="Arial"/>
              <a:buChar char="•"/>
            </a:pPr>
            <a:r>
              <a:rPr lang="en-GB" sz="1200" dirty="0" err="1"/>
              <a:t>Agilidad</a:t>
            </a:r>
            <a:r>
              <a:rPr lang="en-GB" sz="1200" dirty="0"/>
              <a:t> del </a:t>
            </a:r>
            <a:r>
              <a:rPr lang="en-GB" sz="1200" dirty="0" err="1"/>
              <a:t>Negocio</a:t>
            </a:r>
            <a:r>
              <a:rPr lang="en-GB" sz="1200" dirty="0"/>
              <a:t>: </a:t>
            </a:r>
            <a:r>
              <a:rPr lang="en-GB" sz="1200" dirty="0" err="1"/>
              <a:t>número</a:t>
            </a:r>
            <a:r>
              <a:rPr lang="en-GB" sz="1200" dirty="0"/>
              <a:t> de </a:t>
            </a:r>
            <a:r>
              <a:rPr lang="en-GB" sz="1200" dirty="0" err="1"/>
              <a:t>días</a:t>
            </a:r>
            <a:r>
              <a:rPr lang="en-GB" sz="1200" dirty="0"/>
              <a:t> </a:t>
            </a:r>
            <a:r>
              <a:rPr lang="en-GB" sz="1200" dirty="0" err="1"/>
              <a:t>para</a:t>
            </a:r>
            <a:r>
              <a:rPr lang="en-GB" sz="1200" dirty="0"/>
              <a:t> resolver </a:t>
            </a:r>
            <a:r>
              <a:rPr lang="en-GB" sz="1200" dirty="0" err="1"/>
              <a:t>las</a:t>
            </a:r>
            <a:r>
              <a:rPr lang="en-GB" sz="1200" dirty="0"/>
              <a:t> </a:t>
            </a:r>
            <a:r>
              <a:rPr lang="en-GB" sz="1200" dirty="0" err="1"/>
              <a:t>próximos</a:t>
            </a:r>
            <a:r>
              <a:rPr lang="en-GB" sz="1200" dirty="0"/>
              <a:t> </a:t>
            </a:r>
            <a:r>
              <a:rPr lang="en-GB" sz="1200" dirty="0" err="1"/>
              <a:t>pillajes</a:t>
            </a:r>
            <a:r>
              <a:rPr lang="en-GB" sz="1200" dirty="0"/>
              <a:t>, </a:t>
            </a:r>
            <a:r>
              <a:rPr lang="en-GB" sz="1200" dirty="0" err="1"/>
              <a:t>edificios</a:t>
            </a:r>
            <a:r>
              <a:rPr lang="en-GB" sz="1200" dirty="0"/>
              <a:t> </a:t>
            </a:r>
            <a:r>
              <a:rPr lang="en-GB" sz="1200" dirty="0" err="1"/>
              <a:t>inseguros</a:t>
            </a:r>
            <a:r>
              <a:rPr lang="en-GB" sz="1200" dirty="0"/>
              <a:t>, </a:t>
            </a:r>
            <a:r>
              <a:rPr lang="en-GB" sz="1200" dirty="0" err="1"/>
              <a:t>grafitis</a:t>
            </a:r>
            <a:r>
              <a:rPr lang="en-GB" sz="1200" dirty="0"/>
              <a:t>, </a:t>
            </a:r>
            <a:r>
              <a:rPr lang="en-GB" sz="1200" dirty="0" err="1"/>
              <a:t>plagas</a:t>
            </a:r>
            <a:r>
              <a:rPr lang="en-GB" sz="1200" dirty="0"/>
              <a:t>, </a:t>
            </a:r>
            <a:r>
              <a:rPr lang="en-GB" sz="1200" dirty="0" err="1"/>
              <a:t>pastizales</a:t>
            </a:r>
            <a:r>
              <a:rPr lang="en-GB" sz="1200" dirty="0"/>
              <a:t/>
            </a:r>
            <a:br>
              <a:rPr lang="en-GB" sz="1200" dirty="0"/>
            </a:br>
            <a:endParaRPr lang="en-US" sz="1200" dirty="0"/>
          </a:p>
          <a:p>
            <a:r>
              <a:rPr lang="en-GB" sz="1200" b="1" dirty="0" err="1"/>
              <a:t>Indicadores</a:t>
            </a:r>
            <a:r>
              <a:rPr lang="en-GB" sz="1200" b="1" dirty="0"/>
              <a:t> Claves de </a:t>
            </a:r>
            <a:r>
              <a:rPr lang="en-GB" sz="1200" b="1" dirty="0" err="1"/>
              <a:t>Desempeño</a:t>
            </a:r>
            <a:r>
              <a:rPr lang="en-GB" sz="1200" b="1" dirty="0"/>
              <a:t> de los </a:t>
            </a:r>
            <a:r>
              <a:rPr lang="en-GB" sz="1200" b="1" dirty="0" err="1"/>
              <a:t>Productos</a:t>
            </a:r>
            <a:endParaRPr lang="en-US" sz="1200" dirty="0"/>
          </a:p>
          <a:p>
            <a:pPr marL="171450" lvl="0" indent="-171450">
              <a:buFont typeface="Arial"/>
              <a:buChar char="•"/>
            </a:pPr>
            <a:r>
              <a:rPr lang="en-GB" sz="1200" dirty="0"/>
              <a:t>El </a:t>
            </a:r>
            <a:r>
              <a:rPr lang="en-GB" sz="1200" dirty="0" err="1"/>
              <a:t>servicio</a:t>
            </a:r>
            <a:r>
              <a:rPr lang="en-GB" sz="1200" dirty="0"/>
              <a:t> del </a:t>
            </a:r>
            <a:r>
              <a:rPr lang="en-GB" sz="1200" dirty="0" err="1"/>
              <a:t>Producto</a:t>
            </a:r>
            <a:r>
              <a:rPr lang="en-GB" sz="1200" dirty="0"/>
              <a:t>: </a:t>
            </a:r>
            <a:r>
              <a:rPr lang="en-GB" sz="1200" dirty="0" err="1"/>
              <a:t>Resultado</a:t>
            </a:r>
            <a:r>
              <a:rPr lang="en-GB" sz="1200" dirty="0"/>
              <a:t> de </a:t>
            </a:r>
            <a:r>
              <a:rPr lang="en-GB" sz="1200" dirty="0" err="1"/>
              <a:t>Encuestas</a:t>
            </a:r>
            <a:r>
              <a:rPr lang="en-GB" sz="1200" dirty="0"/>
              <a:t> de </a:t>
            </a:r>
            <a:r>
              <a:rPr lang="en-GB" sz="1200" dirty="0" err="1"/>
              <a:t>Satisfacción</a:t>
            </a:r>
            <a:r>
              <a:rPr lang="en-GB" sz="1200" dirty="0"/>
              <a:t> (</a:t>
            </a:r>
            <a:r>
              <a:rPr lang="en-GB" sz="1200" dirty="0" err="1"/>
              <a:t>las</a:t>
            </a:r>
            <a:r>
              <a:rPr lang="en-GB" sz="1200" dirty="0"/>
              <a:t> </a:t>
            </a:r>
            <a:r>
              <a:rPr lang="en-GB" sz="1200" dirty="0" err="1"/>
              <a:t>encuestas</a:t>
            </a:r>
            <a:r>
              <a:rPr lang="en-GB" sz="1200" dirty="0"/>
              <a:t> son </a:t>
            </a:r>
            <a:r>
              <a:rPr lang="en-GB" sz="1200" dirty="0" err="1"/>
              <a:t>realizadas</a:t>
            </a:r>
            <a:r>
              <a:rPr lang="en-GB" sz="1200" dirty="0"/>
              <a:t> </a:t>
            </a:r>
            <a:r>
              <a:rPr lang="en-GB" sz="1200" dirty="0" err="1"/>
              <a:t>por</a:t>
            </a:r>
            <a:r>
              <a:rPr lang="en-GB" sz="1200" dirty="0"/>
              <a:t> </a:t>
            </a:r>
            <a:r>
              <a:rPr lang="en-GB" sz="1200" dirty="0" err="1"/>
              <a:t>agencias</a:t>
            </a:r>
            <a:r>
              <a:rPr lang="en-GB" sz="1200" dirty="0"/>
              <a:t> </a:t>
            </a:r>
            <a:r>
              <a:rPr lang="en-GB" sz="1200" dirty="0" err="1"/>
              <a:t>independientes</a:t>
            </a:r>
            <a:r>
              <a:rPr lang="en-GB" sz="1200" dirty="0"/>
              <a:t>)  </a:t>
            </a:r>
            <a:endParaRPr lang="en-US" sz="1200" dirty="0"/>
          </a:p>
          <a:p>
            <a:pPr marL="171450" lvl="0" indent="-171450">
              <a:buFont typeface="Arial"/>
              <a:buChar char="•"/>
            </a:pPr>
            <a:r>
              <a:rPr lang="en-GB" sz="1200" dirty="0"/>
              <a:t>Vida </a:t>
            </a:r>
            <a:r>
              <a:rPr lang="en-GB" sz="1200" dirty="0" err="1"/>
              <a:t>útil</a:t>
            </a:r>
            <a:r>
              <a:rPr lang="en-GB" sz="1200" dirty="0"/>
              <a:t> del </a:t>
            </a:r>
            <a:r>
              <a:rPr lang="en-GB" sz="1200" dirty="0" err="1"/>
              <a:t>Producto</a:t>
            </a:r>
            <a:r>
              <a:rPr lang="en-GB" sz="1200" dirty="0"/>
              <a:t>: La </a:t>
            </a:r>
            <a:r>
              <a:rPr lang="en-GB" sz="1200" dirty="0" err="1"/>
              <a:t>Agencia</a:t>
            </a:r>
            <a:r>
              <a:rPr lang="en-GB" sz="1200" dirty="0"/>
              <a:t> de Control </a:t>
            </a:r>
            <a:r>
              <a:rPr lang="en-GB" sz="1200" dirty="0" err="1"/>
              <a:t>deberá</a:t>
            </a:r>
            <a:r>
              <a:rPr lang="en-GB" sz="1200" dirty="0"/>
              <a:t> </a:t>
            </a:r>
            <a:r>
              <a:rPr lang="en-GB" sz="1200" dirty="0" err="1"/>
              <a:t>tener</a:t>
            </a:r>
            <a:r>
              <a:rPr lang="en-GB" sz="1200" dirty="0"/>
              <a:t> un 60% de </a:t>
            </a:r>
            <a:r>
              <a:rPr lang="en-GB" sz="1200" dirty="0" err="1"/>
              <a:t>Satisfacción</a:t>
            </a:r>
            <a:r>
              <a:rPr lang="en-GB" sz="1200" dirty="0"/>
              <a:t> de la </a:t>
            </a:r>
            <a:r>
              <a:rPr lang="en-GB" sz="1200" dirty="0" err="1"/>
              <a:t>Comunidad</a:t>
            </a:r>
            <a:r>
              <a:rPr lang="en-GB" sz="1200" dirty="0"/>
              <a:t> </a:t>
            </a:r>
            <a:br>
              <a:rPr lang="en-GB" sz="1200" dirty="0"/>
            </a:br>
            <a:endParaRPr lang="en-US" sz="1200" dirty="0"/>
          </a:p>
          <a:p>
            <a:r>
              <a:rPr lang="en-GB" sz="1200" b="1" dirty="0" err="1"/>
              <a:t>Indicadores</a:t>
            </a:r>
            <a:r>
              <a:rPr lang="en-GB" sz="1200" b="1" dirty="0"/>
              <a:t> Claves de </a:t>
            </a:r>
            <a:r>
              <a:rPr lang="en-GB" sz="1200" b="1" dirty="0" err="1"/>
              <a:t>Desempeño</a:t>
            </a:r>
            <a:r>
              <a:rPr lang="en-GB" sz="1200" b="1" dirty="0"/>
              <a:t> de los </a:t>
            </a:r>
            <a:r>
              <a:rPr lang="en-GB" sz="1200" b="1" dirty="0" err="1"/>
              <a:t>Procesos</a:t>
            </a:r>
            <a:endParaRPr lang="en-US" sz="1200" dirty="0"/>
          </a:p>
          <a:p>
            <a:pPr marL="171450" lvl="0" indent="-171450">
              <a:buFont typeface="Arial"/>
              <a:buChar char="•"/>
            </a:pPr>
            <a:r>
              <a:rPr lang="en-GB" sz="1200" dirty="0" err="1"/>
              <a:t>Madurez</a:t>
            </a:r>
            <a:r>
              <a:rPr lang="en-GB" sz="1200" dirty="0"/>
              <a:t> de </a:t>
            </a:r>
            <a:r>
              <a:rPr lang="en-GB" sz="1200" dirty="0" err="1"/>
              <a:t>proceso</a:t>
            </a:r>
            <a:r>
              <a:rPr lang="en-GB" sz="1200" dirty="0"/>
              <a:t>: </a:t>
            </a:r>
            <a:r>
              <a:rPr lang="en-GB" sz="1200" dirty="0" err="1"/>
              <a:t>Madurez</a:t>
            </a:r>
            <a:r>
              <a:rPr lang="en-GB" sz="1200" dirty="0"/>
              <a:t> del </a:t>
            </a:r>
            <a:r>
              <a:rPr lang="en-GB" sz="1200" dirty="0" err="1"/>
              <a:t>Sistema</a:t>
            </a:r>
            <a:r>
              <a:rPr lang="en-GB" sz="1200" dirty="0"/>
              <a:t> de </a:t>
            </a:r>
            <a:r>
              <a:rPr lang="en-GB" sz="1200" dirty="0" err="1"/>
              <a:t>Gestión</a:t>
            </a:r>
            <a:r>
              <a:rPr lang="en-GB" sz="1200" dirty="0"/>
              <a:t> </a:t>
            </a:r>
            <a:r>
              <a:rPr lang="en-GB" sz="1200" dirty="0" err="1"/>
              <a:t>Ambiental</a:t>
            </a:r>
            <a:r>
              <a:rPr lang="en-GB" sz="1200" dirty="0"/>
              <a:t> (SGA): Plan-Do-check-Act </a:t>
            </a:r>
          </a:p>
          <a:p>
            <a:pPr marL="171450" lvl="0" indent="-171450">
              <a:buFont typeface="Arial"/>
              <a:buChar char="•"/>
            </a:pPr>
            <a:r>
              <a:rPr lang="en-GB" sz="1200" dirty="0" err="1"/>
              <a:t>Eficiencia</a:t>
            </a:r>
            <a:r>
              <a:rPr lang="en-GB" sz="1200" dirty="0"/>
              <a:t> de la </a:t>
            </a:r>
            <a:r>
              <a:rPr lang="en-GB" sz="1200" dirty="0" err="1"/>
              <a:t>Madurez</a:t>
            </a:r>
            <a:r>
              <a:rPr lang="en-GB" sz="1200" dirty="0"/>
              <a:t> y </a:t>
            </a:r>
            <a:r>
              <a:rPr lang="en-GB" sz="1200" dirty="0" err="1"/>
              <a:t>continuidad</a:t>
            </a:r>
            <a:r>
              <a:rPr lang="en-GB" sz="1200" dirty="0"/>
              <a:t> del </a:t>
            </a:r>
            <a:r>
              <a:rPr lang="en-GB" sz="1200" dirty="0" err="1"/>
              <a:t>proceso</a:t>
            </a:r>
            <a:r>
              <a:rPr lang="en-GB" sz="1200" dirty="0"/>
              <a:t>: </a:t>
            </a:r>
            <a:r>
              <a:rPr lang="en-GB" sz="1200" dirty="0" err="1"/>
              <a:t>número</a:t>
            </a:r>
            <a:r>
              <a:rPr lang="en-GB" sz="1200" dirty="0"/>
              <a:t> de </a:t>
            </a:r>
            <a:r>
              <a:rPr lang="en-GB" sz="1200" dirty="0" err="1"/>
              <a:t>acciones</a:t>
            </a:r>
            <a:r>
              <a:rPr lang="en-GB" sz="1200" dirty="0"/>
              <a:t> </a:t>
            </a:r>
            <a:r>
              <a:rPr lang="en-GB" sz="1200" dirty="0" err="1"/>
              <a:t>correctivas</a:t>
            </a:r>
            <a:r>
              <a:rPr lang="en-GB" sz="1200" dirty="0"/>
              <a:t> y </a:t>
            </a:r>
            <a:r>
              <a:rPr lang="en-GB" sz="1200" dirty="0" err="1"/>
              <a:t>su</a:t>
            </a:r>
            <a:r>
              <a:rPr lang="en-GB" sz="1200" dirty="0"/>
              <a:t> </a:t>
            </a:r>
            <a:r>
              <a:rPr lang="en-GB" sz="1200" dirty="0" err="1"/>
              <a:t>impacto</a:t>
            </a:r>
            <a:r>
              <a:rPr lang="en-GB" sz="1200" dirty="0"/>
              <a:t> </a:t>
            </a:r>
            <a:r>
              <a:rPr lang="en-GB" sz="1200" dirty="0" err="1"/>
              <a:t>financiero</a:t>
            </a:r>
            <a:r>
              <a:rPr lang="en-GB" sz="1200" dirty="0"/>
              <a:t/>
            </a:r>
            <a:br>
              <a:rPr lang="en-GB" sz="1200" dirty="0"/>
            </a:br>
            <a:endParaRPr lang="en-US" sz="1200" dirty="0"/>
          </a:p>
          <a:p>
            <a:r>
              <a:rPr lang="en-GB" sz="1200" b="1" dirty="0" err="1"/>
              <a:t>Indicadores</a:t>
            </a:r>
            <a:r>
              <a:rPr lang="en-GB" sz="1200" b="1" dirty="0"/>
              <a:t> Claves de </a:t>
            </a:r>
            <a:r>
              <a:rPr lang="en-GB" sz="1200" b="1" dirty="0" err="1"/>
              <a:t>Desempeño</a:t>
            </a:r>
            <a:r>
              <a:rPr lang="en-GB" sz="1200" b="1" dirty="0"/>
              <a:t> de </a:t>
            </a:r>
            <a:r>
              <a:rPr lang="en-GB" sz="1200" b="1" dirty="0" err="1"/>
              <a:t>las</a:t>
            </a:r>
            <a:r>
              <a:rPr lang="en-GB" sz="1200" b="1" dirty="0"/>
              <a:t> Personas</a:t>
            </a:r>
            <a:endParaRPr lang="en-US" sz="1200" dirty="0"/>
          </a:p>
          <a:p>
            <a:pPr marL="171450" lvl="0" indent="-171450">
              <a:buFont typeface="Arial"/>
              <a:buChar char="•"/>
            </a:pPr>
            <a:r>
              <a:rPr lang="en-GB" sz="1200" dirty="0" err="1"/>
              <a:t>Prácticas</a:t>
            </a:r>
            <a:r>
              <a:rPr lang="en-GB" sz="1200" dirty="0"/>
              <a:t> </a:t>
            </a:r>
            <a:r>
              <a:rPr lang="en-GB" sz="1200" dirty="0" err="1"/>
              <a:t>Laborales</a:t>
            </a:r>
            <a:r>
              <a:rPr lang="en-GB" sz="1200" dirty="0"/>
              <a:t> y Trabajo </a:t>
            </a:r>
            <a:r>
              <a:rPr lang="en-GB" sz="1200" dirty="0" err="1"/>
              <a:t>Decente</a:t>
            </a:r>
            <a:r>
              <a:rPr lang="en-GB" sz="1200" dirty="0"/>
              <a:t>: </a:t>
            </a:r>
            <a:r>
              <a:rPr lang="en-GB" sz="1200" dirty="0" err="1"/>
              <a:t>Número</a:t>
            </a:r>
            <a:r>
              <a:rPr lang="en-GB" sz="1200" dirty="0"/>
              <a:t> de </a:t>
            </a:r>
            <a:r>
              <a:rPr lang="en-GB" sz="1200" dirty="0" err="1"/>
              <a:t>accidentes</a:t>
            </a:r>
            <a:r>
              <a:rPr lang="en-GB" sz="1200" dirty="0"/>
              <a:t> </a:t>
            </a:r>
            <a:r>
              <a:rPr lang="en-GB" sz="1200" dirty="0" err="1"/>
              <a:t>laborales</a:t>
            </a:r>
            <a:r>
              <a:rPr lang="en-GB" sz="1200" dirty="0"/>
              <a:t> y </a:t>
            </a:r>
            <a:r>
              <a:rPr lang="en-GB" sz="1200" dirty="0" err="1"/>
              <a:t>cantidad</a:t>
            </a:r>
            <a:r>
              <a:rPr lang="en-GB" sz="1200" dirty="0"/>
              <a:t> de </a:t>
            </a:r>
            <a:r>
              <a:rPr lang="en-GB" sz="1200" dirty="0" err="1"/>
              <a:t>dinero</a:t>
            </a:r>
            <a:r>
              <a:rPr lang="en-GB" sz="1200" dirty="0"/>
              <a:t> </a:t>
            </a:r>
            <a:r>
              <a:rPr lang="en-GB" sz="1200" dirty="0" err="1"/>
              <a:t>incurrido</a:t>
            </a:r>
            <a:r>
              <a:rPr lang="en-GB" sz="1200" dirty="0"/>
              <a:t>. </a:t>
            </a:r>
            <a:endParaRPr lang="en-US" sz="1200" dirty="0"/>
          </a:p>
          <a:p>
            <a:pPr marL="171450" lvl="0" indent="-171450">
              <a:buFont typeface="Arial"/>
              <a:buChar char="•"/>
            </a:pPr>
            <a:r>
              <a:rPr lang="en-GB" sz="1200" dirty="0" err="1"/>
              <a:t>Sociedad</a:t>
            </a:r>
            <a:r>
              <a:rPr lang="en-GB" sz="1200" dirty="0"/>
              <a:t> y </a:t>
            </a:r>
            <a:r>
              <a:rPr lang="en-GB" sz="1200" dirty="0" err="1"/>
              <a:t>Consumidores</a:t>
            </a:r>
            <a:r>
              <a:rPr lang="en-GB" sz="1200" dirty="0"/>
              <a:t>: </a:t>
            </a:r>
            <a:r>
              <a:rPr lang="en-GB" sz="1200" dirty="0" err="1"/>
              <a:t>Número</a:t>
            </a:r>
            <a:r>
              <a:rPr lang="en-GB" sz="1200" dirty="0"/>
              <a:t> de </a:t>
            </a:r>
            <a:r>
              <a:rPr lang="en-GB" sz="1200" dirty="0" err="1"/>
              <a:t>chicos</a:t>
            </a:r>
            <a:r>
              <a:rPr lang="en-GB" sz="1200" dirty="0"/>
              <a:t> </a:t>
            </a:r>
            <a:r>
              <a:rPr lang="en-GB" sz="1200" dirty="0" err="1"/>
              <a:t>que</a:t>
            </a:r>
            <a:r>
              <a:rPr lang="en-GB" sz="1200" dirty="0"/>
              <a:t> </a:t>
            </a:r>
            <a:r>
              <a:rPr lang="en-GB" sz="1200" dirty="0" err="1"/>
              <a:t>recibieron</a:t>
            </a:r>
            <a:r>
              <a:rPr lang="en-GB" sz="1200" dirty="0"/>
              <a:t> </a:t>
            </a:r>
            <a:r>
              <a:rPr lang="en-GB" sz="1200" dirty="0" err="1"/>
              <a:t>cursos</a:t>
            </a:r>
            <a:r>
              <a:rPr lang="en-GB" sz="1200" dirty="0"/>
              <a:t> de </a:t>
            </a:r>
            <a:r>
              <a:rPr lang="en-GB" sz="1200" dirty="0" err="1"/>
              <a:t>capacitación</a:t>
            </a:r>
            <a:r>
              <a:rPr lang="en-GB" sz="1200" dirty="0"/>
              <a:t> </a:t>
            </a:r>
            <a:r>
              <a:rPr lang="en-GB" sz="1200" dirty="0" err="1"/>
              <a:t>sobre</a:t>
            </a:r>
            <a:r>
              <a:rPr lang="en-GB" sz="1200" dirty="0"/>
              <a:t> </a:t>
            </a:r>
            <a:r>
              <a:rPr lang="en-GB" sz="1200" dirty="0" err="1"/>
              <a:t>Sostenibilidad</a:t>
            </a:r>
            <a:r>
              <a:rPr lang="en-GB" sz="1200" dirty="0"/>
              <a:t>.</a:t>
            </a:r>
            <a:endParaRPr lang="en-US" sz="1200" dirty="0"/>
          </a:p>
          <a:p>
            <a:pPr marL="171450" lvl="0" indent="-171450">
              <a:buFont typeface="Arial"/>
              <a:buChar char="•"/>
            </a:pPr>
            <a:r>
              <a:rPr lang="en-GB" sz="1200" dirty="0" err="1"/>
              <a:t>Comportamiento</a:t>
            </a:r>
            <a:r>
              <a:rPr lang="en-GB" sz="1200" dirty="0"/>
              <a:t> </a:t>
            </a:r>
            <a:r>
              <a:rPr lang="en-GB" sz="1200" dirty="0" err="1"/>
              <a:t>Ético</a:t>
            </a:r>
            <a:r>
              <a:rPr lang="en-GB" sz="1200" dirty="0"/>
              <a:t>: </a:t>
            </a:r>
            <a:r>
              <a:rPr lang="en-GB" sz="1200" dirty="0" err="1"/>
              <a:t>Implementar</a:t>
            </a:r>
            <a:r>
              <a:rPr lang="en-GB" sz="1200" dirty="0"/>
              <a:t> “</a:t>
            </a:r>
            <a:r>
              <a:rPr lang="en-GB" sz="1200" dirty="0" err="1"/>
              <a:t>Premios</a:t>
            </a:r>
            <a:r>
              <a:rPr lang="en-GB" sz="1200" dirty="0"/>
              <a:t> a la </a:t>
            </a:r>
            <a:r>
              <a:rPr lang="en-GB" sz="1200" dirty="0" err="1"/>
              <a:t>Sostenibilidad</a:t>
            </a:r>
            <a:r>
              <a:rPr lang="en-GB" sz="1200" dirty="0"/>
              <a:t>” en </a:t>
            </a:r>
            <a:r>
              <a:rPr lang="en-GB" sz="1200" dirty="0" err="1"/>
              <a:t>escuelas</a:t>
            </a:r>
            <a:r>
              <a:rPr lang="en-GB" sz="1200" dirty="0"/>
              <a:t>, </a:t>
            </a:r>
            <a:r>
              <a:rPr lang="en-GB" sz="1200" dirty="0" err="1"/>
              <a:t>restaurantes</a:t>
            </a:r>
            <a:r>
              <a:rPr lang="en-GB" sz="1200" dirty="0"/>
              <a:t>, </a:t>
            </a:r>
            <a:r>
              <a:rPr lang="en-GB" sz="1200" dirty="0" err="1"/>
              <a:t>organizadores</a:t>
            </a:r>
            <a:r>
              <a:rPr lang="en-GB" sz="1200" dirty="0"/>
              <a:t> de </a:t>
            </a:r>
            <a:r>
              <a:rPr lang="en-GB" sz="1200" dirty="0" err="1"/>
              <a:t>eventos</a:t>
            </a:r>
            <a:r>
              <a:rPr lang="en-GB" sz="1200" dirty="0"/>
              <a:t>, etc. </a:t>
            </a:r>
            <a:r>
              <a:rPr lang="en-GB" sz="1050" dirty="0"/>
              <a:t/>
            </a:r>
            <a:br>
              <a:rPr lang="en-GB" sz="1050" dirty="0"/>
            </a:br>
            <a:endParaRPr lang="en-US" sz="1050"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339" y="1600200"/>
            <a:ext cx="1381810" cy="773430"/>
          </a:xfrm>
          <a:prstGeom prst="rect">
            <a:avLst/>
          </a:prstGeom>
        </p:spPr>
      </p:pic>
      <p:sp>
        <p:nvSpPr>
          <p:cNvPr id="3" name="TextBox 2"/>
          <p:cNvSpPr txBox="1"/>
          <p:nvPr/>
        </p:nvSpPr>
        <p:spPr>
          <a:xfrm>
            <a:off x="1371600" y="914400"/>
            <a:ext cx="1010213" cy="369332"/>
          </a:xfrm>
          <a:prstGeom prst="rect">
            <a:avLst/>
          </a:prstGeom>
          <a:noFill/>
        </p:spPr>
        <p:txBody>
          <a:bodyPr wrap="none" rtlCol="0">
            <a:spAutoFit/>
          </a:bodyPr>
          <a:lstStyle/>
          <a:p>
            <a:r>
              <a:rPr lang="en-US" dirty="0" err="1"/>
              <a:t>Ejemplo</a:t>
            </a:r>
            <a:r>
              <a:rPr lang="en-US" dirty="0"/>
              <a:t>:</a:t>
            </a:r>
          </a:p>
        </p:txBody>
      </p:sp>
    </p:spTree>
    <p:extLst>
      <p:ext uri="{BB962C8B-B14F-4D97-AF65-F5344CB8AC3E}">
        <p14:creationId xmlns:p14="http://schemas.microsoft.com/office/powerpoint/2010/main" val="20739784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210550" cy="854075"/>
          </a:xfrm>
        </p:spPr>
        <p:txBody>
          <a:bodyPr>
            <a:normAutofit/>
          </a:bodyPr>
          <a:lstStyle/>
          <a:p>
            <a:r>
              <a:rPr lang="en-US" dirty="0"/>
              <a:t>	La </a:t>
            </a:r>
            <a:r>
              <a:rPr lang="en-US" dirty="0" err="1"/>
              <a:t>Evaluación</a:t>
            </a:r>
            <a:r>
              <a:rPr lang="en-US" dirty="0"/>
              <a:t> de </a:t>
            </a:r>
            <a:r>
              <a:rPr lang="en-US" dirty="0" err="1"/>
              <a:t>Impacto</a:t>
            </a:r>
            <a:r>
              <a:rPr lang="en-US" dirty="0"/>
              <a:t> P5</a:t>
            </a:r>
          </a:p>
        </p:txBody>
      </p:sp>
      <p:sp>
        <p:nvSpPr>
          <p:cNvPr id="10" name="Rectangle 9"/>
          <p:cNvSpPr/>
          <p:nvPr/>
        </p:nvSpPr>
        <p:spPr>
          <a:xfrm>
            <a:off x="762000" y="1447800"/>
            <a:ext cx="7924800" cy="646331"/>
          </a:xfrm>
          <a:prstGeom prst="rect">
            <a:avLst/>
          </a:prstGeom>
        </p:spPr>
        <p:txBody>
          <a:bodyPr wrap="square">
            <a:spAutoFit/>
          </a:bodyPr>
          <a:lstStyle/>
          <a:p>
            <a:r>
              <a:rPr lang="es-ES" dirty="0"/>
              <a:t>Un resumen del impacto ambiental y de los pasos planificados que serán llevados a cabo para disminuir los efectos o aumentar las oportunidades identificadas</a:t>
            </a:r>
            <a:endParaRPr lang="en-US" dirty="0"/>
          </a:p>
        </p:txBody>
      </p:sp>
      <p:graphicFrame>
        <p:nvGraphicFramePr>
          <p:cNvPr id="3" name="Object 2"/>
          <p:cNvGraphicFramePr>
            <a:graphicFrameLocks noChangeAspect="1"/>
          </p:cNvGraphicFramePr>
          <p:nvPr>
            <p:extLst/>
          </p:nvPr>
        </p:nvGraphicFramePr>
        <p:xfrm>
          <a:off x="768350" y="2032000"/>
          <a:ext cx="7607300" cy="2794000"/>
        </p:xfrm>
        <a:graphic>
          <a:graphicData uri="http://schemas.openxmlformats.org/presentationml/2006/ole">
            <mc:AlternateContent xmlns:mc="http://schemas.openxmlformats.org/markup-compatibility/2006">
              <mc:Choice xmlns:v="urn:schemas-microsoft-com:vml" Requires="v">
                <p:oleObj spid="_x0000_s415750" name="Document" r:id="rId3" imgW="7607020" imgH="2793897" progId="Word.Document.12">
                  <p:embed/>
                </p:oleObj>
              </mc:Choice>
              <mc:Fallback>
                <p:oleObj name="Document" r:id="rId3" imgW="7607020" imgH="2793897" progId="Word.Document.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0" y="2032000"/>
                        <a:ext cx="7607300" cy="279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48163255"/>
      </p:ext>
    </p:extLst>
  </p:cSld>
  <p:clrMapOvr>
    <a:masterClrMapping/>
  </p:clrMapOvr>
  <p:transition spd="slow"/>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762000"/>
          </a:xfrm>
        </p:spPr>
        <p:txBody>
          <a:bodyPr>
            <a:normAutofit/>
          </a:bodyPr>
          <a:lstStyle/>
          <a:p>
            <a:r>
              <a:rPr lang="en-US" dirty="0"/>
              <a:t>Las </a:t>
            </a:r>
            <a:r>
              <a:rPr lang="en-US" dirty="0" err="1"/>
              <a:t>partes</a:t>
            </a:r>
            <a:r>
              <a:rPr lang="en-US" dirty="0"/>
              <a:t> finales</a:t>
            </a:r>
          </a:p>
        </p:txBody>
      </p:sp>
      <p:sp>
        <p:nvSpPr>
          <p:cNvPr id="4" name="Rectangle 3"/>
          <p:cNvSpPr/>
          <p:nvPr/>
        </p:nvSpPr>
        <p:spPr>
          <a:xfrm>
            <a:off x="228600" y="533400"/>
            <a:ext cx="8299938" cy="5886227"/>
          </a:xfrm>
          <a:prstGeom prst="rect">
            <a:avLst/>
          </a:prstGeom>
        </p:spPr>
        <p:txBody>
          <a:bodyPr wrap="square">
            <a:spAutoFit/>
          </a:bodyPr>
          <a:lstStyle/>
          <a:p>
            <a:pPr lvl="0"/>
            <a:r>
              <a:rPr lang="en-GB" sz="1550" b="1" dirty="0" err="1"/>
              <a:t>Exclusiones</a:t>
            </a:r>
            <a:r>
              <a:rPr lang="en-GB" sz="1550" b="1" dirty="0"/>
              <a:t> al </a:t>
            </a:r>
            <a:r>
              <a:rPr lang="en-GB" sz="1550" b="1" dirty="0" err="1"/>
              <a:t>Alcance</a:t>
            </a:r>
            <a:endParaRPr lang="en-US" sz="1550" dirty="0"/>
          </a:p>
          <a:p>
            <a:r>
              <a:rPr lang="en-US" sz="1550" dirty="0" err="1"/>
              <a:t>Ninguna</a:t>
            </a:r>
            <a:r>
              <a:rPr lang="en-US" sz="1550" dirty="0"/>
              <a:t>.</a:t>
            </a:r>
          </a:p>
          <a:p>
            <a:r>
              <a:rPr lang="en-GB" sz="1550" b="1" dirty="0"/>
              <a:t> </a:t>
            </a:r>
            <a:endParaRPr lang="en-US" sz="1550" dirty="0"/>
          </a:p>
          <a:p>
            <a:pPr lvl="0"/>
            <a:r>
              <a:rPr lang="en-GB" sz="1550" b="1" dirty="0" err="1"/>
              <a:t>Gestión</a:t>
            </a:r>
            <a:r>
              <a:rPr lang="en-GB" sz="1550" b="1" dirty="0"/>
              <a:t> de </a:t>
            </a:r>
            <a:r>
              <a:rPr lang="en-GB" sz="1550" b="1" dirty="0" err="1"/>
              <a:t>Riesgos</a:t>
            </a:r>
            <a:r>
              <a:rPr lang="en-GB" sz="1550" b="1" dirty="0"/>
              <a:t> de </a:t>
            </a:r>
            <a:r>
              <a:rPr lang="en-GB" sz="1550" b="1" dirty="0" err="1"/>
              <a:t>Sostenibilidad</a:t>
            </a:r>
            <a:endParaRPr lang="en-US" sz="1550" dirty="0"/>
          </a:p>
          <a:p>
            <a:r>
              <a:rPr lang="en-GB" sz="1550" dirty="0"/>
              <a:t>Para la </a:t>
            </a:r>
            <a:r>
              <a:rPr lang="en-GB" sz="1550" dirty="0" err="1"/>
              <a:t>Gestión</a:t>
            </a:r>
            <a:r>
              <a:rPr lang="en-GB" sz="1550" dirty="0"/>
              <a:t> de los </a:t>
            </a:r>
            <a:r>
              <a:rPr lang="en-GB" sz="1550" dirty="0" err="1"/>
              <a:t>Riesgos</a:t>
            </a:r>
            <a:r>
              <a:rPr lang="en-GB" sz="1550" dirty="0"/>
              <a:t> de </a:t>
            </a:r>
            <a:r>
              <a:rPr lang="en-GB" sz="1550" dirty="0" err="1"/>
              <a:t>Sostenibilidad</a:t>
            </a:r>
            <a:r>
              <a:rPr lang="en-GB" sz="1550" dirty="0"/>
              <a:t> la </a:t>
            </a:r>
            <a:r>
              <a:rPr lang="en-GB" sz="1550" dirty="0" err="1"/>
              <a:t>agencia</a:t>
            </a:r>
            <a:r>
              <a:rPr lang="en-GB" sz="1550" dirty="0"/>
              <a:t> </a:t>
            </a:r>
            <a:r>
              <a:rPr lang="en-GB" sz="1550" dirty="0" err="1"/>
              <a:t>aplicará</a:t>
            </a:r>
            <a:r>
              <a:rPr lang="en-GB" sz="1550" dirty="0"/>
              <a:t>  la </a:t>
            </a:r>
            <a:r>
              <a:rPr lang="en-GB" sz="1550" dirty="0" err="1"/>
              <a:t>Guía</a:t>
            </a:r>
            <a:r>
              <a:rPr lang="en-GB" sz="1550" dirty="0"/>
              <a:t> del PMBOK®.  El Plan de </a:t>
            </a:r>
            <a:r>
              <a:rPr lang="en-GB" sz="1550" dirty="0" err="1"/>
              <a:t>Gestión</a:t>
            </a:r>
            <a:r>
              <a:rPr lang="en-GB" sz="1550" dirty="0"/>
              <a:t> de </a:t>
            </a:r>
            <a:r>
              <a:rPr lang="en-GB" sz="1550" dirty="0" err="1"/>
              <a:t>Riesgos</a:t>
            </a:r>
            <a:r>
              <a:rPr lang="en-GB" sz="1550" dirty="0"/>
              <a:t> de </a:t>
            </a:r>
            <a:r>
              <a:rPr lang="en-GB" sz="1550" dirty="0" err="1"/>
              <a:t>Sostenibilidad</a:t>
            </a:r>
            <a:r>
              <a:rPr lang="en-GB" sz="1550" dirty="0"/>
              <a:t> </a:t>
            </a:r>
            <a:r>
              <a:rPr lang="en-GB" sz="1550" dirty="0" err="1"/>
              <a:t>deberá</a:t>
            </a:r>
            <a:r>
              <a:rPr lang="en-GB" sz="1550" dirty="0"/>
              <a:t> </a:t>
            </a:r>
            <a:r>
              <a:rPr lang="en-GB" sz="1550" dirty="0" err="1"/>
              <a:t>incluir</a:t>
            </a:r>
            <a:r>
              <a:rPr lang="en-GB" sz="1550" dirty="0"/>
              <a:t> los </a:t>
            </a:r>
            <a:r>
              <a:rPr lang="en-GB" sz="1550" dirty="0" err="1"/>
              <a:t>aspectos</a:t>
            </a:r>
            <a:r>
              <a:rPr lang="en-GB" sz="1550" dirty="0"/>
              <a:t> e </a:t>
            </a:r>
            <a:r>
              <a:rPr lang="en-GB" sz="1550" dirty="0" err="1"/>
              <a:t>impactos</a:t>
            </a:r>
            <a:r>
              <a:rPr lang="en-GB" sz="1550" dirty="0"/>
              <a:t> </a:t>
            </a:r>
            <a:r>
              <a:rPr lang="en-GB" sz="1550" dirty="0" err="1"/>
              <a:t>ambientales</a:t>
            </a:r>
            <a:r>
              <a:rPr lang="en-GB" sz="1550" dirty="0"/>
              <a:t> </a:t>
            </a:r>
            <a:r>
              <a:rPr lang="en-GB" sz="1550" dirty="0" err="1"/>
              <a:t>mencionados</a:t>
            </a:r>
            <a:r>
              <a:rPr lang="en-GB" sz="1550" dirty="0"/>
              <a:t> </a:t>
            </a:r>
            <a:r>
              <a:rPr lang="en-GB" sz="1550" dirty="0" err="1"/>
              <a:t>arriba</a:t>
            </a:r>
            <a:r>
              <a:rPr lang="en-GB" sz="1550" dirty="0"/>
              <a:t> y la </a:t>
            </a:r>
            <a:r>
              <a:rPr lang="en-GB" sz="1550" dirty="0" err="1"/>
              <a:t>respuesta</a:t>
            </a:r>
            <a:r>
              <a:rPr lang="en-GB" sz="1550" dirty="0"/>
              <a:t> </a:t>
            </a:r>
            <a:r>
              <a:rPr lang="en-GB" sz="1550" dirty="0" err="1"/>
              <a:t>para</a:t>
            </a:r>
            <a:r>
              <a:rPr lang="en-GB" sz="1550" dirty="0"/>
              <a:t> </a:t>
            </a:r>
            <a:r>
              <a:rPr lang="en-GB" sz="1550" dirty="0" err="1"/>
              <a:t>cada</a:t>
            </a:r>
            <a:r>
              <a:rPr lang="en-GB" sz="1550" dirty="0"/>
              <a:t> </a:t>
            </a:r>
            <a:r>
              <a:rPr lang="en-GB" sz="1550" dirty="0" err="1"/>
              <a:t>uno</a:t>
            </a:r>
            <a:r>
              <a:rPr lang="en-GB" sz="1550" dirty="0"/>
              <a:t>.  </a:t>
            </a:r>
            <a:endParaRPr lang="en-US" sz="1550" dirty="0"/>
          </a:p>
          <a:p>
            <a:r>
              <a:rPr lang="en-GB" sz="1550" dirty="0"/>
              <a:t> </a:t>
            </a:r>
            <a:endParaRPr lang="en-US" sz="1550" dirty="0"/>
          </a:p>
          <a:p>
            <a:r>
              <a:rPr lang="en-GB" sz="1550" b="1" dirty="0" err="1"/>
              <a:t>Revisiones</a:t>
            </a:r>
            <a:r>
              <a:rPr lang="en-GB" sz="1550" b="1" dirty="0"/>
              <a:t> e </a:t>
            </a:r>
            <a:r>
              <a:rPr lang="en-GB" sz="1550" b="1" dirty="0" err="1"/>
              <a:t>Informes</a:t>
            </a:r>
            <a:endParaRPr lang="en-US" sz="1550" b="1" dirty="0"/>
          </a:p>
          <a:p>
            <a:r>
              <a:rPr lang="en-GB" sz="1550" dirty="0"/>
              <a:t>Los </a:t>
            </a:r>
            <a:r>
              <a:rPr lang="en-GB" sz="1550" dirty="0" err="1"/>
              <a:t>miembros</a:t>
            </a:r>
            <a:r>
              <a:rPr lang="en-GB" sz="1550" dirty="0"/>
              <a:t> de la </a:t>
            </a:r>
            <a:r>
              <a:rPr lang="en-GB" sz="1550" dirty="0" err="1"/>
              <a:t>Agencia</a:t>
            </a:r>
            <a:r>
              <a:rPr lang="en-GB" sz="1550" dirty="0"/>
              <a:t> de Control </a:t>
            </a:r>
            <a:r>
              <a:rPr lang="en-GB" sz="1550" dirty="0" err="1"/>
              <a:t>mensualmente</a:t>
            </a:r>
            <a:r>
              <a:rPr lang="en-GB" sz="1550" dirty="0"/>
              <a:t> </a:t>
            </a:r>
            <a:r>
              <a:rPr lang="en-GB" sz="1550" dirty="0" err="1"/>
              <a:t>realizarán</a:t>
            </a:r>
            <a:r>
              <a:rPr lang="en-GB" sz="1550" dirty="0"/>
              <a:t> </a:t>
            </a:r>
            <a:r>
              <a:rPr lang="en-GB" sz="1550" dirty="0" err="1"/>
              <a:t>una</a:t>
            </a:r>
            <a:r>
              <a:rPr lang="en-GB" sz="1550" dirty="0"/>
              <a:t> </a:t>
            </a:r>
            <a:r>
              <a:rPr lang="en-GB" sz="1550" dirty="0" err="1"/>
              <a:t>revisión</a:t>
            </a:r>
            <a:r>
              <a:rPr lang="en-GB" sz="1550" dirty="0"/>
              <a:t> y </a:t>
            </a:r>
            <a:r>
              <a:rPr lang="en-GB" sz="1550" dirty="0" err="1"/>
              <a:t>elaborarán</a:t>
            </a:r>
            <a:r>
              <a:rPr lang="en-GB" sz="1550" dirty="0"/>
              <a:t> un </a:t>
            </a:r>
            <a:r>
              <a:rPr lang="en-GB" sz="1550" dirty="0" err="1"/>
              <a:t>Informe</a:t>
            </a:r>
            <a:r>
              <a:rPr lang="en-GB" sz="1550" dirty="0"/>
              <a:t> de </a:t>
            </a:r>
            <a:r>
              <a:rPr lang="en-GB" sz="1550" dirty="0" err="1"/>
              <a:t>Sostenibilidad</a:t>
            </a:r>
            <a:r>
              <a:rPr lang="en-GB" sz="1550" dirty="0"/>
              <a:t> </a:t>
            </a:r>
            <a:r>
              <a:rPr lang="en-GB" sz="1550" dirty="0" err="1"/>
              <a:t>que</a:t>
            </a:r>
            <a:r>
              <a:rPr lang="en-GB" sz="1550" dirty="0"/>
              <a:t> </a:t>
            </a:r>
            <a:r>
              <a:rPr lang="en-GB" sz="1550" dirty="0" err="1"/>
              <a:t>será</a:t>
            </a:r>
            <a:r>
              <a:rPr lang="en-GB" sz="1550" dirty="0"/>
              <a:t> </a:t>
            </a:r>
            <a:r>
              <a:rPr lang="en-GB" sz="1550" dirty="0" err="1"/>
              <a:t>publicado</a:t>
            </a:r>
            <a:r>
              <a:rPr lang="en-GB" sz="1550" dirty="0"/>
              <a:t> en el </a:t>
            </a:r>
            <a:r>
              <a:rPr lang="en-GB" sz="1550" dirty="0" err="1"/>
              <a:t>sitio</a:t>
            </a:r>
            <a:r>
              <a:rPr lang="en-GB" sz="1550" dirty="0"/>
              <a:t> web de la </a:t>
            </a:r>
            <a:r>
              <a:rPr lang="en-GB" sz="1550" dirty="0" err="1"/>
              <a:t>Agencia</a:t>
            </a:r>
            <a:r>
              <a:rPr lang="en-GB" sz="1550" dirty="0"/>
              <a:t> de Control; y </a:t>
            </a:r>
            <a:r>
              <a:rPr lang="en-GB" sz="1550" dirty="0" err="1"/>
              <a:t>mantendrá</a:t>
            </a:r>
            <a:r>
              <a:rPr lang="en-GB" sz="1550" dirty="0"/>
              <a:t> </a:t>
            </a:r>
            <a:r>
              <a:rPr lang="en-GB" sz="1550" dirty="0" err="1"/>
              <a:t>reuniones</a:t>
            </a:r>
            <a:r>
              <a:rPr lang="en-GB" sz="1550" dirty="0"/>
              <a:t> </a:t>
            </a:r>
            <a:r>
              <a:rPr lang="en-GB" sz="1550" dirty="0" err="1"/>
              <a:t>periódicas</a:t>
            </a:r>
            <a:r>
              <a:rPr lang="en-GB" sz="1550" dirty="0"/>
              <a:t> con </a:t>
            </a:r>
            <a:r>
              <a:rPr lang="en-GB" sz="1550" dirty="0" err="1"/>
              <a:t>representantes</a:t>
            </a:r>
            <a:r>
              <a:rPr lang="en-GB" sz="1550" dirty="0"/>
              <a:t> de </a:t>
            </a:r>
            <a:r>
              <a:rPr lang="en-GB" sz="1550" dirty="0" err="1"/>
              <a:t>grupos</a:t>
            </a:r>
            <a:r>
              <a:rPr lang="en-GB" sz="1550" dirty="0"/>
              <a:t> de la </a:t>
            </a:r>
            <a:r>
              <a:rPr lang="en-GB" sz="1550" dirty="0" err="1"/>
              <a:t>comunidad</a:t>
            </a:r>
            <a:r>
              <a:rPr lang="en-GB" sz="1550" dirty="0"/>
              <a:t> local, y con </a:t>
            </a:r>
            <a:r>
              <a:rPr lang="en-GB" sz="1550" dirty="0" err="1"/>
              <a:t>oficiales</a:t>
            </a:r>
            <a:r>
              <a:rPr lang="en-GB" sz="1550" dirty="0"/>
              <a:t> locales  y </a:t>
            </a:r>
            <a:r>
              <a:rPr lang="en-GB" sz="1550" dirty="0" err="1"/>
              <a:t>nacionales</a:t>
            </a:r>
            <a:r>
              <a:rPr lang="en-GB" sz="1550" dirty="0"/>
              <a:t>.   </a:t>
            </a:r>
            <a:endParaRPr lang="en-US" sz="1550" dirty="0"/>
          </a:p>
          <a:p>
            <a:endParaRPr lang="en-GB" sz="1550" dirty="0"/>
          </a:p>
          <a:p>
            <a:r>
              <a:rPr lang="en-GB" sz="1550" b="1" dirty="0" err="1"/>
              <a:t>Puntaje</a:t>
            </a:r>
            <a:r>
              <a:rPr lang="en-GB" sz="1550" b="1" dirty="0"/>
              <a:t> Actual de </a:t>
            </a:r>
            <a:r>
              <a:rPr lang="en-GB" sz="1550" b="1" dirty="0" err="1"/>
              <a:t>Sostenibilidad</a:t>
            </a:r>
            <a:r>
              <a:rPr lang="en-GB" sz="1550" b="1" dirty="0"/>
              <a:t> (P5)</a:t>
            </a:r>
            <a:endParaRPr lang="en-US" sz="1600" b="1" dirty="0"/>
          </a:p>
          <a:p>
            <a:r>
              <a:rPr lang="en-GB" sz="1600" dirty="0"/>
              <a:t> +2.03</a:t>
            </a:r>
          </a:p>
          <a:p>
            <a:endParaRPr lang="en-US" sz="1600" dirty="0"/>
          </a:p>
          <a:p>
            <a:r>
              <a:rPr lang="en-GB" sz="1600" b="1" dirty="0" err="1"/>
              <a:t>Evaluaciones</a:t>
            </a:r>
            <a:endParaRPr lang="en-US" sz="1600" dirty="0"/>
          </a:p>
          <a:p>
            <a:pPr marL="285750" indent="-285750"/>
            <a:r>
              <a:rPr lang="en-GB" sz="1600" dirty="0"/>
              <a:t>Las </a:t>
            </a:r>
            <a:r>
              <a:rPr lang="en-GB" sz="1600" dirty="0" err="1"/>
              <a:t>siguientes</a:t>
            </a:r>
            <a:r>
              <a:rPr lang="en-GB" sz="1600" dirty="0"/>
              <a:t> </a:t>
            </a:r>
            <a:r>
              <a:rPr lang="en-GB" sz="1600" dirty="0" err="1"/>
              <a:t>Evaluaciones</a:t>
            </a:r>
            <a:r>
              <a:rPr lang="en-GB" sz="1600" dirty="0"/>
              <a:t> son </a:t>
            </a:r>
            <a:r>
              <a:rPr lang="en-GB" sz="1600" dirty="0" err="1"/>
              <a:t>consideradas</a:t>
            </a:r>
            <a:r>
              <a:rPr lang="en-GB" sz="1600" dirty="0"/>
              <a:t> en </a:t>
            </a:r>
            <a:r>
              <a:rPr lang="en-GB" sz="1600" dirty="0" err="1"/>
              <a:t>este</a:t>
            </a:r>
            <a:r>
              <a:rPr lang="en-GB" sz="1600" dirty="0"/>
              <a:t> Plan de </a:t>
            </a:r>
            <a:r>
              <a:rPr lang="en-GB" sz="1600" dirty="0" err="1"/>
              <a:t>Gestión</a:t>
            </a:r>
            <a:r>
              <a:rPr lang="en-GB" sz="1600" dirty="0"/>
              <a:t> de </a:t>
            </a:r>
            <a:r>
              <a:rPr lang="en-GB" sz="1600" dirty="0" err="1"/>
              <a:t>Sostenibilidad</a:t>
            </a:r>
            <a:r>
              <a:rPr lang="en-GB" sz="1600" dirty="0"/>
              <a:t>:  </a:t>
            </a:r>
            <a:endParaRPr lang="en-US" sz="1600" dirty="0"/>
          </a:p>
          <a:p>
            <a:pPr marL="285750" lvl="0" indent="-285750">
              <a:buFont typeface="Arial"/>
              <a:buChar char="•"/>
            </a:pPr>
            <a:r>
              <a:rPr lang="en-GB" sz="1600" dirty="0" err="1"/>
              <a:t>Evaluación</a:t>
            </a:r>
            <a:r>
              <a:rPr lang="en-GB" sz="1600" dirty="0"/>
              <a:t> </a:t>
            </a:r>
            <a:r>
              <a:rPr lang="en-GB" sz="1600" dirty="0" err="1"/>
              <a:t>Financiera</a:t>
            </a:r>
            <a:endParaRPr lang="en-US" sz="1600" dirty="0"/>
          </a:p>
          <a:p>
            <a:pPr marL="285750" lvl="0" indent="-285750">
              <a:buFont typeface="Arial"/>
              <a:buChar char="•"/>
            </a:pPr>
            <a:r>
              <a:rPr lang="en-GB" sz="1600" dirty="0" err="1"/>
              <a:t>Evaluación</a:t>
            </a:r>
            <a:r>
              <a:rPr lang="en-GB" sz="1600" dirty="0"/>
              <a:t> de los </a:t>
            </a:r>
            <a:r>
              <a:rPr lang="en-GB" sz="1600" dirty="0" err="1"/>
              <a:t>Procesos</a:t>
            </a:r>
            <a:endParaRPr lang="en-US" sz="1600" dirty="0"/>
          </a:p>
          <a:p>
            <a:pPr marL="285750" lvl="0" indent="-285750">
              <a:buFont typeface="Arial"/>
              <a:buChar char="•"/>
            </a:pPr>
            <a:r>
              <a:rPr lang="en-GB" sz="1600" dirty="0" err="1"/>
              <a:t>Evaluación</a:t>
            </a:r>
            <a:r>
              <a:rPr lang="en-GB" sz="1600" dirty="0"/>
              <a:t> del Product/</a:t>
            </a:r>
            <a:r>
              <a:rPr lang="en-GB" sz="1600" dirty="0" err="1"/>
              <a:t>Servicio</a:t>
            </a:r>
            <a:endParaRPr lang="en-US" sz="1600" dirty="0"/>
          </a:p>
          <a:p>
            <a:pPr marL="285750" lvl="0" indent="-285750">
              <a:buFont typeface="Arial"/>
              <a:buChar char="•"/>
            </a:pPr>
            <a:r>
              <a:rPr lang="en-GB" sz="1600" dirty="0" err="1"/>
              <a:t>Evaluación</a:t>
            </a:r>
            <a:r>
              <a:rPr lang="en-GB" sz="1600" dirty="0"/>
              <a:t> </a:t>
            </a:r>
            <a:r>
              <a:rPr lang="en-GB" sz="1600" dirty="0" err="1"/>
              <a:t>Ambiental</a:t>
            </a:r>
            <a:endParaRPr lang="en-US" sz="1600" dirty="0"/>
          </a:p>
          <a:p>
            <a:pPr marL="285750" lvl="0" indent="-285750">
              <a:buFont typeface="Arial"/>
              <a:buChar char="•"/>
            </a:pPr>
            <a:r>
              <a:rPr lang="en-GB" sz="1600" dirty="0" err="1"/>
              <a:t>Evaluación</a:t>
            </a:r>
            <a:r>
              <a:rPr lang="en-GB" sz="1600" dirty="0"/>
              <a:t> </a:t>
            </a:r>
            <a:r>
              <a:rPr lang="en-GB" sz="1600" dirty="0" err="1"/>
              <a:t>Corportaiva</a:t>
            </a:r>
            <a:r>
              <a:rPr lang="en-GB" sz="1600" dirty="0"/>
              <a:t> y Social</a:t>
            </a:r>
            <a:endParaRPr lang="en-US" sz="1600" dirty="0"/>
          </a:p>
        </p:txBody>
      </p:sp>
    </p:spTree>
    <p:extLst>
      <p:ext uri="{BB962C8B-B14F-4D97-AF65-F5344CB8AC3E}">
        <p14:creationId xmlns:p14="http://schemas.microsoft.com/office/powerpoint/2010/main" val="10679597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4" y="76200"/>
            <a:ext cx="7942386" cy="795338"/>
          </a:xfrm>
        </p:spPr>
        <p:txBody>
          <a:bodyPr>
            <a:normAutofit fontScale="90000"/>
          </a:bodyPr>
          <a:lstStyle/>
          <a:p>
            <a:r>
              <a:rPr lang="en-US" dirty="0"/>
              <a:t>¿</a:t>
            </a:r>
            <a:r>
              <a:rPr lang="en-US" dirty="0" err="1"/>
              <a:t>Dónde</a:t>
            </a:r>
            <a:r>
              <a:rPr lang="en-US" dirty="0"/>
              <a:t> el PGS (SMP) </a:t>
            </a:r>
            <a:r>
              <a:rPr lang="en-US" dirty="0" err="1"/>
              <a:t>impacta</a:t>
            </a:r>
            <a:r>
              <a:rPr lang="en-US" dirty="0"/>
              <a:t> en el </a:t>
            </a:r>
            <a:r>
              <a:rPr lang="en-US" dirty="0" err="1"/>
              <a:t>proyecto</a:t>
            </a:r>
            <a:r>
              <a:rPr lang="en-US" dirty="0"/>
              <a:t>?</a:t>
            </a: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354" y="1143001"/>
            <a:ext cx="8039833" cy="5594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978769" y="6172201"/>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pic>
        <p:nvPicPr>
          <p:cNvPr id="6" name="Picture 5"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1169" y="1104900"/>
            <a:ext cx="363415" cy="419100"/>
          </a:xfrm>
          <a:prstGeom prst="rect">
            <a:avLst/>
          </a:prstGeom>
        </p:spPr>
      </p:pic>
      <p:pic>
        <p:nvPicPr>
          <p:cNvPr id="7" name="Picture 6"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68616" y="1143000"/>
            <a:ext cx="363415" cy="419100"/>
          </a:xfrm>
          <a:prstGeom prst="rect">
            <a:avLst/>
          </a:prstGeom>
        </p:spPr>
      </p:pic>
      <p:pic>
        <p:nvPicPr>
          <p:cNvPr id="8" name="Picture 7"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3846" y="1295400"/>
            <a:ext cx="363415" cy="419100"/>
          </a:xfrm>
          <a:prstGeom prst="rect">
            <a:avLst/>
          </a:prstGeom>
        </p:spPr>
      </p:pic>
      <p:pic>
        <p:nvPicPr>
          <p:cNvPr id="9" name="Picture 8"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3846" y="1905000"/>
            <a:ext cx="363415" cy="419100"/>
          </a:xfrm>
          <a:prstGeom prst="rect">
            <a:avLst/>
          </a:prstGeom>
        </p:spPr>
      </p:pic>
      <p:pic>
        <p:nvPicPr>
          <p:cNvPr id="10" name="Picture 9"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33846" y="2514600"/>
            <a:ext cx="363415" cy="419100"/>
          </a:xfrm>
          <a:prstGeom prst="rect">
            <a:avLst/>
          </a:prstGeom>
        </p:spPr>
      </p:pic>
      <p:pic>
        <p:nvPicPr>
          <p:cNvPr id="11" name="Picture 10"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88923" y="3276600"/>
            <a:ext cx="363415" cy="419100"/>
          </a:xfrm>
          <a:prstGeom prst="rect">
            <a:avLst/>
          </a:prstGeom>
        </p:spPr>
      </p:pic>
      <p:pic>
        <p:nvPicPr>
          <p:cNvPr id="12" name="Picture 11"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86400" y="6019800"/>
            <a:ext cx="363415" cy="419100"/>
          </a:xfrm>
          <a:prstGeom prst="rect">
            <a:avLst/>
          </a:prstGeom>
        </p:spPr>
      </p:pic>
      <p:pic>
        <p:nvPicPr>
          <p:cNvPr id="13" name="Picture 12"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06769" y="1828800"/>
            <a:ext cx="363415" cy="419100"/>
          </a:xfrm>
          <a:prstGeom prst="rect">
            <a:avLst/>
          </a:prstGeom>
        </p:spPr>
      </p:pic>
      <p:pic>
        <p:nvPicPr>
          <p:cNvPr id="14" name="Picture 13"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1714500"/>
            <a:ext cx="363415" cy="419100"/>
          </a:xfrm>
          <a:prstGeom prst="rect">
            <a:avLst/>
          </a:prstGeom>
        </p:spPr>
      </p:pic>
      <p:pic>
        <p:nvPicPr>
          <p:cNvPr id="15" name="Picture 14"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2438400"/>
            <a:ext cx="363415" cy="419100"/>
          </a:xfrm>
          <a:prstGeom prst="rect">
            <a:avLst/>
          </a:prstGeom>
        </p:spPr>
      </p:pic>
      <p:pic>
        <p:nvPicPr>
          <p:cNvPr id="16" name="Picture 15"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3048000"/>
            <a:ext cx="363415" cy="419100"/>
          </a:xfrm>
          <a:prstGeom prst="rect">
            <a:avLst/>
          </a:prstGeom>
        </p:spPr>
      </p:pic>
      <p:pic>
        <p:nvPicPr>
          <p:cNvPr id="17" name="Picture 16"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354" y="4876800"/>
            <a:ext cx="363415" cy="419100"/>
          </a:xfrm>
          <a:prstGeom prst="rect">
            <a:avLst/>
          </a:prstGeom>
        </p:spPr>
      </p:pic>
      <p:pic>
        <p:nvPicPr>
          <p:cNvPr id="18" name="Picture 17" descr="SMP.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61846" y="5257800"/>
            <a:ext cx="363415" cy="419100"/>
          </a:xfrm>
          <a:prstGeom prst="rect">
            <a:avLst/>
          </a:prstGeom>
        </p:spPr>
      </p:pic>
    </p:spTree>
    <p:extLst>
      <p:ext uri="{BB962C8B-B14F-4D97-AF65-F5344CB8AC3E}">
        <p14:creationId xmlns:p14="http://schemas.microsoft.com/office/powerpoint/2010/main" val="5309109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258</a:t>
            </a:fld>
            <a:endParaRPr lang="en-US" dirty="0"/>
          </a:p>
        </p:txBody>
      </p:sp>
      <p:sp>
        <p:nvSpPr>
          <p:cNvPr id="4" name="Title 3"/>
          <p:cNvSpPr>
            <a:spLocks noGrp="1"/>
          </p:cNvSpPr>
          <p:nvPr>
            <p:ph type="title"/>
          </p:nvPr>
        </p:nvSpPr>
        <p:spPr>
          <a:xfrm>
            <a:off x="628650" y="365125"/>
            <a:ext cx="6153150" cy="854075"/>
          </a:xfrm>
        </p:spPr>
        <p:txBody>
          <a:bodyPr>
            <a:noAutofit/>
          </a:bodyPr>
          <a:lstStyle/>
          <a:p>
            <a:r>
              <a:rPr lang="en-US" dirty="0" err="1"/>
              <a:t>Iniciación</a:t>
            </a:r>
            <a:r>
              <a:rPr lang="en-US" dirty="0"/>
              <a:t> </a:t>
            </a:r>
            <a:r>
              <a:rPr lang="en-US" dirty="0" err="1"/>
              <a:t>PRiSM</a:t>
            </a:r>
            <a:r>
              <a:rPr lang="en-US" dirty="0"/>
              <a:t> del </a:t>
            </a:r>
            <a:r>
              <a:rPr lang="en-US" dirty="0" err="1"/>
              <a:t>Proyecto</a:t>
            </a:r>
            <a:endParaRPr lang="en-US" dirty="0"/>
          </a:p>
        </p:txBody>
      </p:sp>
      <p:sp>
        <p:nvSpPr>
          <p:cNvPr id="6" name="TextBox 5"/>
          <p:cNvSpPr txBox="1"/>
          <p:nvPr/>
        </p:nvSpPr>
        <p:spPr>
          <a:xfrm>
            <a:off x="4267200" y="1447800"/>
            <a:ext cx="4724400" cy="1200329"/>
          </a:xfrm>
          <a:prstGeom prst="rect">
            <a:avLst/>
          </a:prstGeom>
          <a:noFill/>
        </p:spPr>
        <p:txBody>
          <a:bodyPr wrap="square" rtlCol="0">
            <a:spAutoFit/>
          </a:bodyPr>
          <a:lstStyle/>
          <a:p>
            <a:pPr>
              <a:defRPr/>
            </a:pPr>
            <a:r>
              <a:rPr lang="en-US" dirty="0"/>
              <a:t>La </a:t>
            </a:r>
            <a:r>
              <a:rPr lang="en-US" dirty="0" err="1"/>
              <a:t>estimación</a:t>
            </a:r>
            <a:r>
              <a:rPr lang="en-US" dirty="0"/>
              <a:t> de </a:t>
            </a:r>
            <a:r>
              <a:rPr lang="en-US" dirty="0" err="1"/>
              <a:t>costos</a:t>
            </a:r>
            <a:r>
              <a:rPr lang="en-US" dirty="0"/>
              <a:t>, el </a:t>
            </a:r>
            <a:r>
              <a:rPr lang="en-US" dirty="0" err="1"/>
              <a:t>establecimiento</a:t>
            </a:r>
            <a:r>
              <a:rPr lang="en-US" dirty="0"/>
              <a:t>  de un </a:t>
            </a:r>
            <a:r>
              <a:rPr lang="en-US" dirty="0" err="1"/>
              <a:t>presupuesto</a:t>
            </a:r>
            <a:r>
              <a:rPr lang="en-US" dirty="0"/>
              <a:t> </a:t>
            </a:r>
            <a:r>
              <a:rPr lang="en-US" dirty="0" err="1"/>
              <a:t>acordado</a:t>
            </a:r>
            <a:r>
              <a:rPr lang="en-US" dirty="0"/>
              <a:t> y la </a:t>
            </a:r>
            <a:r>
              <a:rPr lang="en-US" dirty="0" err="1"/>
              <a:t>gestión</a:t>
            </a:r>
            <a:r>
              <a:rPr lang="en-US" dirty="0"/>
              <a:t> de los </a:t>
            </a:r>
            <a:r>
              <a:rPr lang="en-US" dirty="0" err="1"/>
              <a:t>costos</a:t>
            </a:r>
            <a:r>
              <a:rPr lang="en-US" dirty="0"/>
              <a:t> </a:t>
            </a:r>
            <a:r>
              <a:rPr lang="en-US" dirty="0" err="1"/>
              <a:t>reales</a:t>
            </a:r>
            <a:r>
              <a:rPr lang="en-US" dirty="0"/>
              <a:t> y </a:t>
            </a:r>
            <a:r>
              <a:rPr lang="en-US" dirty="0" err="1"/>
              <a:t>presupuestados</a:t>
            </a:r>
            <a:r>
              <a:rPr lang="en-US" dirty="0"/>
              <a:t> </a:t>
            </a:r>
            <a:r>
              <a:rPr lang="en-US" dirty="0" err="1"/>
              <a:t>respecto</a:t>
            </a:r>
            <a:r>
              <a:rPr lang="en-US" dirty="0"/>
              <a:t> del </a:t>
            </a:r>
            <a:r>
              <a:rPr lang="en-US" dirty="0" err="1"/>
              <a:t>presupuesto</a:t>
            </a:r>
            <a:r>
              <a:rPr lang="en-US" dirty="0"/>
              <a:t>.</a:t>
            </a:r>
          </a:p>
        </p:txBody>
      </p:sp>
      <p:cxnSp>
        <p:nvCxnSpPr>
          <p:cNvPr id="7" name="Straight Arrow Connector 6"/>
          <p:cNvCxnSpPr/>
          <p:nvPr/>
        </p:nvCxnSpPr>
        <p:spPr>
          <a:xfrm flipH="1">
            <a:off x="2514600" y="16764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267200" y="2590800"/>
            <a:ext cx="4800600" cy="646331"/>
          </a:xfrm>
          <a:prstGeom prst="rect">
            <a:avLst/>
          </a:prstGeom>
          <a:noFill/>
        </p:spPr>
        <p:txBody>
          <a:bodyPr wrap="square" rtlCol="0">
            <a:spAutoFit/>
          </a:bodyPr>
          <a:lstStyle/>
          <a:p>
            <a:r>
              <a:rPr lang="en-US" dirty="0"/>
              <a:t>La </a:t>
            </a:r>
            <a:r>
              <a:rPr lang="en-US" dirty="0" err="1"/>
              <a:t>organización</a:t>
            </a:r>
            <a:r>
              <a:rPr lang="en-US" dirty="0"/>
              <a:t> </a:t>
            </a:r>
            <a:r>
              <a:rPr lang="en-US" dirty="0" err="1"/>
              <a:t>puede</a:t>
            </a:r>
            <a:r>
              <a:rPr lang="en-US" dirty="0"/>
              <a:t> </a:t>
            </a:r>
            <a:r>
              <a:rPr lang="en-US" dirty="0" err="1"/>
              <a:t>ahora</a:t>
            </a:r>
            <a:r>
              <a:rPr lang="en-US" dirty="0"/>
              <a:t> </a:t>
            </a:r>
            <a:r>
              <a:rPr lang="en-US" dirty="0" err="1"/>
              <a:t>completar</a:t>
            </a:r>
            <a:r>
              <a:rPr lang="en-US" dirty="0"/>
              <a:t> el </a:t>
            </a:r>
            <a:r>
              <a:rPr lang="en-US" dirty="0" err="1"/>
              <a:t>Caso</a:t>
            </a:r>
            <a:r>
              <a:rPr lang="en-US" dirty="0"/>
              <a:t> de </a:t>
            </a:r>
            <a:r>
              <a:rPr lang="en-US" dirty="0" err="1"/>
              <a:t>Negocio</a:t>
            </a:r>
            <a:r>
              <a:rPr lang="en-US" dirty="0"/>
              <a:t>.</a:t>
            </a:r>
          </a:p>
        </p:txBody>
      </p:sp>
      <p:cxnSp>
        <p:nvCxnSpPr>
          <p:cNvPr id="10" name="Straight Arrow Connector 9"/>
          <p:cNvCxnSpPr/>
          <p:nvPr/>
        </p:nvCxnSpPr>
        <p:spPr>
          <a:xfrm flipH="1">
            <a:off x="2590800" y="28194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1447800"/>
            <a:ext cx="2209800" cy="3347141"/>
          </a:xfrm>
          <a:prstGeom prst="rect">
            <a:avLst/>
          </a:prstGeom>
        </p:spPr>
      </p:pic>
    </p:spTree>
    <p:extLst>
      <p:ext uri="{BB962C8B-B14F-4D97-AF65-F5344CB8AC3E}">
        <p14:creationId xmlns:p14="http://schemas.microsoft.com/office/powerpoint/2010/main" val="3109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600200"/>
            <a:ext cx="3581400" cy="4266195"/>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259</a:t>
            </a:fld>
            <a:endParaRPr lang="en-US" dirty="0"/>
          </a:p>
        </p:txBody>
      </p:sp>
      <p:sp>
        <p:nvSpPr>
          <p:cNvPr id="4" name="Title 3"/>
          <p:cNvSpPr>
            <a:spLocks noGrp="1"/>
          </p:cNvSpPr>
          <p:nvPr>
            <p:ph type="title"/>
          </p:nvPr>
        </p:nvSpPr>
        <p:spPr>
          <a:xfrm>
            <a:off x="628650" y="365125"/>
            <a:ext cx="6534150" cy="854075"/>
          </a:xfrm>
        </p:spPr>
        <p:txBody>
          <a:bodyPr>
            <a:noAutofit/>
          </a:bodyPr>
          <a:lstStyle/>
          <a:p>
            <a:r>
              <a:rPr lang="en-US" dirty="0" err="1"/>
              <a:t>Iniciación</a:t>
            </a:r>
            <a:r>
              <a:rPr lang="en-US" dirty="0"/>
              <a:t> </a:t>
            </a:r>
            <a:r>
              <a:rPr lang="en-US" dirty="0" err="1"/>
              <a:t>PRiSM</a:t>
            </a:r>
            <a:r>
              <a:rPr lang="en-US" dirty="0"/>
              <a:t> del </a:t>
            </a:r>
            <a:r>
              <a:rPr lang="en-US" dirty="0" err="1"/>
              <a:t>Proyecto</a:t>
            </a:r>
            <a:endParaRPr lang="en-US" dirty="0"/>
          </a:p>
        </p:txBody>
      </p:sp>
      <p:sp>
        <p:nvSpPr>
          <p:cNvPr id="6" name="TextBox 5"/>
          <p:cNvSpPr txBox="1"/>
          <p:nvPr/>
        </p:nvSpPr>
        <p:spPr>
          <a:xfrm>
            <a:off x="4648200" y="1295400"/>
            <a:ext cx="4267200" cy="1477328"/>
          </a:xfrm>
          <a:prstGeom prst="rect">
            <a:avLst/>
          </a:prstGeom>
          <a:noFill/>
        </p:spPr>
        <p:txBody>
          <a:bodyPr wrap="square" rtlCol="0">
            <a:spAutoFit/>
          </a:bodyPr>
          <a:lstStyle/>
          <a:p>
            <a:pPr>
              <a:defRPr/>
            </a:pPr>
            <a:r>
              <a:rPr lang="es-ES" dirty="0"/>
              <a:t>Esta revisión se centra en la justificación de negocio del proyecto antes de la decisión clave de aprobar el inicio del proyecto y autorizar al proyecto a proseguir con la planificación</a:t>
            </a:r>
            <a:r>
              <a:rPr lang="en-US" dirty="0"/>
              <a:t>.</a:t>
            </a:r>
          </a:p>
        </p:txBody>
      </p:sp>
      <p:cxnSp>
        <p:nvCxnSpPr>
          <p:cNvPr id="7" name="Straight Arrow Connector 6"/>
          <p:cNvCxnSpPr/>
          <p:nvPr/>
        </p:nvCxnSpPr>
        <p:spPr>
          <a:xfrm flipH="1">
            <a:off x="2438400" y="1905000"/>
            <a:ext cx="2286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648200" y="2819400"/>
            <a:ext cx="3429000" cy="1200329"/>
          </a:xfrm>
          <a:prstGeom prst="rect">
            <a:avLst/>
          </a:prstGeom>
          <a:noFill/>
        </p:spPr>
        <p:txBody>
          <a:bodyPr wrap="square" rtlCol="0">
            <a:spAutoFit/>
          </a:bodyPr>
          <a:lstStyle/>
          <a:p>
            <a:r>
              <a:rPr lang="en-US" dirty="0"/>
              <a:t>Si se </a:t>
            </a:r>
            <a:r>
              <a:rPr lang="en-US" dirty="0" err="1"/>
              <a:t>determina</a:t>
            </a:r>
            <a:r>
              <a:rPr lang="en-US" dirty="0"/>
              <a:t> </a:t>
            </a:r>
            <a:r>
              <a:rPr lang="en-US" dirty="0" err="1"/>
              <a:t>que</a:t>
            </a:r>
            <a:r>
              <a:rPr lang="en-US" dirty="0"/>
              <a:t> el </a:t>
            </a:r>
            <a:r>
              <a:rPr lang="en-US" dirty="0" err="1"/>
              <a:t>proyecto</a:t>
            </a:r>
            <a:r>
              <a:rPr lang="en-US" dirty="0"/>
              <a:t> no </a:t>
            </a:r>
            <a:r>
              <a:rPr lang="en-US" dirty="0" err="1"/>
              <a:t>proseguirá</a:t>
            </a:r>
            <a:r>
              <a:rPr lang="en-US" dirty="0"/>
              <a:t> o </a:t>
            </a:r>
            <a:r>
              <a:rPr lang="en-US" dirty="0" err="1"/>
              <a:t>será</a:t>
            </a:r>
            <a:r>
              <a:rPr lang="en-US" dirty="0"/>
              <a:t> </a:t>
            </a:r>
            <a:r>
              <a:rPr lang="en-US" dirty="0" err="1"/>
              <a:t>puesto</a:t>
            </a:r>
            <a:r>
              <a:rPr lang="en-US" dirty="0"/>
              <a:t> en </a:t>
            </a:r>
            <a:r>
              <a:rPr lang="en-US" dirty="0" err="1"/>
              <a:t>espera</a:t>
            </a:r>
            <a:r>
              <a:rPr lang="en-US" dirty="0"/>
              <a:t>, </a:t>
            </a:r>
            <a:r>
              <a:rPr lang="en-US" dirty="0" err="1"/>
              <a:t>documente</a:t>
            </a:r>
            <a:r>
              <a:rPr lang="en-US" dirty="0"/>
              <a:t> </a:t>
            </a:r>
            <a:r>
              <a:rPr lang="en-US" dirty="0" err="1"/>
              <a:t>las</a:t>
            </a:r>
            <a:r>
              <a:rPr lang="en-US" dirty="0"/>
              <a:t> </a:t>
            </a:r>
            <a:r>
              <a:rPr lang="en-US" dirty="0" err="1"/>
              <a:t>lecciones</a:t>
            </a:r>
            <a:r>
              <a:rPr lang="en-US" dirty="0"/>
              <a:t> </a:t>
            </a:r>
            <a:r>
              <a:rPr lang="en-US" dirty="0" err="1"/>
              <a:t>aprendidas</a:t>
            </a:r>
            <a:r>
              <a:rPr lang="en-US" dirty="0"/>
              <a:t> y </a:t>
            </a:r>
            <a:r>
              <a:rPr lang="en-US" dirty="0" err="1"/>
              <a:t>cierre</a:t>
            </a:r>
            <a:r>
              <a:rPr lang="en-US" dirty="0"/>
              <a:t> el </a:t>
            </a:r>
            <a:r>
              <a:rPr lang="en-US" dirty="0" err="1"/>
              <a:t>proyecto</a:t>
            </a:r>
            <a:r>
              <a:rPr lang="en-US" dirty="0"/>
              <a:t>.</a:t>
            </a:r>
          </a:p>
        </p:txBody>
      </p:sp>
      <p:cxnSp>
        <p:nvCxnSpPr>
          <p:cNvPr id="10" name="Straight Arrow Connector 9"/>
          <p:cNvCxnSpPr/>
          <p:nvPr/>
        </p:nvCxnSpPr>
        <p:spPr>
          <a:xfrm flipH="1">
            <a:off x="2514600" y="2971800"/>
            <a:ext cx="205740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4724400" y="4114800"/>
            <a:ext cx="3429000" cy="1200329"/>
          </a:xfrm>
          <a:prstGeom prst="rect">
            <a:avLst/>
          </a:prstGeom>
          <a:noFill/>
        </p:spPr>
        <p:txBody>
          <a:bodyPr wrap="square" rtlCol="0">
            <a:spAutoFit/>
          </a:bodyPr>
          <a:lstStyle/>
          <a:p>
            <a:r>
              <a:rPr lang="en-US" dirty="0"/>
              <a:t>Si la </a:t>
            </a:r>
            <a:r>
              <a:rPr lang="en-US" dirty="0" err="1"/>
              <a:t>determinación</a:t>
            </a:r>
            <a:r>
              <a:rPr lang="en-US" dirty="0"/>
              <a:t> </a:t>
            </a:r>
            <a:r>
              <a:rPr lang="en-US" dirty="0" err="1"/>
              <a:t>es</a:t>
            </a:r>
            <a:r>
              <a:rPr lang="en-US" dirty="0"/>
              <a:t> </a:t>
            </a:r>
            <a:r>
              <a:rPr lang="en-US" dirty="0" err="1"/>
              <a:t>hacer</a:t>
            </a:r>
            <a:r>
              <a:rPr lang="en-US" dirty="0"/>
              <a:t> </a:t>
            </a:r>
            <a:r>
              <a:rPr lang="en-US" dirty="0" err="1"/>
              <a:t>que</a:t>
            </a:r>
            <a:r>
              <a:rPr lang="en-US" dirty="0"/>
              <a:t> se </a:t>
            </a:r>
            <a:r>
              <a:rPr lang="en-US" dirty="0" err="1"/>
              <a:t>continúe</a:t>
            </a:r>
            <a:r>
              <a:rPr lang="en-US" dirty="0"/>
              <a:t>,  </a:t>
            </a:r>
            <a:r>
              <a:rPr lang="en-US" dirty="0" err="1"/>
              <a:t>obtenga</a:t>
            </a:r>
            <a:r>
              <a:rPr lang="en-US" dirty="0"/>
              <a:t> la firma y </a:t>
            </a:r>
            <a:r>
              <a:rPr lang="en-US" dirty="0" err="1"/>
              <a:t>prosiga</a:t>
            </a:r>
            <a:r>
              <a:rPr lang="en-US" dirty="0"/>
              <a:t> </a:t>
            </a:r>
            <a:r>
              <a:rPr lang="en-US" dirty="0" err="1"/>
              <a:t>hacia</a:t>
            </a:r>
            <a:r>
              <a:rPr lang="en-US" dirty="0"/>
              <a:t> la </a:t>
            </a:r>
            <a:r>
              <a:rPr lang="en-US" dirty="0" err="1"/>
              <a:t>fase</a:t>
            </a:r>
            <a:r>
              <a:rPr lang="en-US" dirty="0"/>
              <a:t> de </a:t>
            </a:r>
            <a:r>
              <a:rPr lang="en-US" dirty="0" err="1"/>
              <a:t>planificación</a:t>
            </a:r>
            <a:r>
              <a:rPr lang="en-US" dirty="0"/>
              <a:t>.</a:t>
            </a:r>
          </a:p>
        </p:txBody>
      </p:sp>
      <p:cxnSp>
        <p:nvCxnSpPr>
          <p:cNvPr id="15" name="Straight Arrow Connector 14"/>
          <p:cNvCxnSpPr/>
          <p:nvPr/>
        </p:nvCxnSpPr>
        <p:spPr>
          <a:xfrm flipH="1" flipV="1">
            <a:off x="3810000" y="3886200"/>
            <a:ext cx="9144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a:off x="3505200" y="4343400"/>
            <a:ext cx="12192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2681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
            <a:ext cx="5486400" cy="609600"/>
          </a:xfrm>
        </p:spPr>
        <p:txBody>
          <a:bodyPr/>
          <a:lstStyle/>
          <a:p>
            <a:r>
              <a:rPr lang="en-US" dirty="0" err="1"/>
              <a:t>Ejemplo</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1371600"/>
            <a:ext cx="1837583" cy="42418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1000" y="3352800"/>
            <a:ext cx="3238500" cy="1943100"/>
          </a:xfrm>
          <a:prstGeom prst="rect">
            <a:avLst/>
          </a:prstGeom>
        </p:spPr>
      </p:pic>
      <p:cxnSp>
        <p:nvCxnSpPr>
          <p:cNvPr id="8" name="Straight Connector 7"/>
          <p:cNvCxnSpPr/>
          <p:nvPr/>
        </p:nvCxnSpPr>
        <p:spPr>
          <a:xfrm>
            <a:off x="2057400" y="2743200"/>
            <a:ext cx="2096803" cy="572924"/>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57400" y="2743200"/>
            <a:ext cx="2069780" cy="2477830"/>
          </a:xfrm>
          <a:prstGeom prst="line">
            <a:avLst/>
          </a:prstGeom>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914400"/>
            <a:ext cx="8610600" cy="5546240"/>
          </a:xfrm>
          <a:prstGeom prst="rect">
            <a:avLst/>
          </a:prstGeom>
        </p:spPr>
      </p:pic>
    </p:spTree>
    <p:extLst>
      <p:ext uri="{BB962C8B-B14F-4D97-AF65-F5344CB8AC3E}">
        <p14:creationId xmlns:p14="http://schemas.microsoft.com/office/powerpoint/2010/main" val="64526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260</a:t>
            </a:fld>
            <a:endParaRPr lang="en-US" dirty="0"/>
          </a:p>
        </p:txBody>
      </p:sp>
      <p:sp>
        <p:nvSpPr>
          <p:cNvPr id="4" name="Title 3"/>
          <p:cNvSpPr>
            <a:spLocks noGrp="1"/>
          </p:cNvSpPr>
          <p:nvPr>
            <p:ph type="title"/>
          </p:nvPr>
        </p:nvSpPr>
        <p:spPr>
          <a:xfrm>
            <a:off x="628650" y="365125"/>
            <a:ext cx="65341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600200"/>
            <a:ext cx="9144000" cy="3241301"/>
          </a:xfrm>
          <a:prstGeom prst="rect">
            <a:avLst/>
          </a:prstGeom>
        </p:spPr>
      </p:pic>
    </p:spTree>
    <p:extLst>
      <p:ext uri="{BB962C8B-B14F-4D97-AF65-F5344CB8AC3E}">
        <p14:creationId xmlns:p14="http://schemas.microsoft.com/office/powerpoint/2010/main" val="165680526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261</a:t>
            </a:fld>
            <a:endParaRPr lang="en-US" dirty="0"/>
          </a:p>
        </p:txBody>
      </p:sp>
      <p:sp>
        <p:nvSpPr>
          <p:cNvPr id="4" name="Title 3"/>
          <p:cNvSpPr>
            <a:spLocks noGrp="1"/>
          </p:cNvSpPr>
          <p:nvPr>
            <p:ph type="title"/>
          </p:nvPr>
        </p:nvSpPr>
        <p:spPr>
          <a:xfrm>
            <a:off x="628650" y="365125"/>
            <a:ext cx="64579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grpSp>
        <p:nvGrpSpPr>
          <p:cNvPr id="2" name="Group 1"/>
          <p:cNvGrpSpPr/>
          <p:nvPr/>
        </p:nvGrpSpPr>
        <p:grpSpPr>
          <a:xfrm>
            <a:off x="152400" y="1295400"/>
            <a:ext cx="2895600" cy="3886200"/>
            <a:chOff x="0" y="1327234"/>
            <a:chExt cx="2194560" cy="3397166"/>
          </a:xfrm>
        </p:grpSpPr>
        <p:grpSp>
          <p:nvGrpSpPr>
            <p:cNvPr id="5"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962400" y="1371600"/>
            <a:ext cx="4572000" cy="2308324"/>
          </a:xfrm>
          <a:prstGeom prst="rect">
            <a:avLst/>
          </a:prstGeom>
        </p:spPr>
        <p:txBody>
          <a:bodyPr>
            <a:spAutoFit/>
          </a:bodyPr>
          <a:lstStyle/>
          <a:p>
            <a:r>
              <a:rPr lang="en-US" dirty="0"/>
              <a:t>El </a:t>
            </a:r>
            <a:r>
              <a:rPr lang="en-US" dirty="0" err="1"/>
              <a:t>proyecto</a:t>
            </a:r>
            <a:r>
              <a:rPr lang="en-US" dirty="0"/>
              <a:t> </a:t>
            </a:r>
            <a:r>
              <a:rPr lang="en-US" dirty="0" err="1"/>
              <a:t>necesita</a:t>
            </a:r>
            <a:r>
              <a:rPr lang="en-US" dirty="0"/>
              <a:t> </a:t>
            </a:r>
            <a:r>
              <a:rPr lang="en-US" dirty="0" err="1"/>
              <a:t>gente</a:t>
            </a:r>
            <a:r>
              <a:rPr lang="en-US" dirty="0"/>
              <a:t> </a:t>
            </a:r>
            <a:r>
              <a:rPr lang="en-US" dirty="0" err="1"/>
              <a:t>correcta</a:t>
            </a:r>
            <a:r>
              <a:rPr lang="en-US" dirty="0"/>
              <a:t> en el </a:t>
            </a:r>
            <a:r>
              <a:rPr lang="en-US" dirty="0" err="1"/>
              <a:t>lugar</a:t>
            </a:r>
            <a:r>
              <a:rPr lang="en-US" dirty="0"/>
              <a:t> </a:t>
            </a:r>
            <a:r>
              <a:rPr lang="en-US" dirty="0" err="1"/>
              <a:t>apropiado</a:t>
            </a:r>
            <a:r>
              <a:rPr lang="en-US" dirty="0"/>
              <a:t>  con la </a:t>
            </a:r>
            <a:r>
              <a:rPr lang="en-US" dirty="0" err="1"/>
              <a:t>autoridad</a:t>
            </a:r>
            <a:r>
              <a:rPr lang="en-US" dirty="0"/>
              <a:t>, </a:t>
            </a:r>
            <a:r>
              <a:rPr lang="en-US" dirty="0" err="1"/>
              <a:t>responsabilidad</a:t>
            </a:r>
            <a:r>
              <a:rPr lang="en-US" dirty="0"/>
              <a:t> y </a:t>
            </a:r>
            <a:r>
              <a:rPr lang="en-US" dirty="0" err="1"/>
              <a:t>competencia</a:t>
            </a:r>
            <a:r>
              <a:rPr lang="en-US" dirty="0"/>
              <a:t> </a:t>
            </a:r>
            <a:r>
              <a:rPr lang="en-US" dirty="0" err="1"/>
              <a:t>para</a:t>
            </a:r>
            <a:r>
              <a:rPr lang="en-US" dirty="0"/>
              <a:t> </a:t>
            </a:r>
            <a:r>
              <a:rPr lang="en-US" dirty="0" err="1"/>
              <a:t>tomar</a:t>
            </a:r>
            <a:r>
              <a:rPr lang="en-US" dirty="0"/>
              <a:t> </a:t>
            </a:r>
            <a:r>
              <a:rPr lang="en-US" dirty="0" err="1"/>
              <a:t>decisiones</a:t>
            </a:r>
            <a:r>
              <a:rPr lang="en-US" dirty="0"/>
              <a:t>. </a:t>
            </a:r>
          </a:p>
          <a:p>
            <a:endParaRPr lang="en-US" dirty="0"/>
          </a:p>
          <a:p>
            <a:r>
              <a:rPr lang="en-US" dirty="0"/>
              <a:t>El </a:t>
            </a:r>
            <a:r>
              <a:rPr lang="en-US" dirty="0" err="1"/>
              <a:t>equipo</a:t>
            </a:r>
            <a:r>
              <a:rPr lang="en-US" dirty="0"/>
              <a:t> de </a:t>
            </a:r>
            <a:r>
              <a:rPr lang="en-US" dirty="0" err="1"/>
              <a:t>gestión</a:t>
            </a:r>
            <a:r>
              <a:rPr lang="en-US" dirty="0"/>
              <a:t> del </a:t>
            </a:r>
            <a:r>
              <a:rPr lang="en-US" dirty="0" err="1"/>
              <a:t>proyecto</a:t>
            </a:r>
            <a:r>
              <a:rPr lang="en-US" dirty="0"/>
              <a:t> </a:t>
            </a:r>
            <a:r>
              <a:rPr lang="en-US" dirty="0" err="1"/>
              <a:t>debe</a:t>
            </a:r>
            <a:r>
              <a:rPr lang="en-US" dirty="0"/>
              <a:t> </a:t>
            </a:r>
            <a:r>
              <a:rPr lang="en-US" dirty="0" err="1"/>
              <a:t>reflejar</a:t>
            </a:r>
            <a:r>
              <a:rPr lang="en-US" dirty="0"/>
              <a:t> los </a:t>
            </a:r>
            <a:r>
              <a:rPr lang="en-US" dirty="0" err="1"/>
              <a:t>intereses</a:t>
            </a:r>
            <a:r>
              <a:rPr lang="en-US" dirty="0"/>
              <a:t> de </a:t>
            </a:r>
            <a:r>
              <a:rPr lang="en-US" dirty="0" err="1"/>
              <a:t>todas</a:t>
            </a:r>
            <a:r>
              <a:rPr lang="en-US" dirty="0"/>
              <a:t> </a:t>
            </a:r>
            <a:r>
              <a:rPr lang="en-US" dirty="0" err="1"/>
              <a:t>las</a:t>
            </a:r>
            <a:r>
              <a:rPr lang="en-US" dirty="0"/>
              <a:t> </a:t>
            </a:r>
            <a:r>
              <a:rPr lang="en-US" dirty="0" err="1"/>
              <a:t>partes</a:t>
            </a:r>
            <a:r>
              <a:rPr lang="en-US" dirty="0"/>
              <a:t> </a:t>
            </a:r>
            <a:r>
              <a:rPr lang="en-US" dirty="0" err="1"/>
              <a:t>interesadas</a:t>
            </a:r>
            <a:r>
              <a:rPr lang="en-US" dirty="0"/>
              <a:t>  </a:t>
            </a:r>
            <a:r>
              <a:rPr lang="en-US" dirty="0" err="1"/>
              <a:t>que</a:t>
            </a:r>
            <a:r>
              <a:rPr lang="en-US" dirty="0"/>
              <a:t> </a:t>
            </a:r>
            <a:r>
              <a:rPr lang="en-US" dirty="0" err="1"/>
              <a:t>estarán</a:t>
            </a:r>
            <a:r>
              <a:rPr lang="en-US" dirty="0"/>
              <a:t> </a:t>
            </a:r>
            <a:r>
              <a:rPr lang="en-US" dirty="0" err="1"/>
              <a:t>involucradas</a:t>
            </a:r>
            <a:r>
              <a:rPr lang="en-US" dirty="0"/>
              <a:t>.</a:t>
            </a:r>
          </a:p>
          <a:p>
            <a:endParaRPr lang="en-US" dirty="0"/>
          </a:p>
        </p:txBody>
      </p:sp>
      <p:cxnSp>
        <p:nvCxnSpPr>
          <p:cNvPr id="12" name="Straight Arrow Connector 11"/>
          <p:cNvCxnSpPr/>
          <p:nvPr/>
        </p:nvCxnSpPr>
        <p:spPr>
          <a:xfrm flipH="1">
            <a:off x="1905000" y="1981200"/>
            <a:ext cx="18287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4050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262</a:t>
            </a:fld>
            <a:endParaRPr lang="en-US" dirty="0"/>
          </a:p>
        </p:txBody>
      </p:sp>
      <p:sp>
        <p:nvSpPr>
          <p:cNvPr id="4" name="Title 3"/>
          <p:cNvSpPr>
            <a:spLocks noGrp="1"/>
          </p:cNvSpPr>
          <p:nvPr>
            <p:ph type="title"/>
          </p:nvPr>
        </p:nvSpPr>
        <p:spPr>
          <a:xfrm>
            <a:off x="628650" y="365125"/>
            <a:ext cx="62293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grpSp>
        <p:nvGrpSpPr>
          <p:cNvPr id="2" name="Group 1"/>
          <p:cNvGrpSpPr/>
          <p:nvPr/>
        </p:nvGrpSpPr>
        <p:grpSpPr>
          <a:xfrm>
            <a:off x="152400" y="1295400"/>
            <a:ext cx="3048000" cy="3962400"/>
            <a:chOff x="0" y="1327234"/>
            <a:chExt cx="2194560" cy="3397166"/>
          </a:xfrm>
        </p:grpSpPr>
        <p:grpSp>
          <p:nvGrpSpPr>
            <p:cNvPr id="8"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4114800" y="1371600"/>
            <a:ext cx="4572000" cy="1477328"/>
          </a:xfrm>
          <a:prstGeom prst="rect">
            <a:avLst/>
          </a:prstGeom>
        </p:spPr>
        <p:txBody>
          <a:bodyPr>
            <a:spAutoFit/>
          </a:bodyPr>
          <a:lstStyle/>
          <a:p>
            <a:r>
              <a:rPr lang="en-US" dirty="0" err="1"/>
              <a:t>Junto</a:t>
            </a:r>
            <a:r>
              <a:rPr lang="en-US" dirty="0"/>
              <a:t> con el </a:t>
            </a:r>
            <a:r>
              <a:rPr lang="en-US" dirty="0" err="1"/>
              <a:t>equipo</a:t>
            </a:r>
            <a:r>
              <a:rPr lang="en-US" dirty="0"/>
              <a:t> de </a:t>
            </a:r>
            <a:r>
              <a:rPr lang="en-US" dirty="0" err="1"/>
              <a:t>proyecto</a:t>
            </a:r>
            <a:r>
              <a:rPr lang="en-US" dirty="0"/>
              <a:t>, revise el </a:t>
            </a:r>
            <a:r>
              <a:rPr lang="en-US" dirty="0" err="1"/>
              <a:t>caso</a:t>
            </a:r>
            <a:r>
              <a:rPr lang="en-US" dirty="0"/>
              <a:t> de </a:t>
            </a:r>
            <a:r>
              <a:rPr lang="en-US" dirty="0" err="1"/>
              <a:t>negocio</a:t>
            </a:r>
            <a:r>
              <a:rPr lang="en-US" dirty="0"/>
              <a:t> y </a:t>
            </a:r>
            <a:r>
              <a:rPr lang="en-US" dirty="0" err="1"/>
              <a:t>defina</a:t>
            </a:r>
            <a:r>
              <a:rPr lang="en-US" dirty="0"/>
              <a:t> el </a:t>
            </a:r>
            <a:r>
              <a:rPr lang="en-US" dirty="0" err="1"/>
              <a:t>alcance</a:t>
            </a:r>
            <a:r>
              <a:rPr lang="en-US" dirty="0"/>
              <a:t> del </a:t>
            </a:r>
            <a:r>
              <a:rPr lang="en-US" dirty="0" err="1"/>
              <a:t>trabajo</a:t>
            </a:r>
            <a:r>
              <a:rPr lang="en-US" dirty="0"/>
              <a:t>.</a:t>
            </a:r>
          </a:p>
          <a:p>
            <a:endParaRPr lang="en-US" dirty="0"/>
          </a:p>
          <a:p>
            <a:endParaRPr lang="en-US" dirty="0"/>
          </a:p>
          <a:p>
            <a:endParaRPr lang="en-US" dirty="0"/>
          </a:p>
        </p:txBody>
      </p:sp>
      <p:cxnSp>
        <p:nvCxnSpPr>
          <p:cNvPr id="12" name="Straight Arrow Connector 11"/>
          <p:cNvCxnSpPr/>
          <p:nvPr/>
        </p:nvCxnSpPr>
        <p:spPr>
          <a:xfrm flipH="1">
            <a:off x="3048000" y="1905000"/>
            <a:ext cx="990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4191000" y="2209800"/>
            <a:ext cx="4572000" cy="1200329"/>
          </a:xfrm>
          <a:prstGeom prst="rect">
            <a:avLst/>
          </a:prstGeom>
        </p:spPr>
        <p:txBody>
          <a:bodyPr>
            <a:spAutoFit/>
          </a:bodyPr>
          <a:lstStyle/>
          <a:p>
            <a:r>
              <a:rPr lang="es-ES" dirty="0"/>
              <a:t>El alcance del proyecto fija los objetivos establecidos en el modelo de negocio y las metas que deben cumplirse para lograr el resultado y beneficios previstos. </a:t>
            </a:r>
            <a:endParaRPr lang="en-US" dirty="0"/>
          </a:p>
        </p:txBody>
      </p:sp>
    </p:spTree>
    <p:extLst>
      <p:ext uri="{BB962C8B-B14F-4D97-AF65-F5344CB8AC3E}">
        <p14:creationId xmlns:p14="http://schemas.microsoft.com/office/powerpoint/2010/main" val="60347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263</a:t>
            </a:fld>
            <a:endParaRPr lang="en-US" dirty="0"/>
          </a:p>
        </p:txBody>
      </p:sp>
      <p:sp>
        <p:nvSpPr>
          <p:cNvPr id="4" name="Title 3"/>
          <p:cNvSpPr>
            <a:spLocks noGrp="1"/>
          </p:cNvSpPr>
          <p:nvPr>
            <p:ph type="title"/>
          </p:nvPr>
        </p:nvSpPr>
        <p:spPr>
          <a:xfrm>
            <a:off x="628650" y="365125"/>
            <a:ext cx="65341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sp>
        <p:nvSpPr>
          <p:cNvPr id="11" name="Rectangle 10"/>
          <p:cNvSpPr/>
          <p:nvPr/>
        </p:nvSpPr>
        <p:spPr>
          <a:xfrm>
            <a:off x="3886200" y="1447800"/>
            <a:ext cx="4572000" cy="830997"/>
          </a:xfrm>
          <a:prstGeom prst="rect">
            <a:avLst/>
          </a:prstGeom>
        </p:spPr>
        <p:txBody>
          <a:bodyPr>
            <a:spAutoFit/>
          </a:bodyPr>
          <a:lstStyle/>
          <a:p>
            <a:r>
              <a:rPr lang="en-US" sz="2400" dirty="0" err="1"/>
              <a:t>Elabore</a:t>
            </a:r>
            <a:r>
              <a:rPr lang="en-US" sz="2400" dirty="0"/>
              <a:t> el Plan de </a:t>
            </a:r>
            <a:r>
              <a:rPr lang="en-US" sz="2400" dirty="0" err="1"/>
              <a:t>Gestión</a:t>
            </a:r>
            <a:r>
              <a:rPr lang="en-US" sz="2400" dirty="0"/>
              <a:t> de los </a:t>
            </a:r>
            <a:r>
              <a:rPr lang="en-US" sz="2400" dirty="0" err="1"/>
              <a:t>Beneficios</a:t>
            </a:r>
            <a:r>
              <a:rPr lang="en-US" sz="2400" dirty="0"/>
              <a:t>.</a:t>
            </a:r>
          </a:p>
        </p:txBody>
      </p:sp>
      <p:sp>
        <p:nvSpPr>
          <p:cNvPr id="5" name="Rectangle 4"/>
          <p:cNvSpPr/>
          <p:nvPr/>
        </p:nvSpPr>
        <p:spPr>
          <a:xfrm>
            <a:off x="3886200" y="2209800"/>
            <a:ext cx="4572000" cy="2308324"/>
          </a:xfrm>
          <a:prstGeom prst="rect">
            <a:avLst/>
          </a:prstGeom>
        </p:spPr>
        <p:txBody>
          <a:bodyPr>
            <a:spAutoFit/>
          </a:bodyPr>
          <a:lstStyle/>
          <a:p>
            <a:r>
              <a:rPr lang="en-US" dirty="0"/>
              <a:t>La </a:t>
            </a:r>
            <a:r>
              <a:rPr lang="en-US" dirty="0" err="1"/>
              <a:t>Gestión</a:t>
            </a:r>
            <a:r>
              <a:rPr lang="en-US" dirty="0"/>
              <a:t> de los </a:t>
            </a:r>
            <a:r>
              <a:rPr lang="en-US" dirty="0" err="1"/>
              <a:t>Beneficios</a:t>
            </a:r>
            <a:r>
              <a:rPr lang="en-US" dirty="0"/>
              <a:t> </a:t>
            </a:r>
            <a:r>
              <a:rPr lang="en-US" dirty="0" err="1"/>
              <a:t>puede</a:t>
            </a:r>
            <a:r>
              <a:rPr lang="en-US" dirty="0"/>
              <a:t> ser </a:t>
            </a:r>
            <a:r>
              <a:rPr lang="en-US" dirty="0" err="1"/>
              <a:t>dividida</a:t>
            </a:r>
            <a:r>
              <a:rPr lang="en-US" dirty="0"/>
              <a:t> en lo </a:t>
            </a:r>
            <a:r>
              <a:rPr lang="en-US" dirty="0" err="1"/>
              <a:t>siguiente</a:t>
            </a:r>
            <a:r>
              <a:rPr lang="en-US" dirty="0"/>
              <a:t>:</a:t>
            </a:r>
          </a:p>
          <a:p>
            <a:pPr marL="285750" indent="-285750">
              <a:buFont typeface="Arial"/>
              <a:buChar char="•"/>
            </a:pPr>
            <a:r>
              <a:rPr lang="en-US" dirty="0" err="1"/>
              <a:t>Identificación</a:t>
            </a:r>
            <a:r>
              <a:rPr lang="en-US" dirty="0"/>
              <a:t> y </a:t>
            </a:r>
            <a:r>
              <a:rPr lang="en-US" dirty="0" err="1"/>
              <a:t>Estructuración</a:t>
            </a:r>
            <a:r>
              <a:rPr lang="en-US" dirty="0"/>
              <a:t> de los </a:t>
            </a:r>
            <a:r>
              <a:rPr lang="en-US" dirty="0" err="1"/>
              <a:t>Beneficios</a:t>
            </a:r>
            <a:endParaRPr lang="en-US" dirty="0"/>
          </a:p>
          <a:p>
            <a:pPr marL="285750" indent="-285750">
              <a:buFont typeface="Arial"/>
              <a:buChar char="•"/>
            </a:pPr>
            <a:r>
              <a:rPr lang="en-US" dirty="0" err="1"/>
              <a:t>Planificación</a:t>
            </a:r>
            <a:r>
              <a:rPr lang="en-US" dirty="0"/>
              <a:t> de la </a:t>
            </a:r>
            <a:r>
              <a:rPr lang="en-US" dirty="0" err="1"/>
              <a:t>Realización</a:t>
            </a:r>
            <a:r>
              <a:rPr lang="en-US" dirty="0"/>
              <a:t> de los </a:t>
            </a:r>
            <a:r>
              <a:rPr lang="en-US" dirty="0" err="1"/>
              <a:t>Beneficios</a:t>
            </a:r>
            <a:endParaRPr lang="en-US" dirty="0"/>
          </a:p>
          <a:p>
            <a:pPr marL="285750" indent="-285750">
              <a:buFont typeface="Arial"/>
              <a:buChar char="•"/>
            </a:pPr>
            <a:r>
              <a:rPr lang="en-US" dirty="0" err="1"/>
              <a:t>Realización</a:t>
            </a:r>
            <a:r>
              <a:rPr lang="en-US" dirty="0"/>
              <a:t> y </a:t>
            </a:r>
            <a:r>
              <a:rPr lang="en-US" dirty="0" err="1"/>
              <a:t>Medición</a:t>
            </a:r>
            <a:r>
              <a:rPr lang="en-US" dirty="0"/>
              <a:t> de los </a:t>
            </a:r>
            <a:r>
              <a:rPr lang="en-US" dirty="0" err="1"/>
              <a:t>Beneficios</a:t>
            </a:r>
            <a:endParaRPr lang="en-US" dirty="0"/>
          </a:p>
          <a:p>
            <a:pPr marL="285750" indent="-285750">
              <a:buFont typeface="Arial"/>
              <a:buChar char="•"/>
            </a:pPr>
            <a:r>
              <a:rPr lang="en-US" dirty="0" err="1"/>
              <a:t>Evaluación</a:t>
            </a:r>
            <a:r>
              <a:rPr lang="en-US" dirty="0"/>
              <a:t> </a:t>
            </a:r>
          </a:p>
        </p:txBody>
      </p:sp>
      <p:grpSp>
        <p:nvGrpSpPr>
          <p:cNvPr id="2" name="Group 12"/>
          <p:cNvGrpSpPr/>
          <p:nvPr/>
        </p:nvGrpSpPr>
        <p:grpSpPr>
          <a:xfrm>
            <a:off x="0" y="1295400"/>
            <a:ext cx="3048000" cy="3962400"/>
            <a:chOff x="0" y="1327234"/>
            <a:chExt cx="2194560" cy="3397166"/>
          </a:xfrm>
        </p:grpSpPr>
        <p:grpSp>
          <p:nvGrpSpPr>
            <p:cNvPr id="6" name="Group 13"/>
            <p:cNvGrpSpPr/>
            <p:nvPr/>
          </p:nvGrpSpPr>
          <p:grpSpPr>
            <a:xfrm>
              <a:off x="0" y="1327234"/>
              <a:ext cx="2151325" cy="3397166"/>
              <a:chOff x="0" y="1327234"/>
              <a:chExt cx="2151325" cy="3397166"/>
            </a:xfrm>
          </p:grpSpPr>
          <p:pic>
            <p:nvPicPr>
              <p:cNvPr id="17" name="Picture 16"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18" name="Rectangle 17"/>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5" name="Dodecagon 14"/>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cxnSp>
        <p:nvCxnSpPr>
          <p:cNvPr id="12" name="Straight Arrow Connector 11"/>
          <p:cNvCxnSpPr/>
          <p:nvPr/>
        </p:nvCxnSpPr>
        <p:spPr>
          <a:xfrm flipH="1">
            <a:off x="2895600" y="2057400"/>
            <a:ext cx="1066802"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737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264</a:t>
            </a:fld>
            <a:endParaRPr lang="en-US" dirty="0"/>
          </a:p>
        </p:txBody>
      </p:sp>
      <p:sp>
        <p:nvSpPr>
          <p:cNvPr id="4" name="Title 3"/>
          <p:cNvSpPr>
            <a:spLocks noGrp="1"/>
          </p:cNvSpPr>
          <p:nvPr>
            <p:ph type="title"/>
          </p:nvPr>
        </p:nvSpPr>
        <p:spPr>
          <a:xfrm>
            <a:off x="628650" y="365125"/>
            <a:ext cx="72961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grpSp>
        <p:nvGrpSpPr>
          <p:cNvPr id="2" name="Group 1"/>
          <p:cNvGrpSpPr/>
          <p:nvPr/>
        </p:nvGrpSpPr>
        <p:grpSpPr>
          <a:xfrm>
            <a:off x="152400" y="1295400"/>
            <a:ext cx="2971800" cy="3962400"/>
            <a:chOff x="0" y="1327234"/>
            <a:chExt cx="2194560" cy="3397166"/>
          </a:xfrm>
        </p:grpSpPr>
        <p:grpSp>
          <p:nvGrpSpPr>
            <p:cNvPr id="8"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657600" y="1524000"/>
            <a:ext cx="5334000" cy="461665"/>
          </a:xfrm>
          <a:prstGeom prst="rect">
            <a:avLst/>
          </a:prstGeom>
        </p:spPr>
        <p:txBody>
          <a:bodyPr wrap="square">
            <a:spAutoFit/>
          </a:bodyPr>
          <a:lstStyle/>
          <a:p>
            <a:r>
              <a:rPr lang="en-US" sz="2400" dirty="0" err="1"/>
              <a:t>Realice</a:t>
            </a:r>
            <a:r>
              <a:rPr lang="en-US" sz="2400" dirty="0"/>
              <a:t> el </a:t>
            </a:r>
            <a:r>
              <a:rPr lang="en-US" sz="2400" dirty="0" err="1"/>
              <a:t>Análisis</a:t>
            </a:r>
            <a:r>
              <a:rPr lang="en-US" sz="2400" dirty="0"/>
              <a:t> de los </a:t>
            </a:r>
            <a:r>
              <a:rPr lang="en-US" sz="2400" dirty="0" err="1"/>
              <a:t>Interesados</a:t>
            </a:r>
            <a:endParaRPr lang="en-US" sz="2400" dirty="0"/>
          </a:p>
        </p:txBody>
      </p:sp>
      <p:cxnSp>
        <p:nvCxnSpPr>
          <p:cNvPr id="12" name="Straight Arrow Connector 11"/>
          <p:cNvCxnSpPr>
            <a:endCxn id="6" idx="3"/>
          </p:cNvCxnSpPr>
          <p:nvPr/>
        </p:nvCxnSpPr>
        <p:spPr>
          <a:xfrm flipH="1">
            <a:off x="3065653" y="2590800"/>
            <a:ext cx="820547" cy="6738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3886200" y="2209800"/>
            <a:ext cx="4572000" cy="2308324"/>
          </a:xfrm>
          <a:prstGeom prst="rect">
            <a:avLst/>
          </a:prstGeom>
        </p:spPr>
        <p:txBody>
          <a:bodyPr>
            <a:spAutoFit/>
          </a:bodyPr>
          <a:lstStyle/>
          <a:p>
            <a:r>
              <a:rPr lang="en-US" dirty="0"/>
              <a:t>¿</a:t>
            </a:r>
            <a:r>
              <a:rPr lang="en-US" dirty="0" err="1"/>
              <a:t>Quiénes</a:t>
            </a:r>
            <a:r>
              <a:rPr lang="en-US" dirty="0"/>
              <a:t> son los </a:t>
            </a:r>
            <a:r>
              <a:rPr lang="en-US" dirty="0" err="1"/>
              <a:t>interesados</a:t>
            </a:r>
            <a:r>
              <a:rPr lang="en-US" dirty="0"/>
              <a:t> del </a:t>
            </a:r>
            <a:r>
              <a:rPr lang="en-US" dirty="0" err="1"/>
              <a:t>proyecto</a:t>
            </a:r>
            <a:r>
              <a:rPr lang="en-US" dirty="0"/>
              <a:t>?</a:t>
            </a:r>
          </a:p>
          <a:p>
            <a:pPr marL="285750" indent="-285750">
              <a:buFont typeface="Arial"/>
              <a:buChar char="•"/>
            </a:pPr>
            <a:r>
              <a:rPr lang="en-US" dirty="0"/>
              <a:t>¿A </a:t>
            </a:r>
            <a:r>
              <a:rPr lang="en-US" dirty="0" err="1"/>
              <a:t>quiénes</a:t>
            </a:r>
            <a:r>
              <a:rPr lang="en-US" dirty="0"/>
              <a:t> </a:t>
            </a:r>
            <a:r>
              <a:rPr lang="en-US" dirty="0" err="1"/>
              <a:t>debe</a:t>
            </a:r>
            <a:r>
              <a:rPr lang="en-US" dirty="0"/>
              <a:t> </a:t>
            </a:r>
            <a:r>
              <a:rPr lang="en-US" dirty="0" err="1"/>
              <a:t>mantener</a:t>
            </a:r>
            <a:r>
              <a:rPr lang="en-US" dirty="0"/>
              <a:t> </a:t>
            </a:r>
            <a:r>
              <a:rPr lang="en-US" dirty="0" err="1"/>
              <a:t>satisfechos</a:t>
            </a:r>
            <a:r>
              <a:rPr lang="en-US" dirty="0"/>
              <a:t>?</a:t>
            </a:r>
          </a:p>
          <a:p>
            <a:pPr marL="285750" indent="-285750">
              <a:buFont typeface="Arial"/>
              <a:buChar char="•"/>
            </a:pPr>
            <a:r>
              <a:rPr lang="en-US" dirty="0"/>
              <a:t>¿</a:t>
            </a:r>
            <a:r>
              <a:rPr lang="en-US" dirty="0" err="1"/>
              <a:t>Quiénes</a:t>
            </a:r>
            <a:r>
              <a:rPr lang="en-US" dirty="0"/>
              <a:t> </a:t>
            </a:r>
            <a:r>
              <a:rPr lang="en-US" dirty="0" err="1"/>
              <a:t>deben</a:t>
            </a:r>
            <a:r>
              <a:rPr lang="en-US" dirty="0"/>
              <a:t> ser </a:t>
            </a:r>
            <a:r>
              <a:rPr lang="en-US" dirty="0" err="1"/>
              <a:t>participados</a:t>
            </a:r>
            <a:r>
              <a:rPr lang="en-US" dirty="0"/>
              <a:t> en forma </a:t>
            </a:r>
            <a:r>
              <a:rPr lang="en-US" dirty="0" err="1"/>
              <a:t>muy</a:t>
            </a:r>
            <a:r>
              <a:rPr lang="en-US" dirty="0"/>
              <a:t> </a:t>
            </a:r>
            <a:r>
              <a:rPr lang="en-US" dirty="0" err="1"/>
              <a:t>cercana</a:t>
            </a:r>
            <a:r>
              <a:rPr lang="en-US" dirty="0"/>
              <a:t> y </a:t>
            </a:r>
            <a:r>
              <a:rPr lang="en-US" dirty="0" err="1"/>
              <a:t>cuidadosa</a:t>
            </a:r>
            <a:r>
              <a:rPr lang="en-US" dirty="0"/>
              <a:t>?</a:t>
            </a:r>
          </a:p>
          <a:p>
            <a:pPr marL="285750" indent="-285750">
              <a:buFont typeface="Arial"/>
              <a:buChar char="•"/>
            </a:pPr>
            <a:r>
              <a:rPr lang="en-US" dirty="0"/>
              <a:t>¿</a:t>
            </a:r>
            <a:r>
              <a:rPr lang="en-US" dirty="0" err="1"/>
              <a:t>Quiénes</a:t>
            </a:r>
            <a:r>
              <a:rPr lang="en-US" dirty="0"/>
              <a:t> </a:t>
            </a:r>
            <a:r>
              <a:rPr lang="en-US" dirty="0" err="1"/>
              <a:t>deben</a:t>
            </a:r>
            <a:r>
              <a:rPr lang="en-US" dirty="0"/>
              <a:t> </a:t>
            </a:r>
            <a:r>
              <a:rPr lang="en-US" dirty="0" err="1"/>
              <a:t>estar</a:t>
            </a:r>
            <a:r>
              <a:rPr lang="en-US" dirty="0"/>
              <a:t> </a:t>
            </a:r>
            <a:r>
              <a:rPr lang="en-US" dirty="0" err="1"/>
              <a:t>altamente</a:t>
            </a:r>
            <a:r>
              <a:rPr lang="en-US" dirty="0"/>
              <a:t> </a:t>
            </a:r>
            <a:r>
              <a:rPr lang="en-US" dirty="0" err="1"/>
              <a:t>informados</a:t>
            </a:r>
            <a:r>
              <a:rPr lang="en-US" dirty="0"/>
              <a:t>?</a:t>
            </a:r>
          </a:p>
          <a:p>
            <a:pPr marL="285750" indent="-285750">
              <a:buFont typeface="Arial"/>
              <a:buChar char="•"/>
            </a:pPr>
            <a:r>
              <a:rPr lang="en-US" dirty="0"/>
              <a:t>¿</a:t>
            </a:r>
            <a:r>
              <a:rPr lang="en-US" dirty="0" err="1"/>
              <a:t>Quiénes</a:t>
            </a:r>
            <a:r>
              <a:rPr lang="en-US" dirty="0"/>
              <a:t> </a:t>
            </a:r>
            <a:r>
              <a:rPr lang="en-US" dirty="0" err="1"/>
              <a:t>necesitan</a:t>
            </a:r>
            <a:r>
              <a:rPr lang="en-US" dirty="0"/>
              <a:t> </a:t>
            </a:r>
            <a:r>
              <a:rPr lang="en-US" dirty="0" err="1"/>
              <a:t>una</a:t>
            </a:r>
            <a:r>
              <a:rPr lang="en-US" dirty="0"/>
              <a:t> </a:t>
            </a:r>
            <a:r>
              <a:rPr lang="en-US" dirty="0" err="1"/>
              <a:t>evaluación</a:t>
            </a:r>
            <a:r>
              <a:rPr lang="en-US" dirty="0"/>
              <a:t> </a:t>
            </a:r>
            <a:r>
              <a:rPr lang="en-US" dirty="0" err="1"/>
              <a:t>básica</a:t>
            </a:r>
            <a:r>
              <a:rPr lang="en-US" dirty="0"/>
              <a:t> del </a:t>
            </a:r>
            <a:r>
              <a:rPr lang="en-US" dirty="0" err="1"/>
              <a:t>estado</a:t>
            </a:r>
            <a:r>
              <a:rPr lang="en-US" dirty="0"/>
              <a:t>?</a:t>
            </a:r>
          </a:p>
        </p:txBody>
      </p:sp>
    </p:spTree>
    <p:extLst>
      <p:ext uri="{BB962C8B-B14F-4D97-AF65-F5344CB8AC3E}">
        <p14:creationId xmlns:p14="http://schemas.microsoft.com/office/powerpoint/2010/main" val="10477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265</a:t>
            </a:fld>
            <a:endParaRPr lang="en-US" dirty="0"/>
          </a:p>
        </p:txBody>
      </p:sp>
      <p:sp>
        <p:nvSpPr>
          <p:cNvPr id="4" name="Title 3"/>
          <p:cNvSpPr>
            <a:spLocks noGrp="1"/>
          </p:cNvSpPr>
          <p:nvPr>
            <p:ph type="title"/>
          </p:nvPr>
        </p:nvSpPr>
        <p:spPr>
          <a:xfrm>
            <a:off x="628650" y="365125"/>
            <a:ext cx="67627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grpSp>
        <p:nvGrpSpPr>
          <p:cNvPr id="2" name="Group 1"/>
          <p:cNvGrpSpPr/>
          <p:nvPr/>
        </p:nvGrpSpPr>
        <p:grpSpPr>
          <a:xfrm>
            <a:off x="152400" y="1295400"/>
            <a:ext cx="2819400" cy="3886200"/>
            <a:chOff x="0" y="1327234"/>
            <a:chExt cx="2194560" cy="3397166"/>
          </a:xfrm>
        </p:grpSpPr>
        <p:grpSp>
          <p:nvGrpSpPr>
            <p:cNvPr id="5"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352800" y="1524000"/>
            <a:ext cx="5181600" cy="830997"/>
          </a:xfrm>
          <a:prstGeom prst="rect">
            <a:avLst/>
          </a:prstGeom>
        </p:spPr>
        <p:txBody>
          <a:bodyPr wrap="square">
            <a:spAutoFit/>
          </a:bodyPr>
          <a:lstStyle/>
          <a:p>
            <a:r>
              <a:rPr lang="en-US" sz="2400" dirty="0" err="1"/>
              <a:t>Desarrollar</a:t>
            </a:r>
            <a:r>
              <a:rPr lang="en-US" sz="2400" dirty="0"/>
              <a:t> </a:t>
            </a:r>
            <a:r>
              <a:rPr lang="en-US" sz="2400" dirty="0" err="1"/>
              <a:t>una</a:t>
            </a:r>
            <a:r>
              <a:rPr lang="en-US" sz="2400" dirty="0"/>
              <a:t> </a:t>
            </a:r>
            <a:r>
              <a:rPr lang="en-US" sz="2400" dirty="0" err="1"/>
              <a:t>Estructura</a:t>
            </a:r>
            <a:r>
              <a:rPr lang="en-US" sz="2400" dirty="0"/>
              <a:t> de </a:t>
            </a:r>
            <a:r>
              <a:rPr lang="en-US" sz="2400" dirty="0" err="1"/>
              <a:t>Desglose</a:t>
            </a:r>
            <a:r>
              <a:rPr lang="en-US" sz="2400" dirty="0"/>
              <a:t> </a:t>
            </a:r>
            <a:r>
              <a:rPr lang="en-US" sz="2400" dirty="0" err="1"/>
              <a:t>Organizacional</a:t>
            </a:r>
            <a:endParaRPr lang="en-US" sz="2400" dirty="0"/>
          </a:p>
        </p:txBody>
      </p:sp>
      <p:cxnSp>
        <p:nvCxnSpPr>
          <p:cNvPr id="12" name="Straight Arrow Connector 11"/>
          <p:cNvCxnSpPr>
            <a:endCxn id="6" idx="3"/>
          </p:cNvCxnSpPr>
          <p:nvPr/>
        </p:nvCxnSpPr>
        <p:spPr>
          <a:xfrm flipH="1">
            <a:off x="2916255" y="2743200"/>
            <a:ext cx="1427145" cy="4835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5105400" y="2438400"/>
            <a:ext cx="1219200" cy="4572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dirty="0"/>
              <a:t>Owner</a:t>
            </a:r>
          </a:p>
        </p:txBody>
      </p:sp>
      <p:sp>
        <p:nvSpPr>
          <p:cNvPr id="15" name="Rectangle 14"/>
          <p:cNvSpPr/>
          <p:nvPr/>
        </p:nvSpPr>
        <p:spPr>
          <a:xfrm>
            <a:off x="3886200" y="33528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Head Chef</a:t>
            </a:r>
          </a:p>
        </p:txBody>
      </p:sp>
      <p:sp>
        <p:nvSpPr>
          <p:cNvPr id="16" name="Rectangle 15"/>
          <p:cNvSpPr/>
          <p:nvPr/>
        </p:nvSpPr>
        <p:spPr>
          <a:xfrm>
            <a:off x="38862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Sous Chef</a:t>
            </a:r>
          </a:p>
        </p:txBody>
      </p:sp>
      <p:sp>
        <p:nvSpPr>
          <p:cNvPr id="18" name="Rectangle 17"/>
          <p:cNvSpPr/>
          <p:nvPr/>
        </p:nvSpPr>
        <p:spPr>
          <a:xfrm>
            <a:off x="38862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Line Cooks</a:t>
            </a:r>
          </a:p>
        </p:txBody>
      </p:sp>
      <p:sp>
        <p:nvSpPr>
          <p:cNvPr id="19" name="Rectangle 18"/>
          <p:cNvSpPr/>
          <p:nvPr/>
        </p:nvSpPr>
        <p:spPr>
          <a:xfrm>
            <a:off x="5943600" y="33528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Manager</a:t>
            </a:r>
          </a:p>
        </p:txBody>
      </p:sp>
      <p:sp>
        <p:nvSpPr>
          <p:cNvPr id="20" name="Rectangle 19"/>
          <p:cNvSpPr/>
          <p:nvPr/>
        </p:nvSpPr>
        <p:spPr>
          <a:xfrm>
            <a:off x="59436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Assistant Manager</a:t>
            </a:r>
          </a:p>
        </p:txBody>
      </p:sp>
      <p:sp>
        <p:nvSpPr>
          <p:cNvPr id="21" name="Rectangle 20"/>
          <p:cNvSpPr/>
          <p:nvPr/>
        </p:nvSpPr>
        <p:spPr>
          <a:xfrm>
            <a:off x="59436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Wait Staff</a:t>
            </a:r>
          </a:p>
        </p:txBody>
      </p:sp>
      <p:sp>
        <p:nvSpPr>
          <p:cNvPr id="22" name="Rectangle 21"/>
          <p:cNvSpPr/>
          <p:nvPr/>
        </p:nvSpPr>
        <p:spPr>
          <a:xfrm>
            <a:off x="75438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Beverage Manager</a:t>
            </a:r>
          </a:p>
        </p:txBody>
      </p:sp>
      <p:sp>
        <p:nvSpPr>
          <p:cNvPr id="23" name="Rectangle 22"/>
          <p:cNvSpPr/>
          <p:nvPr/>
        </p:nvSpPr>
        <p:spPr>
          <a:xfrm>
            <a:off x="75438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a:t>Bar Staff</a:t>
            </a:r>
          </a:p>
        </p:txBody>
      </p:sp>
      <p:cxnSp>
        <p:nvCxnSpPr>
          <p:cNvPr id="27" name="Elbow Connector 26"/>
          <p:cNvCxnSpPr>
            <a:stCxn id="14" idx="2"/>
            <a:endCxn id="15" idx="0"/>
          </p:cNvCxnSpPr>
          <p:nvPr/>
        </p:nvCxnSpPr>
        <p:spPr>
          <a:xfrm rot="5400000">
            <a:off x="4914900" y="2552700"/>
            <a:ext cx="457200" cy="11430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14" idx="2"/>
            <a:endCxn id="19" idx="0"/>
          </p:cNvCxnSpPr>
          <p:nvPr/>
        </p:nvCxnSpPr>
        <p:spPr>
          <a:xfrm rot="16200000" flipH="1">
            <a:off x="5943600" y="2667000"/>
            <a:ext cx="457200" cy="9144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15" idx="2"/>
            <a:endCxn id="16" idx="0"/>
          </p:cNvCxnSpPr>
          <p:nvPr/>
        </p:nvCxnSpPr>
        <p:spPr>
          <a:xfrm rot="5400000">
            <a:off x="4495800" y="38100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16" idx="2"/>
            <a:endCxn id="18" idx="0"/>
          </p:cNvCxnSpPr>
          <p:nvPr/>
        </p:nvCxnSpPr>
        <p:spPr>
          <a:xfrm rot="5400000">
            <a:off x="44958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19" idx="2"/>
            <a:endCxn id="20" idx="0"/>
          </p:cNvCxnSpPr>
          <p:nvPr/>
        </p:nvCxnSpPr>
        <p:spPr>
          <a:xfrm rot="5400000">
            <a:off x="6553200" y="38100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20" idx="2"/>
            <a:endCxn id="21" idx="0"/>
          </p:cNvCxnSpPr>
          <p:nvPr/>
        </p:nvCxnSpPr>
        <p:spPr>
          <a:xfrm rot="5400000">
            <a:off x="65532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19" idx="3"/>
            <a:endCxn id="22" idx="0"/>
          </p:cNvCxnSpPr>
          <p:nvPr/>
        </p:nvCxnSpPr>
        <p:spPr>
          <a:xfrm>
            <a:off x="7315200" y="3543300"/>
            <a:ext cx="914400" cy="342900"/>
          </a:xfrm>
          <a:prstGeom prst="bentConnector2">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Elbow Connector 40"/>
          <p:cNvCxnSpPr>
            <a:stCxn id="22" idx="2"/>
            <a:endCxn id="23" idx="0"/>
          </p:cNvCxnSpPr>
          <p:nvPr/>
        </p:nvCxnSpPr>
        <p:spPr>
          <a:xfrm rot="5400000">
            <a:off x="81534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7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266</a:t>
            </a:fld>
            <a:endParaRPr lang="en-US" dirty="0"/>
          </a:p>
        </p:txBody>
      </p:sp>
      <p:sp>
        <p:nvSpPr>
          <p:cNvPr id="4" name="Title 3"/>
          <p:cNvSpPr>
            <a:spLocks noGrp="1"/>
          </p:cNvSpPr>
          <p:nvPr>
            <p:ph type="title"/>
          </p:nvPr>
        </p:nvSpPr>
        <p:spPr>
          <a:xfrm>
            <a:off x="628650" y="365125"/>
            <a:ext cx="69913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pic>
        <p:nvPicPr>
          <p:cNvPr id="6" name="Picture 5" descr="PRiSM Planing.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1000" y="1371600"/>
            <a:ext cx="2185274" cy="3657600"/>
          </a:xfrm>
          <a:prstGeom prst="rect">
            <a:avLst/>
          </a:prstGeom>
        </p:spPr>
      </p:pic>
      <p:cxnSp>
        <p:nvCxnSpPr>
          <p:cNvPr id="33" name="Straight Arrow Connector 32"/>
          <p:cNvCxnSpPr>
            <a:stCxn id="36" idx="1"/>
          </p:cNvCxnSpPr>
          <p:nvPr/>
        </p:nvCxnSpPr>
        <p:spPr>
          <a:xfrm flipH="1" flipV="1">
            <a:off x="1371600" y="1905000"/>
            <a:ext cx="2133600" cy="183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3505200" y="1600200"/>
            <a:ext cx="5486400" cy="646331"/>
          </a:xfrm>
          <a:prstGeom prst="rect">
            <a:avLst/>
          </a:prstGeom>
          <a:noFill/>
        </p:spPr>
        <p:txBody>
          <a:bodyPr wrap="square" rtlCol="0">
            <a:spAutoFit/>
          </a:bodyPr>
          <a:lstStyle/>
          <a:p>
            <a:r>
              <a:rPr lang="en-US" dirty="0" err="1"/>
              <a:t>Defina</a:t>
            </a:r>
            <a:r>
              <a:rPr lang="en-US" dirty="0"/>
              <a:t> los </a:t>
            </a:r>
            <a:r>
              <a:rPr lang="en-US" dirty="0" err="1"/>
              <a:t>aspectos</a:t>
            </a:r>
            <a:r>
              <a:rPr lang="en-US" dirty="0"/>
              <a:t> de los </a:t>
            </a:r>
            <a:r>
              <a:rPr lang="en-US" dirty="0" err="1"/>
              <a:t>componentes</a:t>
            </a:r>
            <a:r>
              <a:rPr lang="en-US" dirty="0"/>
              <a:t> de </a:t>
            </a:r>
            <a:r>
              <a:rPr lang="en-US" dirty="0" err="1"/>
              <a:t>sostenibilidad</a:t>
            </a:r>
            <a:r>
              <a:rPr lang="en-US" dirty="0"/>
              <a:t>  del </a:t>
            </a:r>
            <a:r>
              <a:rPr lang="en-US" dirty="0" err="1"/>
              <a:t>proyecto</a:t>
            </a:r>
            <a:endParaRPr lang="en-US" dirty="0"/>
          </a:p>
        </p:txBody>
      </p:sp>
      <p:sp>
        <p:nvSpPr>
          <p:cNvPr id="37" name="Rectangle 36"/>
          <p:cNvSpPr/>
          <p:nvPr/>
        </p:nvSpPr>
        <p:spPr>
          <a:xfrm>
            <a:off x="3505200" y="2362200"/>
            <a:ext cx="4572000" cy="1200329"/>
          </a:xfrm>
          <a:prstGeom prst="rect">
            <a:avLst/>
          </a:prstGeom>
        </p:spPr>
        <p:txBody>
          <a:bodyPr>
            <a:spAutoFit/>
          </a:bodyPr>
          <a:lstStyle/>
          <a:p>
            <a:r>
              <a:rPr lang="en-US" dirty="0" err="1"/>
              <a:t>Establezca</a:t>
            </a:r>
            <a:r>
              <a:rPr lang="en-US" dirty="0"/>
              <a:t> los </a:t>
            </a:r>
            <a:r>
              <a:rPr lang="en-US" dirty="0" err="1"/>
              <a:t>umbrales</a:t>
            </a:r>
            <a:r>
              <a:rPr lang="en-US" dirty="0"/>
              <a:t> </a:t>
            </a:r>
            <a:r>
              <a:rPr lang="en-US" dirty="0" err="1"/>
              <a:t>para</a:t>
            </a:r>
            <a:r>
              <a:rPr lang="en-US" dirty="0"/>
              <a:t> los </a:t>
            </a:r>
            <a:r>
              <a:rPr lang="en-US" dirty="0" err="1"/>
              <a:t>impactos</a:t>
            </a:r>
            <a:r>
              <a:rPr lang="en-US" dirty="0"/>
              <a:t> de </a:t>
            </a:r>
            <a:r>
              <a:rPr lang="en-US" dirty="0" err="1"/>
              <a:t>sostenibilidad</a:t>
            </a:r>
            <a:r>
              <a:rPr lang="en-US" dirty="0"/>
              <a:t> </a:t>
            </a:r>
            <a:r>
              <a:rPr lang="en-US" dirty="0" err="1"/>
              <a:t>relevantes</a:t>
            </a:r>
            <a:r>
              <a:rPr lang="en-US" dirty="0"/>
              <a:t>  </a:t>
            </a:r>
            <a:r>
              <a:rPr lang="en-US" dirty="0" err="1"/>
              <a:t>para</a:t>
            </a:r>
            <a:r>
              <a:rPr lang="en-US" dirty="0"/>
              <a:t> el </a:t>
            </a:r>
            <a:r>
              <a:rPr lang="en-US" dirty="0" err="1"/>
              <a:t>proyecto</a:t>
            </a:r>
            <a:r>
              <a:rPr lang="en-US" dirty="0"/>
              <a:t>, </a:t>
            </a:r>
            <a:r>
              <a:rPr lang="en-US" dirty="0" err="1"/>
              <a:t>para</a:t>
            </a:r>
            <a:r>
              <a:rPr lang="en-US" dirty="0"/>
              <a:t> los </a:t>
            </a:r>
            <a:r>
              <a:rPr lang="en-US" dirty="0" err="1"/>
              <a:t>entregables</a:t>
            </a:r>
            <a:r>
              <a:rPr lang="en-US" dirty="0"/>
              <a:t> del </a:t>
            </a:r>
            <a:r>
              <a:rPr lang="en-US" dirty="0" err="1"/>
              <a:t>proyecto</a:t>
            </a:r>
            <a:r>
              <a:rPr lang="en-US" dirty="0"/>
              <a:t> y </a:t>
            </a:r>
            <a:r>
              <a:rPr lang="en-US" dirty="0" err="1"/>
              <a:t>para</a:t>
            </a:r>
            <a:r>
              <a:rPr lang="en-US" dirty="0"/>
              <a:t> los </a:t>
            </a:r>
            <a:r>
              <a:rPr lang="en-US" dirty="0" err="1"/>
              <a:t>procesos</a:t>
            </a:r>
            <a:r>
              <a:rPr lang="en-US" dirty="0"/>
              <a:t> del </a:t>
            </a:r>
            <a:r>
              <a:rPr lang="en-US" dirty="0" err="1"/>
              <a:t>proyecto</a:t>
            </a:r>
            <a:r>
              <a:rPr lang="en-US" dirty="0"/>
              <a:t>, </a:t>
            </a:r>
            <a:r>
              <a:rPr lang="en-US" dirty="0" err="1"/>
              <a:t>respecto</a:t>
            </a:r>
            <a:r>
              <a:rPr lang="en-US" dirty="0"/>
              <a:t> de P5.</a:t>
            </a:r>
          </a:p>
        </p:txBody>
      </p:sp>
      <p:sp>
        <p:nvSpPr>
          <p:cNvPr id="41" name="TextBox 40"/>
          <p:cNvSpPr txBox="1"/>
          <p:nvPr/>
        </p:nvSpPr>
        <p:spPr>
          <a:xfrm>
            <a:off x="4038600" y="3505200"/>
            <a:ext cx="4038600" cy="923330"/>
          </a:xfrm>
          <a:prstGeom prst="rect">
            <a:avLst/>
          </a:prstGeom>
          <a:noFill/>
        </p:spPr>
        <p:txBody>
          <a:bodyPr wrap="square" rtlCol="0">
            <a:spAutoFit/>
          </a:bodyPr>
          <a:lstStyle/>
          <a:p>
            <a:r>
              <a:rPr lang="en-US" b="1" dirty="0"/>
              <a:t>Un </a:t>
            </a:r>
            <a:r>
              <a:rPr lang="en-US" b="1" dirty="0" err="1"/>
              <a:t>Ejemplo</a:t>
            </a:r>
            <a:r>
              <a:rPr lang="en-US" b="1" dirty="0"/>
              <a:t> </a:t>
            </a:r>
            <a:r>
              <a:rPr lang="en-US" b="1" dirty="0" err="1"/>
              <a:t>podría</a:t>
            </a:r>
            <a:r>
              <a:rPr lang="en-US" b="1" dirty="0"/>
              <a:t> ser: </a:t>
            </a:r>
            <a:r>
              <a:rPr lang="en-US" dirty="0"/>
              <a:t>En </a:t>
            </a:r>
            <a:r>
              <a:rPr lang="en-US" dirty="0" err="1"/>
              <a:t>caso</a:t>
            </a:r>
            <a:r>
              <a:rPr lang="en-US" dirty="0"/>
              <a:t> de </a:t>
            </a:r>
            <a:r>
              <a:rPr lang="en-US" dirty="0" err="1"/>
              <a:t>adquisición</a:t>
            </a:r>
            <a:r>
              <a:rPr lang="en-US" dirty="0"/>
              <a:t> de </a:t>
            </a:r>
            <a:r>
              <a:rPr lang="en-US" dirty="0" err="1"/>
              <a:t>recursos</a:t>
            </a:r>
            <a:r>
              <a:rPr lang="en-US" dirty="0"/>
              <a:t>, el </a:t>
            </a:r>
            <a:r>
              <a:rPr lang="en-US" dirty="0" err="1"/>
              <a:t>puntaje</a:t>
            </a:r>
            <a:r>
              <a:rPr lang="en-US" dirty="0"/>
              <a:t> P5 no </a:t>
            </a:r>
            <a:r>
              <a:rPr lang="en-US" dirty="0" err="1"/>
              <a:t>debe</a:t>
            </a:r>
            <a:r>
              <a:rPr lang="en-US" dirty="0"/>
              <a:t> </a:t>
            </a:r>
            <a:r>
              <a:rPr lang="en-US" dirty="0" err="1"/>
              <a:t>superar</a:t>
            </a:r>
            <a:r>
              <a:rPr lang="en-US" dirty="0"/>
              <a:t> +1</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00" y="1357139"/>
            <a:ext cx="1143000" cy="913565"/>
          </a:xfrm>
          <a:prstGeom prst="rect">
            <a:avLst/>
          </a:prstGeom>
        </p:spPr>
      </p:pic>
    </p:spTree>
    <p:extLst>
      <p:ext uri="{BB962C8B-B14F-4D97-AF65-F5344CB8AC3E}">
        <p14:creationId xmlns:p14="http://schemas.microsoft.com/office/powerpoint/2010/main" val="1764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267</a:t>
            </a:fld>
            <a:endParaRPr lang="en-US" dirty="0"/>
          </a:p>
        </p:txBody>
      </p:sp>
      <p:sp>
        <p:nvSpPr>
          <p:cNvPr id="4" name="Title 3"/>
          <p:cNvSpPr>
            <a:spLocks noGrp="1"/>
          </p:cNvSpPr>
          <p:nvPr>
            <p:ph type="title"/>
          </p:nvPr>
        </p:nvSpPr>
        <p:spPr>
          <a:xfrm>
            <a:off x="628650" y="365125"/>
            <a:ext cx="69913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cxnSp>
        <p:nvCxnSpPr>
          <p:cNvPr id="33" name="Straight Arrow Connector 32"/>
          <p:cNvCxnSpPr/>
          <p:nvPr/>
        </p:nvCxnSpPr>
        <p:spPr>
          <a:xfrm flipH="1">
            <a:off x="1371600" y="2438400"/>
            <a:ext cx="19050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3352800" y="1828800"/>
            <a:ext cx="5562600" cy="2062103"/>
          </a:xfrm>
          <a:prstGeom prst="rect">
            <a:avLst/>
          </a:prstGeom>
        </p:spPr>
        <p:txBody>
          <a:bodyPr wrap="square">
            <a:spAutoFit/>
          </a:bodyPr>
          <a:lstStyle/>
          <a:p>
            <a:r>
              <a:rPr lang="en-US" sz="2000" b="1" dirty="0"/>
              <a:t>El control del </a:t>
            </a:r>
            <a:r>
              <a:rPr lang="en-US" sz="2000" b="1" dirty="0" err="1"/>
              <a:t>proyecto</a:t>
            </a:r>
            <a:r>
              <a:rPr lang="en-US" sz="2000" b="1" dirty="0"/>
              <a:t> </a:t>
            </a:r>
            <a:r>
              <a:rPr lang="en-US" sz="2000" b="1" dirty="0" err="1"/>
              <a:t>puede</a:t>
            </a:r>
            <a:r>
              <a:rPr lang="en-US" sz="2000" b="1" dirty="0"/>
              <a:t> </a:t>
            </a:r>
            <a:r>
              <a:rPr lang="en-US" sz="2000" b="1" dirty="0" err="1"/>
              <a:t>incluir</a:t>
            </a:r>
            <a:r>
              <a:rPr lang="en-US" sz="2000" b="1" dirty="0"/>
              <a:t>:</a:t>
            </a:r>
          </a:p>
          <a:p>
            <a:pPr marL="285750" indent="-285750">
              <a:buFont typeface="Arial"/>
              <a:buChar char="•"/>
            </a:pPr>
            <a:r>
              <a:rPr lang="en-US" dirty="0"/>
              <a:t>La </a:t>
            </a:r>
            <a:r>
              <a:rPr lang="en-US" dirty="0" err="1"/>
              <a:t>frecuencia</a:t>
            </a:r>
            <a:r>
              <a:rPr lang="en-US" dirty="0"/>
              <a:t> y </a:t>
            </a:r>
            <a:r>
              <a:rPr lang="en-US" dirty="0" err="1"/>
              <a:t>formato</a:t>
            </a:r>
            <a:r>
              <a:rPr lang="en-US" dirty="0"/>
              <a:t> de </a:t>
            </a:r>
            <a:r>
              <a:rPr lang="en-US" dirty="0" err="1"/>
              <a:t>comunicación</a:t>
            </a:r>
            <a:r>
              <a:rPr lang="en-US" dirty="0"/>
              <a:t> entre el director del </a:t>
            </a:r>
            <a:r>
              <a:rPr lang="en-US" dirty="0" err="1"/>
              <a:t>proyecto</a:t>
            </a:r>
            <a:r>
              <a:rPr lang="en-US" dirty="0"/>
              <a:t> y </a:t>
            </a:r>
            <a:r>
              <a:rPr lang="en-US" dirty="0" err="1"/>
              <a:t>las</a:t>
            </a:r>
            <a:r>
              <a:rPr lang="en-US" dirty="0"/>
              <a:t> </a:t>
            </a:r>
            <a:r>
              <a:rPr lang="en-US" dirty="0" err="1"/>
              <a:t>partes</a:t>
            </a:r>
            <a:r>
              <a:rPr lang="en-US" dirty="0"/>
              <a:t> </a:t>
            </a:r>
            <a:r>
              <a:rPr lang="en-US" dirty="0" err="1"/>
              <a:t>interesadas</a:t>
            </a:r>
            <a:endParaRPr lang="en-US" dirty="0"/>
          </a:p>
          <a:p>
            <a:pPr marL="285750" indent="-285750">
              <a:buFont typeface="Arial"/>
              <a:buChar char="•"/>
            </a:pPr>
            <a:r>
              <a:rPr lang="en-US" dirty="0"/>
              <a:t>Los </a:t>
            </a:r>
            <a:r>
              <a:rPr lang="en-US" dirty="0" err="1"/>
              <a:t>mecanismos</a:t>
            </a:r>
            <a:r>
              <a:rPr lang="en-US" dirty="0"/>
              <a:t> </a:t>
            </a:r>
            <a:r>
              <a:rPr lang="en-US" dirty="0" err="1"/>
              <a:t>para</a:t>
            </a:r>
            <a:r>
              <a:rPr lang="en-US" dirty="0"/>
              <a:t> </a:t>
            </a:r>
            <a:r>
              <a:rPr lang="en-US" dirty="0" err="1"/>
              <a:t>capturar</a:t>
            </a:r>
            <a:r>
              <a:rPr lang="en-US" dirty="0"/>
              <a:t> y </a:t>
            </a:r>
            <a:r>
              <a:rPr lang="en-US" dirty="0" err="1"/>
              <a:t>analizar</a:t>
            </a:r>
            <a:r>
              <a:rPr lang="en-US" dirty="0"/>
              <a:t> los </a:t>
            </a:r>
            <a:r>
              <a:rPr lang="en-US" dirty="0" err="1"/>
              <a:t>incidentes</a:t>
            </a:r>
            <a:r>
              <a:rPr lang="en-US" dirty="0"/>
              <a:t> y </a:t>
            </a:r>
            <a:r>
              <a:rPr lang="en-US" dirty="0" err="1"/>
              <a:t>cambios</a:t>
            </a:r>
            <a:r>
              <a:rPr lang="en-US" dirty="0"/>
              <a:t> </a:t>
            </a:r>
          </a:p>
          <a:p>
            <a:pPr marL="285750" indent="-285750">
              <a:buFont typeface="Arial"/>
              <a:buChar char="•"/>
            </a:pPr>
            <a:r>
              <a:rPr lang="en-US" dirty="0" err="1"/>
              <a:t>Mecanismo</a:t>
            </a:r>
            <a:r>
              <a:rPr lang="en-US" dirty="0"/>
              <a:t> </a:t>
            </a:r>
            <a:r>
              <a:rPr lang="en-US" dirty="0" err="1"/>
              <a:t>para</a:t>
            </a:r>
            <a:r>
              <a:rPr lang="en-US" dirty="0"/>
              <a:t> </a:t>
            </a:r>
            <a:r>
              <a:rPr lang="en-US" dirty="0" err="1"/>
              <a:t>escalar</a:t>
            </a:r>
            <a:r>
              <a:rPr lang="en-US" dirty="0"/>
              <a:t> </a:t>
            </a:r>
            <a:r>
              <a:rPr lang="en-US" dirty="0" err="1"/>
              <a:t>exepciones</a:t>
            </a:r>
            <a:r>
              <a:rPr lang="en-US" dirty="0"/>
              <a:t> </a:t>
            </a:r>
          </a:p>
          <a:p>
            <a:pPr marL="285750" indent="-285750">
              <a:buFont typeface="Arial"/>
              <a:buChar char="•"/>
            </a:pPr>
            <a:r>
              <a:rPr lang="en-US" dirty="0"/>
              <a:t>Etc.</a:t>
            </a:r>
          </a:p>
        </p:txBody>
      </p:sp>
      <p:grpSp>
        <p:nvGrpSpPr>
          <p:cNvPr id="2" name="Group 4"/>
          <p:cNvGrpSpPr/>
          <p:nvPr/>
        </p:nvGrpSpPr>
        <p:grpSpPr>
          <a:xfrm>
            <a:off x="449383" y="1447800"/>
            <a:ext cx="2193091" cy="3657600"/>
            <a:chOff x="449383" y="1447800"/>
            <a:chExt cx="2193091" cy="3657600"/>
          </a:xfrm>
        </p:grpSpPr>
        <p:pic>
          <p:nvPicPr>
            <p:cNvPr id="12" name="Picture 11"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2865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1"/>
          <p:cNvGrpSpPr/>
          <p:nvPr/>
        </p:nvGrpSpPr>
        <p:grpSpPr>
          <a:xfrm>
            <a:off x="449383" y="1447800"/>
            <a:ext cx="2193091" cy="3657600"/>
            <a:chOff x="449383" y="1447800"/>
            <a:chExt cx="2193091" cy="3657600"/>
          </a:xfrm>
        </p:grpSpPr>
        <p:pic>
          <p:nvPicPr>
            <p:cNvPr id="13" name="Picture 12" descr="PRiSM Planing.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
        <p:nvSpPr>
          <p:cNvPr id="3" name="Slide Number Placeholder 2"/>
          <p:cNvSpPr>
            <a:spLocks noGrp="1"/>
          </p:cNvSpPr>
          <p:nvPr>
            <p:ph type="sldNum" sz="quarter" idx="12"/>
          </p:nvPr>
        </p:nvSpPr>
        <p:spPr/>
        <p:txBody>
          <a:bodyPr/>
          <a:lstStyle/>
          <a:p>
            <a:fld id="{4BE819A1-3DD8-4179-BFD0-BF7D359F8DBD}" type="slidenum">
              <a:rPr lang="en-US" smtClean="0"/>
              <a:pPr/>
              <a:t>268</a:t>
            </a:fld>
            <a:endParaRPr lang="en-US" dirty="0"/>
          </a:p>
        </p:txBody>
      </p:sp>
      <p:sp>
        <p:nvSpPr>
          <p:cNvPr id="4" name="Title 3"/>
          <p:cNvSpPr>
            <a:spLocks noGrp="1"/>
          </p:cNvSpPr>
          <p:nvPr>
            <p:ph type="title"/>
          </p:nvPr>
        </p:nvSpPr>
        <p:spPr>
          <a:xfrm>
            <a:off x="628650" y="365125"/>
            <a:ext cx="63817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cxnSp>
        <p:nvCxnSpPr>
          <p:cNvPr id="33" name="Straight Arrow Connector 32"/>
          <p:cNvCxnSpPr/>
          <p:nvPr/>
        </p:nvCxnSpPr>
        <p:spPr>
          <a:xfrm flipH="1">
            <a:off x="1447800" y="3124200"/>
            <a:ext cx="18288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980550" y="591450"/>
            <a:ext cx="4038600" cy="5446501"/>
          </a:xfrm>
          <a:prstGeom prst="rect">
            <a:avLst/>
          </a:prstGeom>
        </p:spPr>
      </p:pic>
    </p:spTree>
    <p:extLst>
      <p:ext uri="{BB962C8B-B14F-4D97-AF65-F5344CB8AC3E}">
        <p14:creationId xmlns:p14="http://schemas.microsoft.com/office/powerpoint/2010/main" val="112571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269</a:t>
            </a:fld>
            <a:endParaRPr lang="en-US" dirty="0"/>
          </a:p>
        </p:txBody>
      </p:sp>
      <p:sp>
        <p:nvSpPr>
          <p:cNvPr id="4" name="Title 3"/>
          <p:cNvSpPr>
            <a:spLocks noGrp="1"/>
          </p:cNvSpPr>
          <p:nvPr>
            <p:ph type="title"/>
          </p:nvPr>
        </p:nvSpPr>
        <p:spPr>
          <a:xfrm>
            <a:off x="628650" y="365125"/>
            <a:ext cx="62293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cxnSp>
        <p:nvCxnSpPr>
          <p:cNvPr id="33" name="Straight Arrow Connector 32"/>
          <p:cNvCxnSpPr/>
          <p:nvPr/>
        </p:nvCxnSpPr>
        <p:spPr>
          <a:xfrm flipH="1" flipV="1">
            <a:off x="2743200" y="1905000"/>
            <a:ext cx="2057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 name="Group 19"/>
          <p:cNvGrpSpPr>
            <a:grpSpLocks/>
          </p:cNvGrpSpPr>
          <p:nvPr/>
        </p:nvGrpSpPr>
        <p:grpSpPr bwMode="auto">
          <a:xfrm>
            <a:off x="4572000" y="1905000"/>
            <a:ext cx="3489117" cy="1904077"/>
            <a:chOff x="1991" y="1080"/>
            <a:chExt cx="3971" cy="1752"/>
          </a:xfrm>
        </p:grpSpPr>
        <p:sp>
          <p:nvSpPr>
            <p:cNvPr id="13" name="Rectangle 3"/>
            <p:cNvSpPr>
              <a:spLocks noChangeArrowheads="1"/>
            </p:cNvSpPr>
            <p:nvPr/>
          </p:nvSpPr>
          <p:spPr bwMode="auto">
            <a:xfrm>
              <a:off x="2704" y="1080"/>
              <a:ext cx="1422"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Chocolate Chip Cookie</a:t>
              </a:r>
            </a:p>
          </p:txBody>
        </p:sp>
        <p:sp>
          <p:nvSpPr>
            <p:cNvPr id="14" name="Rectangle 4"/>
            <p:cNvSpPr>
              <a:spLocks noChangeArrowheads="1"/>
            </p:cNvSpPr>
            <p:nvPr/>
          </p:nvSpPr>
          <p:spPr bwMode="auto">
            <a:xfrm>
              <a:off x="1991" y="1781"/>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Chocolate Chips</a:t>
              </a:r>
            </a:p>
          </p:txBody>
        </p:sp>
        <p:sp>
          <p:nvSpPr>
            <p:cNvPr id="15"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Dough</a:t>
              </a:r>
            </a:p>
          </p:txBody>
        </p:sp>
        <p:cxnSp>
          <p:nvCxnSpPr>
            <p:cNvPr id="16" name="AutoShape 7"/>
            <p:cNvCxnSpPr>
              <a:cxnSpLocks noChangeShapeType="1"/>
              <a:stCxn id="13" idx="2"/>
              <a:endCxn id="14" idx="0"/>
            </p:cNvCxnSpPr>
            <p:nvPr/>
          </p:nvCxnSpPr>
          <p:spPr bwMode="auto">
            <a:xfrm rot="5400000">
              <a:off x="2755" y="1120"/>
              <a:ext cx="365" cy="956"/>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17" name="Rectangle 12"/>
            <p:cNvSpPr>
              <a:spLocks noChangeArrowheads="1"/>
            </p:cNvSpPr>
            <p:nvPr/>
          </p:nvSpPr>
          <p:spPr bwMode="auto">
            <a:xfrm>
              <a:off x="2078"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Flour</a:t>
              </a:r>
            </a:p>
          </p:txBody>
        </p:sp>
        <p:sp>
          <p:nvSpPr>
            <p:cNvPr id="18" name="Rectangle 13"/>
            <p:cNvSpPr>
              <a:spLocks noChangeArrowheads="1"/>
            </p:cNvSpPr>
            <p:nvPr/>
          </p:nvSpPr>
          <p:spPr bwMode="auto">
            <a:xfrm>
              <a:off x="5026"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Butter</a:t>
              </a:r>
            </a:p>
          </p:txBody>
        </p:sp>
        <p:cxnSp>
          <p:nvCxnSpPr>
            <p:cNvPr id="19" name="AutoShape 17"/>
            <p:cNvCxnSpPr>
              <a:cxnSpLocks noChangeShapeType="1"/>
              <a:stCxn id="15" idx="2"/>
              <a:endCxn id="17" idx="0"/>
            </p:cNvCxnSpPr>
            <p:nvPr/>
          </p:nvCxnSpPr>
          <p:spPr bwMode="auto">
            <a:xfrm rot="5400000">
              <a:off x="3152" y="1507"/>
              <a:ext cx="368" cy="157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21" name="AutoShape 18"/>
            <p:cNvCxnSpPr>
              <a:cxnSpLocks noChangeShapeType="1"/>
              <a:stCxn id="15" idx="2"/>
              <a:endCxn id="18" idx="0"/>
            </p:cNvCxnSpPr>
            <p:nvPr/>
          </p:nvCxnSpPr>
          <p:spPr bwMode="auto">
            <a:xfrm rot="16200000" flipH="1">
              <a:off x="4618" y="1619"/>
              <a:ext cx="384" cy="13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2" name="AutoShape 7"/>
          <p:cNvCxnSpPr>
            <a:cxnSpLocks noChangeShapeType="1"/>
            <a:stCxn id="13" idx="2"/>
            <a:endCxn id="15" idx="0"/>
          </p:cNvCxnSpPr>
          <p:nvPr/>
        </p:nvCxnSpPr>
        <p:spPr bwMode="auto">
          <a:xfrm rot="16200000" flipH="1">
            <a:off x="5939571" y="2153951"/>
            <a:ext cx="391249" cy="623676"/>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3" name="Rectangle 13"/>
          <p:cNvSpPr>
            <a:spLocks noChangeArrowheads="1"/>
          </p:cNvSpPr>
          <p:nvPr/>
        </p:nvSpPr>
        <p:spPr bwMode="auto">
          <a:xfrm>
            <a:off x="3582932" y="3441090"/>
            <a:ext cx="822416" cy="36516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Eggs</a:t>
            </a:r>
          </a:p>
        </p:txBody>
      </p:sp>
      <p:sp>
        <p:nvSpPr>
          <p:cNvPr id="25" name="Rectangle 13"/>
          <p:cNvSpPr>
            <a:spLocks noChangeArrowheads="1"/>
          </p:cNvSpPr>
          <p:nvPr/>
        </p:nvSpPr>
        <p:spPr bwMode="auto">
          <a:xfrm>
            <a:off x="6033624" y="3443912"/>
            <a:ext cx="822416" cy="36516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a:t>Sugar</a:t>
            </a:r>
          </a:p>
        </p:txBody>
      </p:sp>
      <p:cxnSp>
        <p:nvCxnSpPr>
          <p:cNvPr id="27" name="AutoShape 17"/>
          <p:cNvCxnSpPr>
            <a:cxnSpLocks noChangeShapeType="1"/>
            <a:stCxn id="15" idx="2"/>
            <a:endCxn id="23" idx="0"/>
          </p:cNvCxnSpPr>
          <p:nvPr/>
        </p:nvCxnSpPr>
        <p:spPr bwMode="auto">
          <a:xfrm rot="5400000">
            <a:off x="5013332" y="2007388"/>
            <a:ext cx="414511" cy="2452893"/>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28" name="AutoShape 17"/>
          <p:cNvCxnSpPr>
            <a:cxnSpLocks noChangeShapeType="1"/>
            <a:stCxn id="15" idx="2"/>
            <a:endCxn id="25" idx="0"/>
          </p:cNvCxnSpPr>
          <p:nvPr/>
        </p:nvCxnSpPr>
        <p:spPr bwMode="auto">
          <a:xfrm rot="5400000">
            <a:off x="6237269" y="3234142"/>
            <a:ext cx="417333" cy="2206"/>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nvGrpSpPr>
          <p:cNvPr id="5" name="Group 28"/>
          <p:cNvGrpSpPr/>
          <p:nvPr/>
        </p:nvGrpSpPr>
        <p:grpSpPr>
          <a:xfrm>
            <a:off x="449383" y="1447800"/>
            <a:ext cx="2193091" cy="3657600"/>
            <a:chOff x="449383" y="1447800"/>
            <a:chExt cx="2193091" cy="3657600"/>
          </a:xfrm>
        </p:grpSpPr>
        <p:pic>
          <p:nvPicPr>
            <p:cNvPr id="30" name="Picture 29" descr="PRiSM Planing.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5338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447800"/>
            <a:ext cx="8134350" cy="4729163"/>
          </a:xfrm>
        </p:spPr>
        <p:txBody>
          <a:bodyPr>
            <a:normAutofit/>
          </a:bodyPr>
          <a:lstStyle/>
          <a:p>
            <a:r>
              <a:rPr lang="es-GT" dirty="0"/>
              <a:t>Cientos de </a:t>
            </a:r>
            <a:r>
              <a:rPr lang="es-GT" dirty="0" err="1"/>
              <a:t>ONG´s</a:t>
            </a:r>
            <a:r>
              <a:rPr lang="es-GT" dirty="0"/>
              <a:t>, Sin Fines de Lucro y defensores promueven sostenibilidad</a:t>
            </a:r>
          </a:p>
          <a:p>
            <a:r>
              <a:rPr lang="es-GT" dirty="0"/>
              <a:t>A nivel internacional (y en forma práctica) los estándares impulsores se centran en gran medida en:</a:t>
            </a:r>
          </a:p>
          <a:p>
            <a:pPr lvl="1"/>
            <a:r>
              <a:rPr lang="es-GT" dirty="0"/>
              <a:t>ISO</a:t>
            </a:r>
          </a:p>
          <a:p>
            <a:pPr lvl="1"/>
            <a:r>
              <a:rPr lang="es-GT" dirty="0"/>
              <a:t>Organización de las Naciones Unidas, ONU</a:t>
            </a:r>
          </a:p>
          <a:p>
            <a:pPr lvl="2"/>
            <a:r>
              <a:rPr lang="es-GT" dirty="0"/>
              <a:t>Pacto Global</a:t>
            </a:r>
          </a:p>
          <a:p>
            <a:pPr lvl="2"/>
            <a:r>
              <a:rPr lang="es-GT" dirty="0"/>
              <a:t>PRME</a:t>
            </a:r>
          </a:p>
          <a:p>
            <a:pPr lvl="1"/>
            <a:r>
              <a:rPr lang="en-US" dirty="0"/>
              <a:t>Global Reporting Initiative, GRI </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27</a:t>
            </a:fld>
            <a:endParaRPr lang="en-US" dirty="0"/>
          </a:p>
        </p:txBody>
      </p:sp>
      <p:sp>
        <p:nvSpPr>
          <p:cNvPr id="4" name="Title 3"/>
          <p:cNvSpPr>
            <a:spLocks noGrp="1"/>
          </p:cNvSpPr>
          <p:nvPr>
            <p:ph type="title"/>
          </p:nvPr>
        </p:nvSpPr>
        <p:spPr>
          <a:xfrm>
            <a:off x="628650" y="365125"/>
            <a:ext cx="7829550" cy="854075"/>
          </a:xfrm>
        </p:spPr>
        <p:txBody>
          <a:bodyPr>
            <a:normAutofit fontScale="90000"/>
          </a:bodyPr>
          <a:lstStyle/>
          <a:p>
            <a:r>
              <a:rPr lang="en-US" dirty="0" err="1"/>
              <a:t>Organizaciones</a:t>
            </a:r>
            <a:r>
              <a:rPr lang="en-US" dirty="0"/>
              <a:t> </a:t>
            </a:r>
            <a:r>
              <a:rPr lang="en-US" dirty="0" err="1"/>
              <a:t>que</a:t>
            </a:r>
            <a:r>
              <a:rPr lang="en-US" dirty="0"/>
              <a:t> </a:t>
            </a:r>
            <a:r>
              <a:rPr lang="en-US" dirty="0" err="1"/>
              <a:t>abordan</a:t>
            </a:r>
            <a:r>
              <a:rPr lang="en-US" dirty="0"/>
              <a:t> la </a:t>
            </a:r>
            <a:r>
              <a:rPr lang="en-US" dirty="0" err="1"/>
              <a:t>Sostenibilidad</a:t>
            </a:r>
            <a:endParaRPr lang="en-US" dirty="0"/>
          </a:p>
        </p:txBody>
      </p:sp>
    </p:spTree>
    <p:extLst>
      <p:ext uri="{BB962C8B-B14F-4D97-AF65-F5344CB8AC3E}">
        <p14:creationId xmlns:p14="http://schemas.microsoft.com/office/powerpoint/2010/main" val="247891917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270</a:t>
            </a:fld>
            <a:endParaRPr lang="en-US" dirty="0"/>
          </a:p>
        </p:txBody>
      </p:sp>
      <p:sp>
        <p:nvSpPr>
          <p:cNvPr id="4" name="Title 3"/>
          <p:cNvSpPr>
            <a:spLocks noGrp="1"/>
          </p:cNvSpPr>
          <p:nvPr>
            <p:ph type="title"/>
          </p:nvPr>
        </p:nvSpPr>
        <p:spPr>
          <a:xfrm>
            <a:off x="628650" y="365125"/>
            <a:ext cx="64579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cxnSp>
        <p:nvCxnSpPr>
          <p:cNvPr id="33" name="Straight Arrow Connector 32"/>
          <p:cNvCxnSpPr/>
          <p:nvPr/>
        </p:nvCxnSpPr>
        <p:spPr>
          <a:xfrm flipH="1">
            <a:off x="2438400" y="2362200"/>
            <a:ext cx="17526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 name="Group 28"/>
          <p:cNvGrpSpPr/>
          <p:nvPr/>
        </p:nvGrpSpPr>
        <p:grpSpPr>
          <a:xfrm>
            <a:off x="4038600" y="1600200"/>
            <a:ext cx="4532068" cy="3455761"/>
            <a:chOff x="1741488" y="1657350"/>
            <a:chExt cx="7622831" cy="4135438"/>
          </a:xfrm>
        </p:grpSpPr>
        <p:sp>
          <p:nvSpPr>
            <p:cNvPr id="30"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34" name="Text Box 4"/>
            <p:cNvSpPr txBox="1">
              <a:spLocks noChangeArrowheads="1"/>
            </p:cNvSpPr>
            <p:nvPr/>
          </p:nvSpPr>
          <p:spPr bwMode="auto">
            <a:xfrm>
              <a:off x="7920756" y="1925066"/>
              <a:ext cx="1276327"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One</a:t>
              </a:r>
            </a:p>
          </p:txBody>
        </p:sp>
        <p:sp>
          <p:nvSpPr>
            <p:cNvPr id="35" name="Text Box 5"/>
            <p:cNvSpPr txBox="1">
              <a:spLocks noChangeArrowheads="1"/>
            </p:cNvSpPr>
            <p:nvPr/>
          </p:nvSpPr>
          <p:spPr bwMode="auto">
            <a:xfrm>
              <a:off x="7920581" y="2997200"/>
              <a:ext cx="1290925"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Two</a:t>
              </a:r>
            </a:p>
          </p:txBody>
        </p:sp>
        <p:sp>
          <p:nvSpPr>
            <p:cNvPr id="36" name="Text Box 6"/>
            <p:cNvSpPr txBox="1">
              <a:spLocks noChangeArrowheads="1"/>
            </p:cNvSpPr>
            <p:nvPr/>
          </p:nvSpPr>
          <p:spPr bwMode="auto">
            <a:xfrm>
              <a:off x="7927188" y="4225925"/>
              <a:ext cx="1437131"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Three</a:t>
              </a:r>
            </a:p>
          </p:txBody>
        </p:sp>
        <p:sp>
          <p:nvSpPr>
            <p:cNvPr id="37"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1.0</a:t>
              </a:r>
            </a:p>
          </p:txBody>
        </p:sp>
        <p:sp>
          <p:nvSpPr>
            <p:cNvPr id="38"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1.1</a:t>
              </a:r>
            </a:p>
          </p:txBody>
        </p:sp>
        <p:sp>
          <p:nvSpPr>
            <p:cNvPr id="39"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a:t>
              </a:r>
            </a:p>
          </p:txBody>
        </p:sp>
        <p:sp>
          <p:nvSpPr>
            <p:cNvPr id="40"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1.2</a:t>
              </a:r>
            </a:p>
          </p:txBody>
        </p:sp>
        <p:cxnSp>
          <p:nvCxnSpPr>
            <p:cNvPr id="41" name="AutoShape 11"/>
            <p:cNvCxnSpPr>
              <a:cxnSpLocks noChangeShapeType="1"/>
              <a:stCxn id="37" idx="2"/>
              <a:endCxn id="38"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42" name="AutoShape 12"/>
            <p:cNvCxnSpPr>
              <a:cxnSpLocks noChangeShapeType="1"/>
              <a:stCxn id="37" idx="2"/>
              <a:endCxn id="40"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43" name="AutoShape 13"/>
            <p:cNvCxnSpPr>
              <a:cxnSpLocks noChangeShapeType="1"/>
              <a:stCxn id="37" idx="2"/>
              <a:endCxn id="39"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44"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a:t>
              </a:r>
            </a:p>
          </p:txBody>
        </p:sp>
        <p:sp>
          <p:nvSpPr>
            <p:cNvPr id="45"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1.3.2</a:t>
              </a:r>
            </a:p>
          </p:txBody>
        </p:sp>
        <p:cxnSp>
          <p:nvCxnSpPr>
            <p:cNvPr id="46" name="AutoShape 17"/>
            <p:cNvCxnSpPr>
              <a:cxnSpLocks noChangeShapeType="1"/>
              <a:stCxn id="39" idx="2"/>
              <a:endCxn id="44"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47" name="AutoShape 20"/>
            <p:cNvCxnSpPr>
              <a:cxnSpLocks noChangeShapeType="1"/>
              <a:stCxn id="39" idx="2"/>
              <a:endCxn id="45"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48"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1.3.1.1</a:t>
              </a:r>
            </a:p>
          </p:txBody>
        </p:sp>
        <p:sp>
          <p:nvSpPr>
            <p:cNvPr id="49"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1.3.1.2</a:t>
              </a:r>
            </a:p>
          </p:txBody>
        </p:sp>
        <p:sp>
          <p:nvSpPr>
            <p:cNvPr id="50"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sz="1050" b="1" dirty="0"/>
            </a:p>
          </p:txBody>
        </p:sp>
        <p:sp>
          <p:nvSpPr>
            <p:cNvPr id="51"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sz="1050" b="1" dirty="0"/>
            </a:p>
          </p:txBody>
        </p:sp>
        <p:sp>
          <p:nvSpPr>
            <p:cNvPr id="52"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53"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54" name="Text Box 29"/>
            <p:cNvSpPr txBox="1">
              <a:spLocks noChangeArrowheads="1"/>
            </p:cNvSpPr>
            <p:nvPr/>
          </p:nvSpPr>
          <p:spPr bwMode="auto">
            <a:xfrm>
              <a:off x="7953516" y="5211763"/>
              <a:ext cx="1319489"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Four</a:t>
              </a:r>
            </a:p>
          </p:txBody>
        </p:sp>
      </p:grpSp>
      <p:grpSp>
        <p:nvGrpSpPr>
          <p:cNvPr id="5" name="Group 54"/>
          <p:cNvGrpSpPr/>
          <p:nvPr/>
        </p:nvGrpSpPr>
        <p:grpSpPr>
          <a:xfrm>
            <a:off x="228600" y="1524000"/>
            <a:ext cx="2193091" cy="3657600"/>
            <a:chOff x="449383" y="1447800"/>
            <a:chExt cx="2193091" cy="3657600"/>
          </a:xfrm>
        </p:grpSpPr>
        <p:pic>
          <p:nvPicPr>
            <p:cNvPr id="56" name="Picture 5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10371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271</a:t>
            </a:fld>
            <a:endParaRPr lang="en-US" dirty="0"/>
          </a:p>
        </p:txBody>
      </p:sp>
      <p:sp>
        <p:nvSpPr>
          <p:cNvPr id="4" name="Title 3"/>
          <p:cNvSpPr>
            <a:spLocks noGrp="1"/>
          </p:cNvSpPr>
          <p:nvPr>
            <p:ph type="title"/>
          </p:nvPr>
        </p:nvSpPr>
        <p:spPr>
          <a:xfrm>
            <a:off x="628650" y="365125"/>
            <a:ext cx="68389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cxnSp>
        <p:nvCxnSpPr>
          <p:cNvPr id="33" name="Straight Arrow Connector 32"/>
          <p:cNvCxnSpPr/>
          <p:nvPr/>
        </p:nvCxnSpPr>
        <p:spPr>
          <a:xfrm flipH="1">
            <a:off x="2667000" y="2971800"/>
            <a:ext cx="15240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4" name="Rectangle 23"/>
          <p:cNvSpPr>
            <a:spLocks noChangeArrowheads="1"/>
          </p:cNvSpPr>
          <p:nvPr/>
        </p:nvSpPr>
        <p:spPr bwMode="auto">
          <a:xfrm>
            <a:off x="3657600" y="2286000"/>
            <a:ext cx="1030663"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Start</a:t>
            </a:r>
          </a:p>
        </p:txBody>
      </p:sp>
      <p:sp>
        <p:nvSpPr>
          <p:cNvPr id="65" name="Rectangle 23"/>
          <p:cNvSpPr>
            <a:spLocks noChangeArrowheads="1"/>
          </p:cNvSpPr>
          <p:nvPr/>
        </p:nvSpPr>
        <p:spPr bwMode="auto">
          <a:xfrm>
            <a:off x="5181601"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A</a:t>
            </a:r>
          </a:p>
        </p:txBody>
      </p:sp>
      <p:sp>
        <p:nvSpPr>
          <p:cNvPr id="66" name="Rectangle 23"/>
          <p:cNvSpPr>
            <a:spLocks noChangeArrowheads="1"/>
          </p:cNvSpPr>
          <p:nvPr/>
        </p:nvSpPr>
        <p:spPr bwMode="auto">
          <a:xfrm>
            <a:off x="5181600" y="2667000"/>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B</a:t>
            </a:r>
          </a:p>
        </p:txBody>
      </p:sp>
      <p:sp>
        <p:nvSpPr>
          <p:cNvPr id="67" name="Rectangle 23"/>
          <p:cNvSpPr>
            <a:spLocks noChangeArrowheads="1"/>
          </p:cNvSpPr>
          <p:nvPr/>
        </p:nvSpPr>
        <p:spPr bwMode="auto">
          <a:xfrm>
            <a:off x="6019800"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C</a:t>
            </a:r>
          </a:p>
        </p:txBody>
      </p:sp>
      <p:sp>
        <p:nvSpPr>
          <p:cNvPr id="68" name="Rectangle 23"/>
          <p:cNvSpPr>
            <a:spLocks noChangeArrowheads="1"/>
          </p:cNvSpPr>
          <p:nvPr/>
        </p:nvSpPr>
        <p:spPr bwMode="auto">
          <a:xfrm>
            <a:off x="6858000"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D</a:t>
            </a:r>
          </a:p>
        </p:txBody>
      </p:sp>
      <p:sp>
        <p:nvSpPr>
          <p:cNvPr id="69" name="Rectangle 23"/>
          <p:cNvSpPr>
            <a:spLocks noChangeArrowheads="1"/>
          </p:cNvSpPr>
          <p:nvPr/>
        </p:nvSpPr>
        <p:spPr bwMode="auto">
          <a:xfrm>
            <a:off x="6019800" y="2667000"/>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E</a:t>
            </a:r>
          </a:p>
        </p:txBody>
      </p:sp>
      <p:sp>
        <p:nvSpPr>
          <p:cNvPr id="70" name="Rectangle 23"/>
          <p:cNvSpPr>
            <a:spLocks noChangeArrowheads="1"/>
          </p:cNvSpPr>
          <p:nvPr/>
        </p:nvSpPr>
        <p:spPr bwMode="auto">
          <a:xfrm>
            <a:off x="6858000" y="2678467"/>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F</a:t>
            </a:r>
          </a:p>
        </p:txBody>
      </p:sp>
      <p:sp>
        <p:nvSpPr>
          <p:cNvPr id="71" name="Rectangle 23"/>
          <p:cNvSpPr>
            <a:spLocks noChangeArrowheads="1"/>
          </p:cNvSpPr>
          <p:nvPr/>
        </p:nvSpPr>
        <p:spPr bwMode="auto">
          <a:xfrm>
            <a:off x="7732337" y="2297467"/>
            <a:ext cx="1030663"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Finish</a:t>
            </a:r>
          </a:p>
        </p:txBody>
      </p:sp>
      <p:cxnSp>
        <p:nvCxnSpPr>
          <p:cNvPr id="72" name="Straight Arrow Connector 71"/>
          <p:cNvCxnSpPr>
            <a:stCxn id="64" idx="3"/>
          </p:cNvCxnSpPr>
          <p:nvPr/>
        </p:nvCxnSpPr>
        <p:spPr>
          <a:xfrm flipV="1">
            <a:off x="4688263" y="2133600"/>
            <a:ext cx="493338" cy="375267"/>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77" name="Straight Arrow Connector 76"/>
          <p:cNvCxnSpPr>
            <a:stCxn id="64" idx="3"/>
          </p:cNvCxnSpPr>
          <p:nvPr/>
        </p:nvCxnSpPr>
        <p:spPr>
          <a:xfrm>
            <a:off x="4688263" y="2508867"/>
            <a:ext cx="493337" cy="386733"/>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4" name="Straight Arrow Connector 83"/>
          <p:cNvCxnSpPr/>
          <p:nvPr/>
        </p:nvCxnSpPr>
        <p:spPr>
          <a:xfrm flipV="1">
            <a:off x="5715000" y="2133600"/>
            <a:ext cx="304800" cy="6038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6" name="Straight Arrow Connector 85"/>
          <p:cNvCxnSpPr>
            <a:endCxn id="67" idx="1"/>
          </p:cNvCxnSpPr>
          <p:nvPr/>
        </p:nvCxnSpPr>
        <p:spPr>
          <a:xfrm flipV="1">
            <a:off x="5715000" y="2116400"/>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8" name="Straight Arrow Connector 87"/>
          <p:cNvCxnSpPr>
            <a:endCxn id="69" idx="1"/>
          </p:cNvCxnSpPr>
          <p:nvPr/>
        </p:nvCxnSpPr>
        <p:spPr>
          <a:xfrm flipV="1">
            <a:off x="5715000" y="2889867"/>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0" name="Straight Arrow Connector 89"/>
          <p:cNvCxnSpPr>
            <a:endCxn id="68" idx="1"/>
          </p:cNvCxnSpPr>
          <p:nvPr/>
        </p:nvCxnSpPr>
        <p:spPr>
          <a:xfrm flipV="1">
            <a:off x="6553200" y="2116400"/>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2" name="Straight Arrow Connector 91"/>
          <p:cNvCxnSpPr>
            <a:endCxn id="70" idx="1"/>
          </p:cNvCxnSpPr>
          <p:nvPr/>
        </p:nvCxnSpPr>
        <p:spPr>
          <a:xfrm flipV="1">
            <a:off x="6553200" y="2901334"/>
            <a:ext cx="304800" cy="1"/>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4" name="Straight Arrow Connector 93"/>
          <p:cNvCxnSpPr>
            <a:endCxn id="71" idx="1"/>
          </p:cNvCxnSpPr>
          <p:nvPr/>
        </p:nvCxnSpPr>
        <p:spPr>
          <a:xfrm flipV="1">
            <a:off x="7391400" y="2520334"/>
            <a:ext cx="340937" cy="398200"/>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6" name="Straight Arrow Connector 95"/>
          <p:cNvCxnSpPr>
            <a:endCxn id="71" idx="1"/>
          </p:cNvCxnSpPr>
          <p:nvPr/>
        </p:nvCxnSpPr>
        <p:spPr>
          <a:xfrm>
            <a:off x="7391400" y="2156534"/>
            <a:ext cx="340937" cy="363800"/>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sp>
        <p:nvSpPr>
          <p:cNvPr id="103" name="TextBox 102"/>
          <p:cNvSpPr txBox="1"/>
          <p:nvPr/>
        </p:nvSpPr>
        <p:spPr>
          <a:xfrm>
            <a:off x="5181600" y="3200400"/>
            <a:ext cx="607859" cy="276999"/>
          </a:xfrm>
          <a:prstGeom prst="rect">
            <a:avLst/>
          </a:prstGeom>
          <a:noFill/>
        </p:spPr>
        <p:txBody>
          <a:bodyPr wrap="none" rtlCol="0">
            <a:spAutoFit/>
          </a:bodyPr>
          <a:lstStyle/>
          <a:p>
            <a:r>
              <a:rPr lang="en-US" sz="1200" dirty="0"/>
              <a:t>3 Wks.</a:t>
            </a:r>
          </a:p>
        </p:txBody>
      </p:sp>
      <p:sp>
        <p:nvSpPr>
          <p:cNvPr id="104" name="TextBox 103"/>
          <p:cNvSpPr txBox="1"/>
          <p:nvPr/>
        </p:nvSpPr>
        <p:spPr>
          <a:xfrm>
            <a:off x="6019800" y="3200400"/>
            <a:ext cx="543739" cy="276999"/>
          </a:xfrm>
          <a:prstGeom prst="rect">
            <a:avLst/>
          </a:prstGeom>
          <a:noFill/>
        </p:spPr>
        <p:txBody>
          <a:bodyPr wrap="none" rtlCol="0">
            <a:spAutoFit/>
          </a:bodyPr>
          <a:lstStyle/>
          <a:p>
            <a:r>
              <a:rPr lang="en-US" sz="1200" dirty="0"/>
              <a:t>1 Wk.</a:t>
            </a:r>
          </a:p>
        </p:txBody>
      </p:sp>
      <p:sp>
        <p:nvSpPr>
          <p:cNvPr id="105" name="TextBox 104"/>
          <p:cNvSpPr txBox="1"/>
          <p:nvPr/>
        </p:nvSpPr>
        <p:spPr>
          <a:xfrm>
            <a:off x="6858000" y="3200400"/>
            <a:ext cx="607859" cy="276999"/>
          </a:xfrm>
          <a:prstGeom prst="rect">
            <a:avLst/>
          </a:prstGeom>
          <a:noFill/>
        </p:spPr>
        <p:txBody>
          <a:bodyPr wrap="none" rtlCol="0">
            <a:spAutoFit/>
          </a:bodyPr>
          <a:lstStyle/>
          <a:p>
            <a:r>
              <a:rPr lang="en-US" sz="1200" dirty="0"/>
              <a:t>3 Wks.</a:t>
            </a:r>
          </a:p>
        </p:txBody>
      </p:sp>
      <p:sp>
        <p:nvSpPr>
          <p:cNvPr id="106" name="TextBox 105"/>
          <p:cNvSpPr txBox="1"/>
          <p:nvPr/>
        </p:nvSpPr>
        <p:spPr>
          <a:xfrm>
            <a:off x="5181600" y="1447800"/>
            <a:ext cx="607859" cy="276999"/>
          </a:xfrm>
          <a:prstGeom prst="rect">
            <a:avLst/>
          </a:prstGeom>
          <a:noFill/>
        </p:spPr>
        <p:txBody>
          <a:bodyPr wrap="none" rtlCol="0">
            <a:spAutoFit/>
          </a:bodyPr>
          <a:lstStyle/>
          <a:p>
            <a:r>
              <a:rPr lang="en-US" sz="1200" dirty="0"/>
              <a:t>2 Wks.</a:t>
            </a:r>
          </a:p>
        </p:txBody>
      </p:sp>
      <p:sp>
        <p:nvSpPr>
          <p:cNvPr id="107" name="TextBox 106"/>
          <p:cNvSpPr txBox="1"/>
          <p:nvPr/>
        </p:nvSpPr>
        <p:spPr>
          <a:xfrm>
            <a:off x="5943600" y="1447800"/>
            <a:ext cx="607859" cy="276999"/>
          </a:xfrm>
          <a:prstGeom prst="rect">
            <a:avLst/>
          </a:prstGeom>
          <a:noFill/>
        </p:spPr>
        <p:txBody>
          <a:bodyPr wrap="none" rtlCol="0">
            <a:spAutoFit/>
          </a:bodyPr>
          <a:lstStyle/>
          <a:p>
            <a:r>
              <a:rPr lang="en-US" sz="1200" dirty="0"/>
              <a:t>4 Wks.</a:t>
            </a:r>
          </a:p>
        </p:txBody>
      </p:sp>
      <p:sp>
        <p:nvSpPr>
          <p:cNvPr id="108" name="TextBox 107"/>
          <p:cNvSpPr txBox="1"/>
          <p:nvPr/>
        </p:nvSpPr>
        <p:spPr>
          <a:xfrm>
            <a:off x="6781800" y="1447800"/>
            <a:ext cx="607859" cy="276999"/>
          </a:xfrm>
          <a:prstGeom prst="rect">
            <a:avLst/>
          </a:prstGeom>
          <a:noFill/>
        </p:spPr>
        <p:txBody>
          <a:bodyPr wrap="none" rtlCol="0">
            <a:spAutoFit/>
          </a:bodyPr>
          <a:lstStyle/>
          <a:p>
            <a:r>
              <a:rPr lang="en-US" sz="1200" dirty="0"/>
              <a:t>2 Wks.</a:t>
            </a:r>
          </a:p>
        </p:txBody>
      </p:sp>
      <p:grpSp>
        <p:nvGrpSpPr>
          <p:cNvPr id="2" name="Group 34"/>
          <p:cNvGrpSpPr/>
          <p:nvPr/>
        </p:nvGrpSpPr>
        <p:grpSpPr>
          <a:xfrm>
            <a:off x="449383" y="1447800"/>
            <a:ext cx="2193091" cy="3657600"/>
            <a:chOff x="449383" y="1447800"/>
            <a:chExt cx="2193091" cy="3657600"/>
          </a:xfrm>
        </p:grpSpPr>
        <p:pic>
          <p:nvPicPr>
            <p:cNvPr id="36" name="Picture 35"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val="133346363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272</a:t>
            </a:fld>
            <a:endParaRPr lang="en-US" dirty="0"/>
          </a:p>
        </p:txBody>
      </p:sp>
      <p:sp>
        <p:nvSpPr>
          <p:cNvPr id="4" name="Title 3"/>
          <p:cNvSpPr>
            <a:spLocks noGrp="1"/>
          </p:cNvSpPr>
          <p:nvPr>
            <p:ph type="title"/>
          </p:nvPr>
        </p:nvSpPr>
        <p:spPr>
          <a:xfrm>
            <a:off x="628650" y="365125"/>
            <a:ext cx="69913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grpSp>
        <p:nvGrpSpPr>
          <p:cNvPr id="2" name="Group 36"/>
          <p:cNvGrpSpPr/>
          <p:nvPr/>
        </p:nvGrpSpPr>
        <p:grpSpPr>
          <a:xfrm>
            <a:off x="3837624" y="1311393"/>
            <a:ext cx="4799598" cy="3969538"/>
            <a:chOff x="1610848" y="1362075"/>
            <a:chExt cx="8458992" cy="4728480"/>
          </a:xfrm>
        </p:grpSpPr>
        <p:sp>
          <p:nvSpPr>
            <p:cNvPr id="38"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1.1.1</a:t>
              </a:r>
              <a:endParaRPr lang="en-US" sz="1100" b="1" dirty="0"/>
            </a:p>
          </p:txBody>
        </p:sp>
        <p:sp>
          <p:nvSpPr>
            <p:cNvPr id="39"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1.1.2</a:t>
              </a:r>
              <a:endParaRPr lang="en-US" sz="1100" b="1" dirty="0"/>
            </a:p>
          </p:txBody>
        </p:sp>
        <p:sp>
          <p:nvSpPr>
            <p:cNvPr id="40"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1.1.3</a:t>
              </a:r>
              <a:endParaRPr lang="en-US" sz="1100" b="1" dirty="0"/>
            </a:p>
          </p:txBody>
        </p:sp>
        <p:sp>
          <p:nvSpPr>
            <p:cNvPr id="41"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a:t>
              </a:r>
              <a:endParaRPr lang="en-US" sz="1100" b="1" dirty="0"/>
            </a:p>
          </p:txBody>
        </p:sp>
        <p:sp>
          <p:nvSpPr>
            <p:cNvPr id="42"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a:t>
              </a:r>
              <a:endParaRPr lang="en-US" sz="1100" b="1" dirty="0"/>
            </a:p>
          </p:txBody>
        </p:sp>
        <p:sp>
          <p:nvSpPr>
            <p:cNvPr id="43"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44"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sz="1100" b="1" dirty="0"/>
            </a:p>
          </p:txBody>
        </p:sp>
        <p:sp>
          <p:nvSpPr>
            <p:cNvPr id="45"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sz="1100" b="1" dirty="0"/>
            </a:p>
          </p:txBody>
        </p:sp>
        <p:sp>
          <p:nvSpPr>
            <p:cNvPr id="46"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48"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100" b="1" dirty="0"/>
                <a:t>Team Manager</a:t>
              </a:r>
              <a:endParaRPr lang="en-US" sz="1100" b="1" dirty="0"/>
            </a:p>
          </p:txBody>
        </p:sp>
        <p:sp>
          <p:nvSpPr>
            <p:cNvPr id="49"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Project Manager</a:t>
              </a:r>
              <a:endParaRPr lang="en-US" sz="1100" b="1" dirty="0"/>
            </a:p>
          </p:txBody>
        </p:sp>
        <p:sp>
          <p:nvSpPr>
            <p:cNvPr id="50"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Jane</a:t>
              </a:r>
              <a:endParaRPr lang="en-US" sz="1100" b="1" dirty="0"/>
            </a:p>
          </p:txBody>
        </p:sp>
        <p:sp>
          <p:nvSpPr>
            <p:cNvPr id="51"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Sam</a:t>
              </a:r>
              <a:endParaRPr lang="en-US" sz="1100" b="1" dirty="0"/>
            </a:p>
          </p:txBody>
        </p:sp>
        <p:sp>
          <p:nvSpPr>
            <p:cNvPr id="52"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Joe</a:t>
              </a:r>
              <a:endParaRPr lang="en-US" sz="1100" b="1" dirty="0"/>
            </a:p>
          </p:txBody>
        </p:sp>
        <p:sp>
          <p:nvSpPr>
            <p:cNvPr id="53"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54"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sz="1100" b="1" dirty="0"/>
            </a:p>
          </p:txBody>
        </p:sp>
        <p:sp>
          <p:nvSpPr>
            <p:cNvPr id="55"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56"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sz="1100" b="1" dirty="0"/>
            </a:p>
          </p:txBody>
        </p:sp>
        <p:sp>
          <p:nvSpPr>
            <p:cNvPr id="57"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Mary</a:t>
              </a:r>
              <a:endParaRPr lang="en-US" sz="1100" b="1" dirty="0"/>
            </a:p>
          </p:txBody>
        </p:sp>
        <p:sp>
          <p:nvSpPr>
            <p:cNvPr id="58"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Dave</a:t>
              </a:r>
              <a:endParaRPr lang="en-US" sz="1100" b="1" dirty="0"/>
            </a:p>
          </p:txBody>
        </p:sp>
        <p:sp>
          <p:nvSpPr>
            <p:cNvPr id="59"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Contractor</a:t>
              </a:r>
              <a:endParaRPr lang="en-US" sz="1100" b="1" dirty="0"/>
            </a:p>
          </p:txBody>
        </p:sp>
        <p:sp>
          <p:nvSpPr>
            <p:cNvPr id="60"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61"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sz="1100" b="1" dirty="0"/>
            </a:p>
          </p:txBody>
        </p:sp>
        <p:sp>
          <p:nvSpPr>
            <p:cNvPr id="63" name="Text Box 29"/>
            <p:cNvSpPr txBox="1">
              <a:spLocks noChangeArrowheads="1"/>
            </p:cNvSpPr>
            <p:nvPr/>
          </p:nvSpPr>
          <p:spPr bwMode="auto">
            <a:xfrm>
              <a:off x="2036524" y="5693914"/>
              <a:ext cx="2143580" cy="261610"/>
            </a:xfrm>
            <a:prstGeom prst="rect">
              <a:avLst/>
            </a:prstGeom>
            <a:noFill/>
            <a:ln w="9525" algn="ctr">
              <a:noFill/>
              <a:miter lim="800000"/>
              <a:headEnd/>
              <a:tailEnd/>
            </a:ln>
            <a:effectLst/>
          </p:spPr>
          <p:txBody>
            <a:bodyPr wrap="square">
              <a:spAutoFit/>
            </a:bodyPr>
            <a:lstStyle/>
            <a:p>
              <a:pPr eaLnBrk="1" hangingPunct="1"/>
              <a:r>
                <a:rPr lang="en-GB" sz="1100" b="1" dirty="0">
                  <a:solidFill>
                    <a:schemeClr val="bg2">
                      <a:lumMod val="50000"/>
                    </a:schemeClr>
                  </a:solidFill>
                </a:rPr>
                <a:t>Products or Work Packages</a:t>
              </a:r>
              <a:endParaRPr lang="en-US" sz="1100" b="1" dirty="0">
                <a:solidFill>
                  <a:schemeClr val="bg2">
                    <a:lumMod val="50000"/>
                  </a:schemeClr>
                </a:solidFill>
              </a:endParaRPr>
            </a:p>
          </p:txBody>
        </p:sp>
        <p:sp>
          <p:nvSpPr>
            <p:cNvPr id="73"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sz="1100" b="1" dirty="0"/>
            </a:p>
          </p:txBody>
        </p:sp>
        <p:sp>
          <p:nvSpPr>
            <p:cNvPr id="74"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sz="1100" b="1" dirty="0"/>
            </a:p>
          </p:txBody>
        </p:sp>
        <p:sp>
          <p:nvSpPr>
            <p:cNvPr id="75"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6"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8"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9"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80"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81"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sz="1100" b="1" dirty="0"/>
            </a:p>
          </p:txBody>
        </p:sp>
        <p:sp>
          <p:nvSpPr>
            <p:cNvPr id="82" name="Text Box 38"/>
            <p:cNvSpPr txBox="1">
              <a:spLocks noChangeArrowheads="1"/>
            </p:cNvSpPr>
            <p:nvPr/>
          </p:nvSpPr>
          <p:spPr bwMode="auto">
            <a:xfrm>
              <a:off x="4338266" y="3684588"/>
              <a:ext cx="286090" cy="261610"/>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83" name="Text Box 39"/>
            <p:cNvSpPr txBox="1">
              <a:spLocks noChangeArrowheads="1"/>
            </p:cNvSpPr>
            <p:nvPr/>
          </p:nvSpPr>
          <p:spPr bwMode="auto">
            <a:xfrm>
              <a:off x="5301878" y="3684588"/>
              <a:ext cx="297303" cy="261610"/>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85" name="Text Box 41"/>
            <p:cNvSpPr txBox="1">
              <a:spLocks noChangeArrowheads="1"/>
            </p:cNvSpPr>
            <p:nvPr/>
          </p:nvSpPr>
          <p:spPr bwMode="auto">
            <a:xfrm>
              <a:off x="7097340" y="3684588"/>
              <a:ext cx="280942" cy="261610"/>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sp>
          <p:nvSpPr>
            <p:cNvPr id="87" name="Text Box 42"/>
            <p:cNvSpPr txBox="1">
              <a:spLocks noChangeArrowheads="1"/>
            </p:cNvSpPr>
            <p:nvPr/>
          </p:nvSpPr>
          <p:spPr bwMode="auto">
            <a:xfrm>
              <a:off x="5268674" y="5659668"/>
              <a:ext cx="4801166" cy="430887"/>
            </a:xfrm>
            <a:prstGeom prst="rect">
              <a:avLst/>
            </a:prstGeom>
            <a:noFill/>
            <a:ln w="9525" algn="ctr">
              <a:noFill/>
              <a:miter lim="800000"/>
              <a:headEnd/>
              <a:tailEnd/>
            </a:ln>
            <a:effectLst/>
          </p:spPr>
          <p:txBody>
            <a:bodyPr wrap="square">
              <a:spAutoFit/>
            </a:bodyPr>
            <a:lstStyle/>
            <a:p>
              <a:pPr algn="l" eaLnBrk="1" hangingPunct="1"/>
              <a:r>
                <a:rPr lang="en-GB" sz="1100" b="1" dirty="0"/>
                <a:t>R – Responsible	A -Accountable </a:t>
              </a:r>
              <a:br>
                <a:rPr lang="en-GB" sz="1100" b="1" dirty="0"/>
              </a:br>
              <a:r>
                <a:rPr lang="en-GB" sz="1100" b="1" dirty="0"/>
                <a:t>C - Consult 	I - Inform</a:t>
              </a:r>
              <a:endParaRPr lang="en-US" sz="1100" b="1" dirty="0"/>
            </a:p>
          </p:txBody>
        </p:sp>
        <p:sp>
          <p:nvSpPr>
            <p:cNvPr id="89" name="Text Box 43"/>
            <p:cNvSpPr txBox="1">
              <a:spLocks noChangeArrowheads="1"/>
            </p:cNvSpPr>
            <p:nvPr/>
          </p:nvSpPr>
          <p:spPr bwMode="auto">
            <a:xfrm>
              <a:off x="8088711" y="3697288"/>
              <a:ext cx="240797" cy="261610"/>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sp>
          <p:nvSpPr>
            <p:cNvPr id="91"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sz="1100" b="1" dirty="0"/>
            </a:p>
          </p:txBody>
        </p:sp>
        <p:grpSp>
          <p:nvGrpSpPr>
            <p:cNvPr id="6" name="Group 45"/>
            <p:cNvGrpSpPr>
              <a:grpSpLocks/>
            </p:cNvGrpSpPr>
            <p:nvPr/>
          </p:nvGrpSpPr>
          <p:grpSpPr bwMode="auto">
            <a:xfrm>
              <a:off x="4379448" y="4362441"/>
              <a:ext cx="3952344" cy="276225"/>
              <a:chOff x="2209" y="2748"/>
              <a:chExt cx="2298" cy="174"/>
            </a:xfrm>
          </p:grpSpPr>
          <p:grpSp>
            <p:nvGrpSpPr>
              <p:cNvPr id="7" name="Group 46"/>
              <p:cNvGrpSpPr>
                <a:grpSpLocks/>
              </p:cNvGrpSpPr>
              <p:nvPr/>
            </p:nvGrpSpPr>
            <p:grpSpPr bwMode="auto">
              <a:xfrm>
                <a:off x="2209" y="2748"/>
                <a:ext cx="2298" cy="174"/>
                <a:chOff x="1955" y="2712"/>
                <a:chExt cx="2298" cy="174"/>
              </a:xfrm>
            </p:grpSpPr>
            <p:sp>
              <p:nvSpPr>
                <p:cNvPr id="116" name="Text Box 47"/>
                <p:cNvSpPr txBox="1">
                  <a:spLocks noChangeArrowheads="1"/>
                </p:cNvSpPr>
                <p:nvPr/>
              </p:nvSpPr>
              <p:spPr bwMode="auto">
                <a:xfrm>
                  <a:off x="2508" y="2712"/>
                  <a:ext cx="166" cy="165"/>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117" name="Text Box 48"/>
                <p:cNvSpPr txBox="1">
                  <a:spLocks noChangeArrowheads="1"/>
                </p:cNvSpPr>
                <p:nvPr/>
              </p:nvSpPr>
              <p:spPr bwMode="auto">
                <a:xfrm>
                  <a:off x="1955" y="2712"/>
                  <a:ext cx="116" cy="165"/>
                </a:xfrm>
                <a:prstGeom prst="rect">
                  <a:avLst/>
                </a:prstGeom>
                <a:noFill/>
                <a:ln w="9525" algn="ctr">
                  <a:noFill/>
                  <a:miter lim="800000"/>
                  <a:headEnd/>
                  <a:tailEnd/>
                </a:ln>
                <a:effectLst/>
              </p:spPr>
              <p:txBody>
                <a:bodyPr wrap="none">
                  <a:spAutoFit/>
                </a:bodyPr>
                <a:lstStyle/>
                <a:p>
                  <a:pPr eaLnBrk="1" hangingPunct="1"/>
                  <a:endParaRPr lang="en-US" sz="1100" b="1" dirty="0"/>
                </a:p>
              </p:txBody>
            </p:sp>
            <p:sp>
              <p:nvSpPr>
                <p:cNvPr id="118" name="Text Box 49"/>
                <p:cNvSpPr txBox="1">
                  <a:spLocks noChangeArrowheads="1"/>
                </p:cNvSpPr>
                <p:nvPr/>
              </p:nvSpPr>
              <p:spPr bwMode="auto">
                <a:xfrm>
                  <a:off x="4113" y="2721"/>
                  <a:ext cx="140" cy="165"/>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grpSp>
          <p:sp>
            <p:nvSpPr>
              <p:cNvPr id="114" name="Text Box 50"/>
              <p:cNvSpPr txBox="1">
                <a:spLocks noChangeArrowheads="1"/>
              </p:cNvSpPr>
              <p:nvPr/>
            </p:nvSpPr>
            <p:spPr bwMode="auto">
              <a:xfrm>
                <a:off x="3303" y="2757"/>
                <a:ext cx="173" cy="165"/>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115" name="Text Box 51"/>
              <p:cNvSpPr txBox="1">
                <a:spLocks noChangeArrowheads="1"/>
              </p:cNvSpPr>
              <p:nvPr/>
            </p:nvSpPr>
            <p:spPr bwMode="auto">
              <a:xfrm>
                <a:off x="3832" y="2749"/>
                <a:ext cx="163" cy="165"/>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grpSp>
        <p:sp>
          <p:nvSpPr>
            <p:cNvPr id="95"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sz="1100" b="1" dirty="0"/>
            </a:p>
          </p:txBody>
        </p:sp>
        <p:grpSp>
          <p:nvGrpSpPr>
            <p:cNvPr id="8" name="Group 55"/>
            <p:cNvGrpSpPr>
              <a:grpSpLocks/>
            </p:cNvGrpSpPr>
            <p:nvPr/>
          </p:nvGrpSpPr>
          <p:grpSpPr bwMode="auto">
            <a:xfrm>
              <a:off x="5394391" y="5083185"/>
              <a:ext cx="3896390" cy="284163"/>
              <a:chOff x="2799" y="3202"/>
              <a:chExt cx="2266" cy="179"/>
            </a:xfrm>
          </p:grpSpPr>
          <p:grpSp>
            <p:nvGrpSpPr>
              <p:cNvPr id="9" name="Group 56"/>
              <p:cNvGrpSpPr>
                <a:grpSpLocks/>
              </p:cNvGrpSpPr>
              <p:nvPr/>
            </p:nvGrpSpPr>
            <p:grpSpPr bwMode="auto">
              <a:xfrm>
                <a:off x="2799" y="3202"/>
                <a:ext cx="1213" cy="173"/>
                <a:chOff x="3066" y="3184"/>
                <a:chExt cx="1213" cy="173"/>
              </a:xfrm>
            </p:grpSpPr>
            <p:sp>
              <p:nvSpPr>
                <p:cNvPr id="102" name="Text Box 57"/>
                <p:cNvSpPr txBox="1">
                  <a:spLocks noChangeArrowheads="1"/>
                </p:cNvSpPr>
                <p:nvPr/>
              </p:nvSpPr>
              <p:spPr bwMode="auto">
                <a:xfrm>
                  <a:off x="3572" y="3192"/>
                  <a:ext cx="166" cy="165"/>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109" name="Text Box 58"/>
                <p:cNvSpPr txBox="1">
                  <a:spLocks noChangeArrowheads="1"/>
                </p:cNvSpPr>
                <p:nvPr/>
              </p:nvSpPr>
              <p:spPr bwMode="auto">
                <a:xfrm>
                  <a:off x="4116" y="3184"/>
                  <a:ext cx="163" cy="165"/>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sp>
              <p:nvSpPr>
                <p:cNvPr id="111" name="Text Box 59"/>
                <p:cNvSpPr txBox="1">
                  <a:spLocks noChangeArrowheads="1"/>
                </p:cNvSpPr>
                <p:nvPr/>
              </p:nvSpPr>
              <p:spPr bwMode="auto">
                <a:xfrm>
                  <a:off x="3066" y="3185"/>
                  <a:ext cx="140" cy="165"/>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grpSp>
          <p:sp>
            <p:nvSpPr>
              <p:cNvPr id="100" name="Text Box 60"/>
              <p:cNvSpPr txBox="1">
                <a:spLocks noChangeArrowheads="1"/>
              </p:cNvSpPr>
              <p:nvPr/>
            </p:nvSpPr>
            <p:spPr bwMode="auto">
              <a:xfrm>
                <a:off x="4892" y="3216"/>
                <a:ext cx="173" cy="165"/>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101" name="Text Box 61"/>
              <p:cNvSpPr txBox="1">
                <a:spLocks noChangeArrowheads="1"/>
              </p:cNvSpPr>
              <p:nvPr/>
            </p:nvSpPr>
            <p:spPr bwMode="auto">
              <a:xfrm>
                <a:off x="4364" y="3215"/>
                <a:ext cx="116" cy="165"/>
              </a:xfrm>
              <a:prstGeom prst="rect">
                <a:avLst/>
              </a:prstGeom>
              <a:noFill/>
              <a:ln w="9525" algn="ctr">
                <a:noFill/>
                <a:miter lim="800000"/>
                <a:headEnd/>
                <a:tailEnd/>
              </a:ln>
              <a:effectLst/>
            </p:spPr>
            <p:txBody>
              <a:bodyPr wrap="none">
                <a:spAutoFit/>
              </a:bodyPr>
              <a:lstStyle/>
              <a:p>
                <a:pPr eaLnBrk="1" hangingPunct="1"/>
                <a:endParaRPr lang="en-US" sz="1100" b="1" dirty="0"/>
              </a:p>
            </p:txBody>
          </p:sp>
        </p:grpSp>
        <p:sp>
          <p:nvSpPr>
            <p:cNvPr id="98"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100" b="1" dirty="0"/>
                <a:t>Team Manager</a:t>
              </a:r>
              <a:endParaRPr lang="en-US" sz="1100" b="1" dirty="0"/>
            </a:p>
          </p:txBody>
        </p:sp>
      </p:grpSp>
      <p:sp>
        <p:nvSpPr>
          <p:cNvPr id="119" name="Slide Number Placeholder 2"/>
          <p:cNvSpPr txBox="1">
            <a:spLocks/>
          </p:cNvSpPr>
          <p:nvPr/>
        </p:nvSpPr>
        <p:spPr>
          <a:xfrm>
            <a:off x="7859142" y="5392604"/>
            <a:ext cx="1311479" cy="3065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819A1-3DD8-4179-BFD0-BF7D359F8DBD}" type="slidenum">
              <a:rPr lang="en-US" sz="900" smtClean="0"/>
              <a:pPr/>
              <a:t>272</a:t>
            </a:fld>
            <a:endParaRPr lang="en-US" sz="900" dirty="0"/>
          </a:p>
        </p:txBody>
      </p:sp>
      <p:sp>
        <p:nvSpPr>
          <p:cNvPr id="5" name="TextBox 4"/>
          <p:cNvSpPr txBox="1"/>
          <p:nvPr/>
        </p:nvSpPr>
        <p:spPr>
          <a:xfrm>
            <a:off x="2590800" y="1447800"/>
            <a:ext cx="2895600" cy="923330"/>
          </a:xfrm>
          <a:prstGeom prst="rect">
            <a:avLst/>
          </a:prstGeom>
          <a:noFill/>
        </p:spPr>
        <p:txBody>
          <a:bodyPr wrap="square" rtlCol="0">
            <a:spAutoFit/>
          </a:bodyPr>
          <a:lstStyle/>
          <a:p>
            <a:r>
              <a:rPr lang="en-US" dirty="0" err="1"/>
              <a:t>Establezca</a:t>
            </a:r>
            <a:r>
              <a:rPr lang="en-US" dirty="0"/>
              <a:t> la </a:t>
            </a:r>
            <a:r>
              <a:rPr lang="en-US" dirty="0" err="1"/>
              <a:t>Matriz</a:t>
            </a:r>
            <a:r>
              <a:rPr lang="en-US" dirty="0"/>
              <a:t> de </a:t>
            </a:r>
            <a:r>
              <a:rPr lang="en-US" dirty="0" err="1"/>
              <a:t>Asignación</a:t>
            </a:r>
            <a:r>
              <a:rPr lang="en-US" dirty="0"/>
              <a:t> de </a:t>
            </a:r>
            <a:r>
              <a:rPr lang="en-US" dirty="0" err="1"/>
              <a:t>Responsabilidades</a:t>
            </a:r>
            <a:r>
              <a:rPr lang="en-US" dirty="0"/>
              <a:t> (RAM)</a:t>
            </a:r>
          </a:p>
        </p:txBody>
      </p:sp>
      <p:grpSp>
        <p:nvGrpSpPr>
          <p:cNvPr id="10" name="Group 67"/>
          <p:cNvGrpSpPr/>
          <p:nvPr/>
        </p:nvGrpSpPr>
        <p:grpSpPr>
          <a:xfrm>
            <a:off x="449383" y="1447800"/>
            <a:ext cx="2193091" cy="3657600"/>
            <a:chOff x="449383" y="1447800"/>
            <a:chExt cx="2193091" cy="3657600"/>
          </a:xfrm>
        </p:grpSpPr>
        <p:pic>
          <p:nvPicPr>
            <p:cNvPr id="69" name="Picture 68" descr="PRiSM Planing.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447800"/>
              <a:ext cx="2185274" cy="3657600"/>
            </a:xfrm>
            <a:prstGeom prst="rect">
              <a:avLst/>
            </a:prstGeom>
          </p:spPr>
        </p:pic>
        <p:pic>
          <p:nvPicPr>
            <p:cNvPr id="70" name="Picture 6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83" y="1467338"/>
              <a:ext cx="1048708" cy="838200"/>
            </a:xfrm>
            <a:prstGeom prst="rect">
              <a:avLst/>
            </a:prstGeom>
          </p:spPr>
        </p:pic>
      </p:grpSp>
      <p:cxnSp>
        <p:nvCxnSpPr>
          <p:cNvPr id="33" name="Straight Arrow Connector 32"/>
          <p:cNvCxnSpPr/>
          <p:nvPr/>
        </p:nvCxnSpPr>
        <p:spPr>
          <a:xfrm flipH="1">
            <a:off x="2590800" y="3886200"/>
            <a:ext cx="1066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673513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273</a:t>
            </a:fld>
            <a:endParaRPr lang="en-US" dirty="0"/>
          </a:p>
        </p:txBody>
      </p:sp>
      <p:sp>
        <p:nvSpPr>
          <p:cNvPr id="4" name="Title 3"/>
          <p:cNvSpPr>
            <a:spLocks noGrp="1"/>
          </p:cNvSpPr>
          <p:nvPr>
            <p:ph type="title"/>
          </p:nvPr>
        </p:nvSpPr>
        <p:spPr>
          <a:xfrm>
            <a:off x="628650" y="365125"/>
            <a:ext cx="68389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sp>
        <p:nvSpPr>
          <p:cNvPr id="13" name="Rectangle 12"/>
          <p:cNvSpPr/>
          <p:nvPr/>
        </p:nvSpPr>
        <p:spPr>
          <a:xfrm>
            <a:off x="57984" y="4267200"/>
            <a:ext cx="4666416" cy="5262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a:off x="76200" y="1219200"/>
            <a:ext cx="5791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TextBox 16"/>
          <p:cNvSpPr txBox="1"/>
          <p:nvPr/>
        </p:nvSpPr>
        <p:spPr>
          <a:xfrm>
            <a:off x="4038600" y="1371600"/>
            <a:ext cx="4572000" cy="3416320"/>
          </a:xfrm>
          <a:prstGeom prst="rect">
            <a:avLst/>
          </a:prstGeom>
          <a:solidFill>
            <a:srgbClr val="FFFFFF"/>
          </a:solidFill>
        </p:spPr>
        <p:txBody>
          <a:bodyPr wrap="square" rtlCol="0">
            <a:spAutoFit/>
          </a:bodyPr>
          <a:lstStyle/>
          <a:p>
            <a:r>
              <a:rPr lang="en-US" b="1" dirty="0" err="1"/>
              <a:t>Una</a:t>
            </a:r>
            <a:r>
              <a:rPr lang="en-US" b="1" dirty="0"/>
              <a:t> </a:t>
            </a:r>
            <a:r>
              <a:rPr lang="en-US" b="1" dirty="0" err="1"/>
              <a:t>vez</a:t>
            </a:r>
            <a:r>
              <a:rPr lang="en-US" b="1" dirty="0"/>
              <a:t> </a:t>
            </a:r>
            <a:r>
              <a:rPr lang="en-US" b="1" dirty="0" err="1"/>
              <a:t>que</a:t>
            </a:r>
            <a:r>
              <a:rPr lang="en-US" b="1" dirty="0"/>
              <a:t> </a:t>
            </a:r>
            <a:r>
              <a:rPr lang="en-US" b="1" dirty="0" err="1"/>
              <a:t>tiene</a:t>
            </a:r>
            <a:r>
              <a:rPr lang="en-US" b="1" dirty="0"/>
              <a:t> </a:t>
            </a:r>
            <a:r>
              <a:rPr lang="en-US" b="1" dirty="0" err="1"/>
              <a:t>su</a:t>
            </a:r>
            <a:r>
              <a:rPr lang="en-US" b="1" dirty="0"/>
              <a:t> RAM en </a:t>
            </a:r>
            <a:r>
              <a:rPr lang="en-US" b="1" dirty="0" err="1"/>
              <a:t>su</a:t>
            </a:r>
            <a:r>
              <a:rPr lang="en-US" b="1" dirty="0"/>
              <a:t> </a:t>
            </a:r>
            <a:r>
              <a:rPr lang="en-US" b="1" dirty="0" err="1"/>
              <a:t>lugar</a:t>
            </a:r>
            <a:r>
              <a:rPr lang="en-US" b="1" dirty="0"/>
              <a:t>,</a:t>
            </a:r>
          </a:p>
          <a:p>
            <a:r>
              <a:rPr lang="en-US" b="1" dirty="0" err="1"/>
              <a:t>Calcule</a:t>
            </a:r>
            <a:r>
              <a:rPr lang="en-US" b="1" dirty="0"/>
              <a:t>/</a:t>
            </a:r>
            <a:r>
              <a:rPr lang="en-US" b="1" dirty="0" err="1"/>
              <a:t>ajuste</a:t>
            </a:r>
            <a:r>
              <a:rPr lang="en-US" b="1" dirty="0"/>
              <a:t> </a:t>
            </a:r>
            <a:r>
              <a:rPr lang="en-US" b="1" dirty="0" err="1"/>
              <a:t>sus</a:t>
            </a:r>
            <a:r>
              <a:rPr lang="en-US" b="1" dirty="0"/>
              <a:t> </a:t>
            </a:r>
            <a:r>
              <a:rPr lang="en-US" b="1" dirty="0" err="1"/>
              <a:t>estimaciones</a:t>
            </a:r>
            <a:r>
              <a:rPr lang="en-US" b="1" dirty="0"/>
              <a:t> y la </a:t>
            </a:r>
            <a:r>
              <a:rPr lang="en-US" b="1" dirty="0" err="1"/>
              <a:t>duración</a:t>
            </a:r>
            <a:r>
              <a:rPr lang="en-US" b="1" dirty="0"/>
              <a:t> de </a:t>
            </a:r>
            <a:r>
              <a:rPr lang="en-US" b="1" dirty="0" err="1"/>
              <a:t>las</a:t>
            </a:r>
            <a:r>
              <a:rPr lang="en-US" b="1" dirty="0"/>
              <a:t> </a:t>
            </a:r>
            <a:r>
              <a:rPr lang="en-US" b="1" dirty="0" err="1"/>
              <a:t>actividades</a:t>
            </a:r>
            <a:r>
              <a:rPr lang="en-US" b="1" dirty="0"/>
              <a:t>.</a:t>
            </a:r>
          </a:p>
          <a:p>
            <a:endParaRPr lang="en-US" dirty="0"/>
          </a:p>
          <a:p>
            <a:r>
              <a:rPr lang="en-US" b="1" dirty="0" err="1"/>
              <a:t>Técnicas</a:t>
            </a:r>
            <a:r>
              <a:rPr lang="en-US" b="1" dirty="0"/>
              <a:t>: </a:t>
            </a:r>
          </a:p>
          <a:p>
            <a:pPr marL="285750" indent="-285750">
              <a:buFont typeface="Arial"/>
              <a:buChar char="•"/>
            </a:pPr>
            <a:r>
              <a:rPr lang="en-US" dirty="0" err="1"/>
              <a:t>Juicio</a:t>
            </a:r>
            <a:r>
              <a:rPr lang="en-US" dirty="0"/>
              <a:t> de </a:t>
            </a:r>
            <a:r>
              <a:rPr lang="en-US" dirty="0" err="1"/>
              <a:t>Expertos</a:t>
            </a:r>
            <a:endParaRPr lang="en-US" dirty="0"/>
          </a:p>
          <a:p>
            <a:pPr marL="285750" indent="-285750">
              <a:buFont typeface="Arial"/>
              <a:buChar char="•"/>
            </a:pPr>
            <a:r>
              <a:rPr lang="en-US" dirty="0" err="1"/>
              <a:t>Estimaciones</a:t>
            </a:r>
            <a:r>
              <a:rPr lang="en-US" dirty="0"/>
              <a:t> </a:t>
            </a:r>
            <a:r>
              <a:rPr lang="en-US" dirty="0" err="1"/>
              <a:t>Analógicas</a:t>
            </a:r>
            <a:r>
              <a:rPr lang="en-US" dirty="0"/>
              <a:t> (</a:t>
            </a:r>
            <a:r>
              <a:rPr lang="en-US" dirty="0" err="1"/>
              <a:t>basadas</a:t>
            </a:r>
            <a:r>
              <a:rPr lang="en-US" dirty="0"/>
              <a:t> en </a:t>
            </a:r>
            <a:r>
              <a:rPr lang="en-US" dirty="0" err="1"/>
              <a:t>actividades</a:t>
            </a:r>
            <a:r>
              <a:rPr lang="en-US" dirty="0"/>
              <a:t>  </a:t>
            </a:r>
            <a:r>
              <a:rPr lang="en-US" dirty="0" err="1"/>
              <a:t>similares</a:t>
            </a:r>
            <a:r>
              <a:rPr lang="en-US" dirty="0"/>
              <a:t>)</a:t>
            </a:r>
          </a:p>
          <a:p>
            <a:pPr marL="285750" indent="-285750">
              <a:buFont typeface="Arial"/>
              <a:buChar char="•"/>
            </a:pPr>
            <a:r>
              <a:rPr lang="en-US" dirty="0" err="1"/>
              <a:t>Estimaciones</a:t>
            </a:r>
            <a:r>
              <a:rPr lang="en-US" dirty="0"/>
              <a:t> </a:t>
            </a:r>
            <a:r>
              <a:rPr lang="en-US" dirty="0" err="1"/>
              <a:t>Paramétricas</a:t>
            </a:r>
            <a:r>
              <a:rPr lang="en-US" dirty="0"/>
              <a:t> (</a:t>
            </a:r>
            <a:r>
              <a:rPr lang="en-US" dirty="0" err="1"/>
              <a:t>basadas</a:t>
            </a:r>
            <a:r>
              <a:rPr lang="en-US" dirty="0"/>
              <a:t> en </a:t>
            </a:r>
            <a:r>
              <a:rPr lang="en-US" dirty="0" err="1"/>
              <a:t>relaciones</a:t>
            </a:r>
            <a:r>
              <a:rPr lang="en-US" dirty="0"/>
              <a:t>)</a:t>
            </a:r>
          </a:p>
          <a:p>
            <a:endParaRPr lang="en-US" dirty="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1447800"/>
            <a:ext cx="2649318" cy="2362200"/>
          </a:xfrm>
          <a:prstGeom prst="rect">
            <a:avLst/>
          </a:prstGeom>
        </p:spPr>
      </p:pic>
      <p:cxnSp>
        <p:nvCxnSpPr>
          <p:cNvPr id="24" name="Straight Arrow Connector 23"/>
          <p:cNvCxnSpPr/>
          <p:nvPr/>
        </p:nvCxnSpPr>
        <p:spPr>
          <a:xfrm flipH="1" flipV="1">
            <a:off x="1600200" y="1905000"/>
            <a:ext cx="2438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405751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274</a:t>
            </a:fld>
            <a:endParaRPr lang="en-US" dirty="0"/>
          </a:p>
        </p:txBody>
      </p:sp>
      <p:sp>
        <p:nvSpPr>
          <p:cNvPr id="4" name="Title 3"/>
          <p:cNvSpPr>
            <a:spLocks noGrp="1"/>
          </p:cNvSpPr>
          <p:nvPr>
            <p:ph type="title"/>
          </p:nvPr>
        </p:nvSpPr>
        <p:spPr>
          <a:xfrm>
            <a:off x="628650" y="365125"/>
            <a:ext cx="7067550" cy="854075"/>
          </a:xfrm>
        </p:spPr>
        <p:txBody>
          <a:bodyPr>
            <a:no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sp>
        <p:nvSpPr>
          <p:cNvPr id="15" name="Content Placeholder 2"/>
          <p:cNvSpPr>
            <a:spLocks noGrp="1"/>
          </p:cNvSpPr>
          <p:nvPr>
            <p:ph idx="1"/>
          </p:nvPr>
        </p:nvSpPr>
        <p:spPr>
          <a:xfrm>
            <a:off x="3048000" y="1600200"/>
            <a:ext cx="4753708" cy="2209800"/>
          </a:xfrm>
          <a:solidFill>
            <a:srgbClr val="FFFFFF"/>
          </a:solidFill>
        </p:spPr>
        <p:txBody>
          <a:bodyPr>
            <a:normAutofit/>
          </a:bodyPr>
          <a:lstStyle/>
          <a:p>
            <a:pPr marL="0" indent="0">
              <a:buNone/>
            </a:pPr>
            <a:r>
              <a:rPr lang="en-US" sz="1800" dirty="0">
                <a:latin typeface="Calibri"/>
                <a:cs typeface="Calibri"/>
              </a:rPr>
              <a:t>El </a:t>
            </a:r>
            <a:r>
              <a:rPr lang="en-US" sz="1800" dirty="0" err="1">
                <a:latin typeface="Calibri"/>
                <a:cs typeface="Calibri"/>
              </a:rPr>
              <a:t>refinamiento</a:t>
            </a:r>
            <a:r>
              <a:rPr lang="en-US" sz="1800" dirty="0">
                <a:latin typeface="Calibri"/>
                <a:cs typeface="Calibri"/>
              </a:rPr>
              <a:t> del PGS </a:t>
            </a:r>
            <a:r>
              <a:rPr lang="en-US" sz="1800" dirty="0" err="1">
                <a:latin typeface="Calibri"/>
                <a:cs typeface="Calibri"/>
              </a:rPr>
              <a:t>debería</a:t>
            </a:r>
            <a:r>
              <a:rPr lang="en-US" sz="1800" dirty="0">
                <a:latin typeface="Calibri"/>
                <a:cs typeface="Calibri"/>
              </a:rPr>
              <a:t> </a:t>
            </a:r>
            <a:r>
              <a:rPr lang="en-US" sz="1800" dirty="0" err="1">
                <a:latin typeface="Calibri"/>
                <a:cs typeface="Calibri"/>
              </a:rPr>
              <a:t>incluir</a:t>
            </a:r>
            <a:r>
              <a:rPr lang="en-US" sz="1800" dirty="0">
                <a:latin typeface="Calibri"/>
                <a:cs typeface="Calibri"/>
              </a:rPr>
              <a:t>:</a:t>
            </a:r>
          </a:p>
          <a:p>
            <a:pPr lvl="1">
              <a:buFont typeface="Arial"/>
              <a:buChar char="•"/>
            </a:pPr>
            <a:r>
              <a:rPr lang="en-US" sz="1800" dirty="0" err="1">
                <a:latin typeface="Calibri"/>
                <a:cs typeface="Calibri"/>
              </a:rPr>
              <a:t>Cambios</a:t>
            </a:r>
            <a:r>
              <a:rPr lang="en-US" sz="1800" dirty="0">
                <a:latin typeface="Calibri"/>
                <a:cs typeface="Calibri"/>
              </a:rPr>
              <a:t> del </a:t>
            </a:r>
            <a:r>
              <a:rPr lang="en-US" sz="1800" dirty="0" err="1">
                <a:latin typeface="Calibri"/>
                <a:cs typeface="Calibri"/>
              </a:rPr>
              <a:t>Alcance</a:t>
            </a:r>
            <a:endParaRPr lang="en-US" sz="1800" dirty="0">
              <a:latin typeface="Calibri"/>
              <a:cs typeface="Calibri"/>
            </a:endParaRPr>
          </a:p>
          <a:p>
            <a:pPr lvl="1">
              <a:buFont typeface="Arial"/>
              <a:buChar char="•"/>
            </a:pPr>
            <a:r>
              <a:rPr lang="en-US" sz="1800" dirty="0" err="1">
                <a:latin typeface="Calibri"/>
                <a:cs typeface="Calibri"/>
              </a:rPr>
              <a:t>Componentes</a:t>
            </a:r>
            <a:r>
              <a:rPr lang="en-US" sz="1800" dirty="0">
                <a:latin typeface="Calibri"/>
                <a:cs typeface="Calibri"/>
              </a:rPr>
              <a:t> de </a:t>
            </a:r>
            <a:r>
              <a:rPr lang="en-US" sz="1800" dirty="0" err="1">
                <a:latin typeface="Calibri"/>
                <a:cs typeface="Calibri"/>
              </a:rPr>
              <a:t>Calidad</a:t>
            </a:r>
            <a:r>
              <a:rPr lang="en-US" sz="1800" dirty="0">
                <a:latin typeface="Calibri"/>
                <a:cs typeface="Calibri"/>
              </a:rPr>
              <a:t> de la </a:t>
            </a:r>
            <a:r>
              <a:rPr lang="en-US" sz="1800" dirty="0" err="1">
                <a:latin typeface="Calibri"/>
                <a:cs typeface="Calibri"/>
              </a:rPr>
              <a:t>Sostenibilidad</a:t>
            </a:r>
            <a:endParaRPr lang="en-US" sz="1800" dirty="0">
              <a:latin typeface="Calibri"/>
              <a:cs typeface="Calibri"/>
            </a:endParaRPr>
          </a:p>
          <a:p>
            <a:pPr lvl="1">
              <a:buFont typeface="Arial"/>
              <a:buChar char="•"/>
            </a:pPr>
            <a:r>
              <a:rPr lang="en-US" sz="1800" dirty="0" err="1">
                <a:latin typeface="Calibri"/>
                <a:cs typeface="Calibri"/>
              </a:rPr>
              <a:t>Cambios</a:t>
            </a:r>
            <a:r>
              <a:rPr lang="en-US" sz="1800" dirty="0">
                <a:latin typeface="Calibri"/>
                <a:cs typeface="Calibri"/>
              </a:rPr>
              <a:t> al </a:t>
            </a:r>
            <a:r>
              <a:rPr lang="en-US" sz="1800" dirty="0" err="1">
                <a:latin typeface="Calibri"/>
                <a:cs typeface="Calibri"/>
              </a:rPr>
              <a:t>Puntaje</a:t>
            </a:r>
            <a:r>
              <a:rPr lang="en-US" sz="1800" dirty="0">
                <a:latin typeface="Calibri"/>
                <a:cs typeface="Calibri"/>
              </a:rPr>
              <a:t> P5 en +/-</a:t>
            </a:r>
          </a:p>
          <a:p>
            <a:pPr lvl="1">
              <a:buFont typeface="Arial"/>
              <a:buChar char="•"/>
            </a:pPr>
            <a:r>
              <a:rPr lang="en-US" sz="1800" dirty="0" err="1">
                <a:latin typeface="Calibri"/>
                <a:cs typeface="Calibri"/>
              </a:rPr>
              <a:t>Riegos</a:t>
            </a:r>
            <a:r>
              <a:rPr lang="en-US" sz="1800" dirty="0">
                <a:latin typeface="Calibri"/>
                <a:cs typeface="Calibri"/>
              </a:rPr>
              <a:t> de </a:t>
            </a:r>
            <a:r>
              <a:rPr lang="en-US" sz="1800" dirty="0" err="1">
                <a:latin typeface="Calibri"/>
                <a:cs typeface="Calibri"/>
              </a:rPr>
              <a:t>Sostenibilidad</a:t>
            </a:r>
            <a:r>
              <a:rPr lang="en-US" sz="1800" dirty="0">
                <a:latin typeface="Calibri"/>
                <a:cs typeface="Calibri"/>
              </a:rPr>
              <a:t> </a:t>
            </a:r>
            <a:r>
              <a:rPr lang="en-US" sz="1800" dirty="0" err="1">
                <a:latin typeface="Calibri"/>
                <a:cs typeface="Calibri"/>
              </a:rPr>
              <a:t>Identificados</a:t>
            </a:r>
            <a:endParaRPr lang="en-US" sz="1800" dirty="0">
              <a:latin typeface="Calibri"/>
              <a:cs typeface="Calibri"/>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t="1240"/>
          <a:stretch/>
        </p:blipFill>
        <p:spPr>
          <a:xfrm>
            <a:off x="304800" y="1553308"/>
            <a:ext cx="2649318" cy="2332892"/>
          </a:xfrm>
          <a:prstGeom prst="rect">
            <a:avLst/>
          </a:prstGeom>
        </p:spPr>
      </p:pic>
      <p:cxnSp>
        <p:nvCxnSpPr>
          <p:cNvPr id="18" name="Straight Arrow Connector 17"/>
          <p:cNvCxnSpPr/>
          <p:nvPr/>
        </p:nvCxnSpPr>
        <p:spPr>
          <a:xfrm flipH="1">
            <a:off x="2362200" y="1905000"/>
            <a:ext cx="762001"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5216980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275</a:t>
            </a:fld>
            <a:endParaRPr lang="en-US" dirty="0"/>
          </a:p>
        </p:txBody>
      </p:sp>
      <p:sp>
        <p:nvSpPr>
          <p:cNvPr id="4" name="Title 3"/>
          <p:cNvSpPr>
            <a:spLocks noGrp="1"/>
          </p:cNvSpPr>
          <p:nvPr>
            <p:ph type="title"/>
          </p:nvPr>
        </p:nvSpPr>
        <p:spPr>
          <a:xfrm>
            <a:off x="628650" y="365125"/>
            <a:ext cx="6457950" cy="854075"/>
          </a:xfrm>
        </p:spPr>
        <p:txBody>
          <a:bodyPr>
            <a:normAutofit/>
          </a:bodyPr>
          <a:lstStyle/>
          <a:p>
            <a:r>
              <a:rPr lang="en-US" dirty="0" err="1"/>
              <a:t>Planificación</a:t>
            </a:r>
            <a:r>
              <a:rPr lang="en-US" dirty="0"/>
              <a:t> </a:t>
            </a:r>
            <a:r>
              <a:rPr lang="en-US" dirty="0" err="1"/>
              <a:t>PRiSM</a:t>
            </a:r>
            <a:r>
              <a:rPr lang="en-US" dirty="0"/>
              <a:t> del </a:t>
            </a:r>
            <a:r>
              <a:rPr lang="en-US" dirty="0" err="1"/>
              <a:t>Proyecto</a:t>
            </a:r>
            <a:endParaRPr lang="en-US" dirty="0"/>
          </a:p>
        </p:txBody>
      </p:sp>
      <p:sp>
        <p:nvSpPr>
          <p:cNvPr id="11" name="Rectangle 10"/>
          <p:cNvSpPr/>
          <p:nvPr/>
        </p:nvSpPr>
        <p:spPr>
          <a:xfrm>
            <a:off x="76200" y="4114800"/>
            <a:ext cx="12192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p:cNvSpPr/>
          <p:nvPr/>
        </p:nvSpPr>
        <p:spPr>
          <a:xfrm>
            <a:off x="76200" y="1524000"/>
            <a:ext cx="5334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extBox 17"/>
          <p:cNvSpPr txBox="1"/>
          <p:nvPr/>
        </p:nvSpPr>
        <p:spPr>
          <a:xfrm>
            <a:off x="5334001" y="1600200"/>
            <a:ext cx="3810000" cy="3139321"/>
          </a:xfrm>
          <a:prstGeom prst="rect">
            <a:avLst/>
          </a:prstGeom>
          <a:noFill/>
        </p:spPr>
        <p:txBody>
          <a:bodyPr wrap="square" rtlCol="0">
            <a:spAutoFit/>
          </a:bodyPr>
          <a:lstStyle/>
          <a:p>
            <a:r>
              <a:rPr lang="en-US" dirty="0" err="1"/>
              <a:t>Una</a:t>
            </a:r>
            <a:r>
              <a:rPr lang="en-US" dirty="0"/>
              <a:t> </a:t>
            </a:r>
            <a:r>
              <a:rPr lang="en-US" dirty="0" err="1"/>
              <a:t>vez</a:t>
            </a:r>
            <a:r>
              <a:rPr lang="en-US" dirty="0"/>
              <a:t> </a:t>
            </a:r>
            <a:r>
              <a:rPr lang="en-US" dirty="0" err="1"/>
              <a:t>que</a:t>
            </a:r>
            <a:r>
              <a:rPr lang="en-US" dirty="0"/>
              <a:t> se </a:t>
            </a:r>
            <a:r>
              <a:rPr lang="en-US" dirty="0" err="1"/>
              <a:t>refina</a:t>
            </a:r>
            <a:r>
              <a:rPr lang="en-US" dirty="0"/>
              <a:t> el PGS, compile los Planes de </a:t>
            </a:r>
            <a:r>
              <a:rPr lang="en-US" dirty="0" err="1"/>
              <a:t>Gestión</a:t>
            </a:r>
            <a:r>
              <a:rPr lang="en-US" dirty="0"/>
              <a:t>,  </a:t>
            </a:r>
            <a:r>
              <a:rPr lang="en-US" dirty="0" err="1"/>
              <a:t>realice</a:t>
            </a:r>
            <a:r>
              <a:rPr lang="en-US" dirty="0"/>
              <a:t> </a:t>
            </a:r>
            <a:r>
              <a:rPr lang="en-US" dirty="0" err="1"/>
              <a:t>una</a:t>
            </a:r>
            <a:r>
              <a:rPr lang="en-US" dirty="0"/>
              <a:t> </a:t>
            </a:r>
            <a:r>
              <a:rPr lang="en-US" dirty="0" err="1"/>
              <a:t>revisión</a:t>
            </a:r>
            <a:r>
              <a:rPr lang="en-US" dirty="0"/>
              <a:t> y </a:t>
            </a:r>
            <a:r>
              <a:rPr lang="en-US" dirty="0" err="1"/>
              <a:t>establezca</a:t>
            </a:r>
            <a:r>
              <a:rPr lang="en-US" dirty="0"/>
              <a:t> la </a:t>
            </a:r>
            <a:r>
              <a:rPr lang="en-US" dirty="0" err="1"/>
              <a:t>estrategia</a:t>
            </a:r>
            <a:r>
              <a:rPr lang="en-US" dirty="0"/>
              <a:t> </a:t>
            </a:r>
            <a:r>
              <a:rPr lang="en-US" dirty="0" err="1"/>
              <a:t>para</a:t>
            </a:r>
            <a:r>
              <a:rPr lang="en-US" dirty="0"/>
              <a:t> </a:t>
            </a:r>
            <a:r>
              <a:rPr lang="en-US" dirty="0" err="1"/>
              <a:t>continuar</a:t>
            </a:r>
            <a:r>
              <a:rPr lang="en-US" dirty="0"/>
              <a:t>.</a:t>
            </a:r>
          </a:p>
          <a:p>
            <a:endParaRPr lang="en-US" dirty="0"/>
          </a:p>
          <a:p>
            <a:r>
              <a:rPr lang="es-ES" dirty="0"/>
              <a:t>Si el proyecto va a continuar, proceda a Implementación. Si no, documente las lecciones aprendidas y cierre el proyecto. </a:t>
            </a:r>
            <a:endParaRPr lang="en-US" dirty="0"/>
          </a:p>
          <a:p>
            <a:endParaRPr lang="en-US" dirty="0"/>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400" y="990600"/>
            <a:ext cx="4495800" cy="3765985"/>
          </a:xfrm>
          <a:prstGeom prst="rect">
            <a:avLst/>
          </a:prstGeom>
        </p:spPr>
      </p:pic>
      <p:cxnSp>
        <p:nvCxnSpPr>
          <p:cNvPr id="13" name="Straight Arrow Connector 12"/>
          <p:cNvCxnSpPr/>
          <p:nvPr/>
        </p:nvCxnSpPr>
        <p:spPr>
          <a:xfrm flipH="1" flipV="1">
            <a:off x="1752600" y="1600200"/>
            <a:ext cx="35052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4343400"/>
            <a:ext cx="765048" cy="685800"/>
          </a:xfrm>
          <a:prstGeom prst="rect">
            <a:avLst/>
          </a:prstGeom>
        </p:spPr>
      </p:pic>
    </p:spTree>
    <p:extLst>
      <p:ext uri="{BB962C8B-B14F-4D97-AF65-F5344CB8AC3E}">
        <p14:creationId xmlns:p14="http://schemas.microsoft.com/office/powerpoint/2010/main" val="829366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29550" cy="854075"/>
          </a:xfrm>
        </p:spPr>
        <p:txBody>
          <a:bodyPr>
            <a:normAutofit/>
          </a:bodyPr>
          <a:lstStyle/>
          <a:p>
            <a:r>
              <a:rPr lang="en-US" dirty="0"/>
              <a:t>El </a:t>
            </a:r>
            <a:r>
              <a:rPr lang="en-US" dirty="0" err="1"/>
              <a:t>Pacto</a:t>
            </a:r>
            <a:r>
              <a:rPr lang="en-US" dirty="0"/>
              <a:t> Global de </a:t>
            </a:r>
            <a:r>
              <a:rPr lang="en-US" dirty="0" err="1"/>
              <a:t>las</a:t>
            </a:r>
            <a:r>
              <a:rPr lang="en-US" dirty="0"/>
              <a:t> </a:t>
            </a:r>
            <a:r>
              <a:rPr lang="en-US" dirty="0" err="1"/>
              <a:t>Naciones</a:t>
            </a:r>
            <a:r>
              <a:rPr lang="en-US" dirty="0"/>
              <a:t> </a:t>
            </a:r>
            <a:r>
              <a:rPr lang="en-US" dirty="0" err="1"/>
              <a:t>Unidas</a:t>
            </a:r>
            <a:endParaRPr lang="en-US" dirty="0"/>
          </a:p>
        </p:txBody>
      </p:sp>
      <p:pic>
        <p:nvPicPr>
          <p:cNvPr id="4" name="Architects of a Better World - UN Global Compac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628650" y="2500313"/>
            <a:ext cx="7886700" cy="2624137"/>
          </a:xfrm>
        </p:spPr>
      </p:pic>
      <p:sp>
        <p:nvSpPr>
          <p:cNvPr id="3" name="TextBox 2"/>
          <p:cNvSpPr txBox="1"/>
          <p:nvPr/>
        </p:nvSpPr>
        <p:spPr>
          <a:xfrm>
            <a:off x="8164933" y="6036231"/>
            <a:ext cx="700833" cy="369332"/>
          </a:xfrm>
          <a:prstGeom prst="rect">
            <a:avLst/>
          </a:prstGeom>
          <a:noFill/>
        </p:spPr>
        <p:txBody>
          <a:bodyPr wrap="none" rtlCol="0">
            <a:spAutoFit/>
          </a:bodyPr>
          <a:lstStyle/>
          <a:p>
            <a:r>
              <a:rPr lang="en-US"/>
              <a:t>video</a:t>
            </a:r>
          </a:p>
        </p:txBody>
      </p:sp>
    </p:spTree>
    <p:extLst>
      <p:ext uri="{BB962C8B-B14F-4D97-AF65-F5344CB8AC3E}">
        <p14:creationId xmlns:p14="http://schemas.microsoft.com/office/powerpoint/2010/main" val="4749975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09538"/>
            <a:ext cx="8686800" cy="1143000"/>
          </a:xfrm>
        </p:spPr>
        <p:txBody>
          <a:bodyPr/>
          <a:lstStyle/>
          <a:p>
            <a:r>
              <a:rPr lang="en-US" dirty="0"/>
              <a:t>El </a:t>
            </a:r>
            <a:r>
              <a:rPr lang="en-US" dirty="0" err="1"/>
              <a:t>Pacto</a:t>
            </a:r>
            <a:r>
              <a:rPr lang="en-US" dirty="0"/>
              <a:t> Global de </a:t>
            </a:r>
            <a:r>
              <a:rPr lang="en-US" dirty="0" err="1"/>
              <a:t>las</a:t>
            </a:r>
            <a:r>
              <a:rPr lang="en-US" dirty="0"/>
              <a:t> </a:t>
            </a:r>
            <a:r>
              <a:rPr lang="en-US" dirty="0" err="1"/>
              <a:t>Naciones</a:t>
            </a:r>
            <a:r>
              <a:rPr lang="en-US" dirty="0"/>
              <a:t> </a:t>
            </a:r>
            <a:r>
              <a:rPr lang="en-US" dirty="0" err="1"/>
              <a:t>Unidas</a:t>
            </a:r>
            <a:endParaRPr lang="en-US" dirty="0"/>
          </a:p>
        </p:txBody>
      </p:sp>
      <p:sp>
        <p:nvSpPr>
          <p:cNvPr id="3" name="Content Placeholder 2"/>
          <p:cNvSpPr>
            <a:spLocks noGrp="1"/>
          </p:cNvSpPr>
          <p:nvPr>
            <p:ph idx="1"/>
          </p:nvPr>
        </p:nvSpPr>
        <p:spPr>
          <a:xfrm>
            <a:off x="228600" y="1295400"/>
            <a:ext cx="6781800" cy="4289126"/>
          </a:xfrm>
        </p:spPr>
        <p:txBody>
          <a:bodyPr>
            <a:normAutofit fontScale="62500" lnSpcReduction="20000"/>
          </a:bodyPr>
          <a:lstStyle/>
          <a:p>
            <a:pPr marL="0" indent="0">
              <a:buNone/>
            </a:pPr>
            <a:r>
              <a:rPr lang="en-US" sz="4000" dirty="0">
                <a:solidFill>
                  <a:srgbClr val="CC0000"/>
                </a:solidFill>
              </a:rPr>
              <a:t>Los </a:t>
            </a:r>
            <a:r>
              <a:rPr lang="en-US" sz="4000" dirty="0" err="1">
                <a:solidFill>
                  <a:srgbClr val="CC0000"/>
                </a:solidFill>
              </a:rPr>
              <a:t>Diez</a:t>
            </a:r>
            <a:r>
              <a:rPr lang="en-US" sz="4000" dirty="0">
                <a:solidFill>
                  <a:srgbClr val="CC0000"/>
                </a:solidFill>
              </a:rPr>
              <a:t> </a:t>
            </a:r>
            <a:r>
              <a:rPr lang="en-US" sz="4000" dirty="0" err="1">
                <a:solidFill>
                  <a:srgbClr val="CC0000"/>
                </a:solidFill>
              </a:rPr>
              <a:t>Principios</a:t>
            </a:r>
            <a:endParaRPr lang="en-US" sz="4000" dirty="0">
              <a:solidFill>
                <a:srgbClr val="CC0000"/>
              </a:solidFill>
            </a:endParaRPr>
          </a:p>
          <a:p>
            <a:pPr marL="0" indent="0">
              <a:buNone/>
            </a:pPr>
            <a:endParaRPr lang="en-US" dirty="0">
              <a:solidFill>
                <a:srgbClr val="CC0000"/>
              </a:solidFill>
            </a:endParaRPr>
          </a:p>
          <a:p>
            <a:pPr marL="0" indent="0">
              <a:lnSpc>
                <a:spcPct val="100000"/>
              </a:lnSpc>
              <a:buNone/>
            </a:pPr>
            <a:r>
              <a:rPr lang="en-US" sz="3100" b="1" dirty="0"/>
              <a:t>Los </a:t>
            </a:r>
            <a:r>
              <a:rPr lang="en-US" sz="3100" b="1" dirty="0" err="1"/>
              <a:t>Diez</a:t>
            </a:r>
            <a:r>
              <a:rPr lang="en-US" sz="3100" b="1" dirty="0"/>
              <a:t> </a:t>
            </a:r>
            <a:r>
              <a:rPr lang="en-US" sz="3100" b="1" dirty="0" err="1"/>
              <a:t>Principios</a:t>
            </a:r>
            <a:r>
              <a:rPr lang="en-US" sz="3100" b="1" dirty="0"/>
              <a:t> del </a:t>
            </a:r>
            <a:r>
              <a:rPr lang="en-US" sz="3100" b="1" dirty="0" err="1"/>
              <a:t>Pacto</a:t>
            </a:r>
            <a:r>
              <a:rPr lang="en-US" sz="3100" b="1" dirty="0"/>
              <a:t> Global de </a:t>
            </a:r>
            <a:r>
              <a:rPr lang="en-US" sz="3100" b="1" dirty="0" err="1"/>
              <a:t>las</a:t>
            </a:r>
            <a:r>
              <a:rPr lang="en-US" sz="3100" b="1" dirty="0"/>
              <a:t> </a:t>
            </a:r>
            <a:r>
              <a:rPr lang="en-US" sz="3100" b="1" dirty="0" err="1"/>
              <a:t>Naciones</a:t>
            </a:r>
            <a:r>
              <a:rPr lang="en-US" sz="3100" b="1" dirty="0"/>
              <a:t> </a:t>
            </a:r>
            <a:r>
              <a:rPr lang="en-US" sz="3100" b="1" dirty="0" err="1"/>
              <a:t>Unidas</a:t>
            </a:r>
            <a:r>
              <a:rPr lang="en-US" sz="3100" b="1" dirty="0"/>
              <a:t> en </a:t>
            </a:r>
            <a:r>
              <a:rPr lang="en-US" sz="3100" b="1" dirty="0" err="1"/>
              <a:t>las</a:t>
            </a:r>
            <a:r>
              <a:rPr lang="en-US" sz="3100" b="1" dirty="0"/>
              <a:t> </a:t>
            </a:r>
            <a:r>
              <a:rPr lang="en-US" sz="3100" b="1" dirty="0" err="1"/>
              <a:t>áreas</a:t>
            </a:r>
            <a:r>
              <a:rPr lang="en-US" sz="3100" b="1" dirty="0"/>
              <a:t> de los </a:t>
            </a:r>
            <a:r>
              <a:rPr lang="en-US" sz="3100" b="1" dirty="0" err="1"/>
              <a:t>derechos</a:t>
            </a:r>
            <a:r>
              <a:rPr lang="en-US" sz="3100" b="1" dirty="0"/>
              <a:t> </a:t>
            </a:r>
            <a:r>
              <a:rPr lang="en-US" sz="3100" b="1" dirty="0" err="1"/>
              <a:t>humanos</a:t>
            </a:r>
            <a:r>
              <a:rPr lang="en-US" sz="3100" b="1" dirty="0"/>
              <a:t>, </a:t>
            </a:r>
            <a:r>
              <a:rPr lang="en-US" sz="3100" b="1" dirty="0" err="1"/>
              <a:t>trabajo</a:t>
            </a:r>
            <a:r>
              <a:rPr lang="en-US" sz="3100" b="1" dirty="0"/>
              <a:t>, </a:t>
            </a:r>
            <a:r>
              <a:rPr lang="en-US" sz="3100" b="1" dirty="0" err="1"/>
              <a:t>medio</a:t>
            </a:r>
            <a:r>
              <a:rPr lang="en-US" sz="3100" b="1" dirty="0"/>
              <a:t> </a:t>
            </a:r>
            <a:r>
              <a:rPr lang="en-US" sz="3100" b="1" dirty="0" err="1"/>
              <a:t>ambiente</a:t>
            </a:r>
            <a:r>
              <a:rPr lang="en-US" sz="3100" b="1" dirty="0"/>
              <a:t> y anti-</a:t>
            </a:r>
            <a:r>
              <a:rPr lang="en-US" sz="3100" b="1" dirty="0" err="1"/>
              <a:t>corrupción</a:t>
            </a:r>
            <a:r>
              <a:rPr lang="en-US" sz="3100" b="1" dirty="0"/>
              <a:t> </a:t>
            </a:r>
            <a:r>
              <a:rPr lang="en-US" sz="3100" b="1" dirty="0" err="1"/>
              <a:t>gozan</a:t>
            </a:r>
            <a:r>
              <a:rPr lang="en-US" sz="3100" b="1" dirty="0"/>
              <a:t> de </a:t>
            </a:r>
            <a:r>
              <a:rPr lang="en-US" sz="3100" b="1" dirty="0" err="1"/>
              <a:t>consenso</a:t>
            </a:r>
            <a:r>
              <a:rPr lang="en-US" sz="3100" b="1" dirty="0"/>
              <a:t> universal  y se </a:t>
            </a:r>
            <a:r>
              <a:rPr lang="en-US" sz="3100" b="1" dirty="0" err="1"/>
              <a:t>derivan</a:t>
            </a:r>
            <a:r>
              <a:rPr lang="en-US" sz="3100" b="1" dirty="0"/>
              <a:t> de:</a:t>
            </a:r>
          </a:p>
          <a:p>
            <a:pPr marL="0" indent="0">
              <a:buNone/>
            </a:pPr>
            <a:endParaRPr lang="en-US" sz="2600" b="1" dirty="0"/>
          </a:p>
          <a:p>
            <a:r>
              <a:rPr lang="en-US" sz="3200" dirty="0"/>
              <a:t>La </a:t>
            </a:r>
            <a:r>
              <a:rPr lang="en-US" sz="3200" dirty="0" err="1"/>
              <a:t>Declaración</a:t>
            </a:r>
            <a:r>
              <a:rPr lang="en-US" sz="3200" dirty="0"/>
              <a:t>  Universal de los </a:t>
            </a:r>
            <a:r>
              <a:rPr lang="en-US" sz="3200" dirty="0" err="1"/>
              <a:t>Derechos</a:t>
            </a:r>
            <a:r>
              <a:rPr lang="en-US" sz="3200" dirty="0"/>
              <a:t> </a:t>
            </a:r>
            <a:r>
              <a:rPr lang="en-US" sz="3200" dirty="0" err="1"/>
              <a:t>Humanos</a:t>
            </a:r>
            <a:endParaRPr lang="en-US" sz="3200" dirty="0"/>
          </a:p>
          <a:p>
            <a:r>
              <a:rPr lang="es-ES" sz="3200" dirty="0"/>
              <a:t>La Declaración de la Organización Internacional del Trabajo sobre los Principios Fundamentales y Derechos en el Trabajo </a:t>
            </a:r>
          </a:p>
          <a:p>
            <a:r>
              <a:rPr lang="en-US" sz="3200" dirty="0"/>
              <a:t>La </a:t>
            </a:r>
            <a:r>
              <a:rPr lang="en-US" sz="3200" dirty="0" err="1"/>
              <a:t>Declaración</a:t>
            </a:r>
            <a:r>
              <a:rPr lang="en-US" sz="3200" dirty="0"/>
              <a:t> de Río </a:t>
            </a:r>
            <a:r>
              <a:rPr lang="en-US" sz="3200" dirty="0" err="1"/>
              <a:t>sobre</a:t>
            </a:r>
            <a:r>
              <a:rPr lang="en-US" sz="3200" dirty="0"/>
              <a:t> </a:t>
            </a:r>
            <a:r>
              <a:rPr lang="en-US" sz="3200" dirty="0" err="1"/>
              <a:t>Medio</a:t>
            </a:r>
            <a:r>
              <a:rPr lang="en-US" sz="3200" dirty="0"/>
              <a:t> </a:t>
            </a:r>
            <a:r>
              <a:rPr lang="en-US" sz="3200" dirty="0" err="1"/>
              <a:t>Ambiente</a:t>
            </a:r>
            <a:r>
              <a:rPr lang="en-US" sz="3200" dirty="0"/>
              <a:t> y </a:t>
            </a:r>
            <a:r>
              <a:rPr lang="en-US" sz="3200" dirty="0" err="1"/>
              <a:t>Desarrollo</a:t>
            </a:r>
            <a:endParaRPr lang="en-US" sz="3200" dirty="0"/>
          </a:p>
          <a:p>
            <a:r>
              <a:rPr lang="es-ES" sz="3200" dirty="0"/>
              <a:t>La Convención de las Naciones Unidas Contra la Corrupción </a:t>
            </a:r>
            <a:r>
              <a:rPr lang="en-US" sz="3200" dirty="0"/>
              <a:t> </a:t>
            </a:r>
          </a:p>
          <a:p>
            <a:pPr marL="0" indent="0">
              <a:buNone/>
            </a:pPr>
            <a:endParaRPr lang="en-US" sz="2800" dirty="0">
              <a:solidFill>
                <a:srgbClr val="CC0000"/>
              </a:solidFill>
            </a:endParaRP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29</a:t>
            </a:fld>
            <a:endParaRPr lang="en-US" dirty="0"/>
          </a:p>
        </p:txBody>
      </p:sp>
      <p:pic>
        <p:nvPicPr>
          <p:cNvPr id="8" name="Picture 2" descr="http://www.jatrgovac.com/usdocs/global-compact-log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34200" y="1619013"/>
            <a:ext cx="1811215" cy="219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78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 del </a:t>
            </a:r>
            <a:r>
              <a:rPr lang="en-US" dirty="0" err="1"/>
              <a:t>Curso</a:t>
            </a:r>
            <a:r>
              <a:rPr lang="en-US" dirty="0"/>
              <a:t> </a:t>
            </a:r>
          </a:p>
        </p:txBody>
      </p:sp>
      <p:sp>
        <p:nvSpPr>
          <p:cNvPr id="3" name="Content Placeholder 2"/>
          <p:cNvSpPr>
            <a:spLocks noGrp="1"/>
          </p:cNvSpPr>
          <p:nvPr>
            <p:ph idx="1"/>
          </p:nvPr>
        </p:nvSpPr>
        <p:spPr>
          <a:xfrm>
            <a:off x="189035" y="1476383"/>
            <a:ext cx="6071088" cy="3933818"/>
          </a:xfrm>
        </p:spPr>
        <p:txBody>
          <a:bodyPr>
            <a:normAutofit fontScale="55000" lnSpcReduction="20000"/>
          </a:bodyPr>
          <a:lstStyle/>
          <a:p>
            <a:pPr marL="114283" lvl="1" indent="0">
              <a:buNone/>
            </a:pPr>
            <a:r>
              <a:rPr lang="en-US" b="1" dirty="0"/>
              <a:t>Se le </a:t>
            </a:r>
            <a:r>
              <a:rPr lang="en-US" b="1" dirty="0" err="1"/>
              <a:t>brindará</a:t>
            </a:r>
            <a:r>
              <a:rPr lang="en-US" b="1" dirty="0"/>
              <a:t>: </a:t>
            </a:r>
          </a:p>
          <a:p>
            <a:pPr lvl="1">
              <a:buFont typeface="Courier New"/>
              <a:buChar char="o"/>
            </a:pPr>
            <a:endParaRPr lang="en-US" b="1" dirty="0">
              <a:solidFill>
                <a:srgbClr val="FF0000"/>
              </a:solidFill>
            </a:endParaRPr>
          </a:p>
          <a:p>
            <a:pPr lvl="1">
              <a:buFont typeface="Courier New"/>
              <a:buChar char="o"/>
            </a:pPr>
            <a:r>
              <a:rPr lang="en-US" sz="3200" dirty="0"/>
              <a:t>Un </a:t>
            </a:r>
            <a:r>
              <a:rPr lang="en-US" sz="3200" dirty="0" err="1"/>
              <a:t>año</a:t>
            </a:r>
            <a:r>
              <a:rPr lang="en-US" sz="3200" dirty="0"/>
              <a:t> de </a:t>
            </a:r>
            <a:r>
              <a:rPr lang="en-US" sz="3200" dirty="0" err="1"/>
              <a:t>Membresía</a:t>
            </a:r>
            <a:r>
              <a:rPr lang="en-US" sz="3200" dirty="0"/>
              <a:t> a GPM </a:t>
            </a:r>
            <a:r>
              <a:rPr lang="en-US" sz="3200" dirty="0" err="1"/>
              <a:t>para</a:t>
            </a:r>
            <a:r>
              <a:rPr lang="en-US" sz="3200" dirty="0"/>
              <a:t> </a:t>
            </a:r>
            <a:r>
              <a:rPr lang="en-US" sz="3200" dirty="0" err="1"/>
              <a:t>tener</a:t>
            </a:r>
            <a:r>
              <a:rPr lang="en-US" sz="3200" dirty="0"/>
              <a:t> </a:t>
            </a:r>
            <a:r>
              <a:rPr lang="en-US" sz="3200" dirty="0" err="1"/>
              <a:t>acceso</a:t>
            </a:r>
            <a:r>
              <a:rPr lang="en-US" sz="3200" dirty="0"/>
              <a:t> a: </a:t>
            </a:r>
          </a:p>
          <a:p>
            <a:pPr lvl="2">
              <a:buFont typeface="Courier New"/>
              <a:buChar char="o"/>
            </a:pPr>
            <a:r>
              <a:rPr lang="en-US" sz="2700" b="0" dirty="0"/>
              <a:t>El eBook The GPM Reference Guide to Sustainability in Project Management (en </a:t>
            </a:r>
            <a:r>
              <a:rPr lang="en-US" sz="2700" b="0" dirty="0" err="1"/>
              <a:t>Inglés</a:t>
            </a:r>
            <a:r>
              <a:rPr lang="en-US" sz="2700" b="0" dirty="0"/>
              <a:t> o </a:t>
            </a:r>
            <a:r>
              <a:rPr lang="en-US" sz="2700" b="0" dirty="0" err="1"/>
              <a:t>Español</a:t>
            </a:r>
            <a:r>
              <a:rPr lang="en-US" sz="2700" b="0" dirty="0"/>
              <a:t>)</a:t>
            </a:r>
          </a:p>
          <a:p>
            <a:pPr lvl="2">
              <a:buFont typeface="Courier New"/>
              <a:buChar char="o"/>
            </a:pPr>
            <a:r>
              <a:rPr lang="en-US" sz="2700" dirty="0"/>
              <a:t>eBooks </a:t>
            </a:r>
            <a:r>
              <a:rPr lang="en-US" sz="2700" dirty="0" err="1"/>
              <a:t>sobre</a:t>
            </a:r>
            <a:r>
              <a:rPr lang="en-US" sz="2700" dirty="0"/>
              <a:t> </a:t>
            </a:r>
            <a:r>
              <a:rPr lang="en-US" sz="2700" dirty="0" err="1"/>
              <a:t>Educación</a:t>
            </a:r>
            <a:r>
              <a:rPr lang="en-US" sz="2700" dirty="0"/>
              <a:t> de </a:t>
            </a:r>
            <a:r>
              <a:rPr lang="en-US" sz="2700" dirty="0" err="1"/>
              <a:t>Gestión</a:t>
            </a:r>
            <a:r>
              <a:rPr lang="en-US" sz="2700" dirty="0"/>
              <a:t> </a:t>
            </a:r>
            <a:r>
              <a:rPr lang="en-US" sz="2700" dirty="0" err="1"/>
              <a:t>Responsable</a:t>
            </a:r>
            <a:endParaRPr lang="en-US" sz="2700" b="0" dirty="0"/>
          </a:p>
          <a:p>
            <a:pPr lvl="2">
              <a:buFont typeface="Courier New"/>
              <a:buChar char="o"/>
            </a:pPr>
            <a:r>
              <a:rPr lang="en-US" sz="2700" b="0" dirty="0"/>
              <a:t>El </a:t>
            </a:r>
            <a:r>
              <a:rPr lang="en-US" sz="2700" b="0" dirty="0" err="1"/>
              <a:t>Calculador</a:t>
            </a:r>
            <a:r>
              <a:rPr lang="en-US" sz="2700" b="0" dirty="0"/>
              <a:t> de </a:t>
            </a:r>
            <a:r>
              <a:rPr lang="en-US" sz="2700" b="0" dirty="0" err="1"/>
              <a:t>Sostenibilidad</a:t>
            </a:r>
            <a:r>
              <a:rPr lang="en-US" sz="2700" b="0" dirty="0"/>
              <a:t> y </a:t>
            </a:r>
            <a:r>
              <a:rPr lang="en-US" sz="2700" b="0" dirty="0" err="1"/>
              <a:t>otras</a:t>
            </a:r>
            <a:r>
              <a:rPr lang="en-US" sz="2700" b="0" dirty="0"/>
              <a:t> </a:t>
            </a:r>
            <a:r>
              <a:rPr lang="en-US" sz="2700" b="0" dirty="0" err="1"/>
              <a:t>Plantillas</a:t>
            </a:r>
            <a:r>
              <a:rPr lang="en-US" sz="2700" b="0" dirty="0"/>
              <a:t> de </a:t>
            </a:r>
            <a:r>
              <a:rPr lang="en-US" sz="2700" b="0" dirty="0" err="1"/>
              <a:t>Dirección</a:t>
            </a:r>
            <a:r>
              <a:rPr lang="en-US" sz="2700" b="0" dirty="0"/>
              <a:t> de </a:t>
            </a:r>
            <a:r>
              <a:rPr lang="en-US" sz="2700" b="0" dirty="0" err="1"/>
              <a:t>Proyectos</a:t>
            </a:r>
            <a:endParaRPr lang="en-US" sz="2700" b="0" dirty="0"/>
          </a:p>
          <a:p>
            <a:pPr lvl="2">
              <a:buFont typeface="Courier New"/>
              <a:buChar char="o"/>
            </a:pPr>
            <a:r>
              <a:rPr lang="en-US" sz="2700" dirty="0" err="1"/>
              <a:t>Visite</a:t>
            </a:r>
            <a:r>
              <a:rPr lang="en-US" sz="2700" b="1" dirty="0"/>
              <a:t> members.greenprojectmanagement.org </a:t>
            </a:r>
            <a:r>
              <a:rPr lang="en-US" sz="2700" dirty="0"/>
              <a:t>y </a:t>
            </a:r>
            <a:r>
              <a:rPr lang="en-US" sz="2700" dirty="0" err="1"/>
              <a:t>seleccione</a:t>
            </a:r>
            <a:r>
              <a:rPr lang="en-US" sz="2700" dirty="0"/>
              <a:t> “partner discounted membership”</a:t>
            </a:r>
          </a:p>
          <a:p>
            <a:pPr lvl="2">
              <a:buFont typeface="Courier New"/>
              <a:buChar char="o"/>
            </a:pPr>
            <a:r>
              <a:rPr lang="en-US" sz="2700" b="1" dirty="0"/>
              <a:t>USE EL </a:t>
            </a:r>
            <a:r>
              <a:rPr lang="en-US" sz="2700" b="1" dirty="0" err="1"/>
              <a:t>CODiGO</a:t>
            </a:r>
            <a:r>
              <a:rPr lang="en-US" sz="2700" b="1"/>
              <a:t> </a:t>
            </a:r>
            <a:r>
              <a:rPr lang="en-US" sz="2700" b="1" smtClean="0">
                <a:solidFill>
                  <a:srgbClr val="0000FF"/>
                </a:solidFill>
              </a:rPr>
              <a:t>2018agentofchange</a:t>
            </a:r>
            <a:endParaRPr lang="en-US" sz="2700" b="1" dirty="0">
              <a:solidFill>
                <a:srgbClr val="0000FF"/>
              </a:solidFill>
            </a:endParaRPr>
          </a:p>
          <a:p>
            <a:pPr lvl="2">
              <a:buNone/>
            </a:pPr>
            <a:endParaRPr lang="en-US" sz="2700" b="1" dirty="0">
              <a:solidFill>
                <a:srgbClr val="0000FF"/>
              </a:solidFill>
            </a:endParaRPr>
          </a:p>
          <a:p>
            <a:pPr marL="114283" lvl="1" indent="0">
              <a:buNone/>
            </a:pPr>
            <a:r>
              <a:rPr lang="en-US" sz="3600" b="1" dirty="0"/>
              <a:t>Y al final de </a:t>
            </a:r>
            <a:r>
              <a:rPr lang="en-US" sz="3600" b="1" dirty="0" err="1"/>
              <a:t>este</a:t>
            </a:r>
            <a:r>
              <a:rPr lang="en-US" sz="3600" b="1" dirty="0"/>
              <a:t> </a:t>
            </a:r>
            <a:r>
              <a:rPr lang="en-US" sz="3600" b="1" dirty="0" err="1"/>
              <a:t>Curso</a:t>
            </a:r>
            <a:r>
              <a:rPr lang="en-US" sz="3600" b="1" dirty="0"/>
              <a:t>: </a:t>
            </a:r>
          </a:p>
          <a:p>
            <a:pPr lvl="1">
              <a:buFont typeface="Courier New"/>
              <a:buChar char="o"/>
            </a:pPr>
            <a:r>
              <a:rPr lang="en-US" sz="2500" dirty="0"/>
              <a:t>Un </a:t>
            </a:r>
            <a:r>
              <a:rPr lang="en-US" sz="2500" dirty="0" err="1"/>
              <a:t>certificado</a:t>
            </a:r>
            <a:r>
              <a:rPr lang="en-US" sz="2500" dirty="0"/>
              <a:t> de </a:t>
            </a:r>
            <a:r>
              <a:rPr lang="en-US" sz="2500" dirty="0" err="1"/>
              <a:t>finalización</a:t>
            </a:r>
            <a:endParaRPr lang="en-US" sz="2500" dirty="0"/>
          </a:p>
          <a:p>
            <a:pPr lvl="1">
              <a:buFont typeface="Courier New"/>
              <a:buChar char="o"/>
            </a:pPr>
            <a:r>
              <a:rPr lang="es-ES" sz="2500" dirty="0"/>
              <a:t>La Certificación GPM-b para los que aprueben el examen. </a:t>
            </a:r>
            <a:endParaRPr lang="en-US" sz="2500" dirty="0"/>
          </a:p>
          <a:p>
            <a:pPr marL="0" indent="0">
              <a:buNone/>
            </a:pPr>
            <a:r>
              <a:rPr lang="en-US" dirty="0"/>
              <a:t>  </a:t>
            </a:r>
          </a:p>
        </p:txBody>
      </p:sp>
      <p:pic>
        <p:nvPicPr>
          <p:cNvPr id="4" name="Picture 3"/>
          <p:cNvPicPr>
            <a:picLocks noChangeAspect="1"/>
          </p:cNvPicPr>
          <p:nvPr/>
        </p:nvPicPr>
        <p:blipFill>
          <a:blip r:embed="rId3" cstate="print"/>
          <a:stretch>
            <a:fillRect/>
          </a:stretch>
        </p:blipFill>
        <p:spPr>
          <a:xfrm>
            <a:off x="6400800" y="1295400"/>
            <a:ext cx="2465603" cy="3149600"/>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3</a:t>
            </a:fld>
            <a:endParaRPr lang="en-US" dirty="0"/>
          </a:p>
        </p:txBody>
      </p:sp>
      <p:sp>
        <p:nvSpPr>
          <p:cNvPr id="6" name="TextBox 5"/>
          <p:cNvSpPr txBox="1"/>
          <p:nvPr/>
        </p:nvSpPr>
        <p:spPr>
          <a:xfrm>
            <a:off x="1676400" y="6172200"/>
            <a:ext cx="7247818" cy="307777"/>
          </a:xfrm>
          <a:prstGeom prst="rect">
            <a:avLst/>
          </a:prstGeom>
          <a:noFill/>
        </p:spPr>
        <p:txBody>
          <a:bodyPr wrap="none" rtlCol="0">
            <a:spAutoFit/>
          </a:bodyPr>
          <a:lstStyle/>
          <a:p>
            <a:r>
              <a:rPr lang="en-US" sz="1400" dirty="0"/>
              <a:t>* Si el Partner </a:t>
            </a:r>
            <a:r>
              <a:rPr lang="en-US" sz="1400" dirty="0" err="1"/>
              <a:t>es</a:t>
            </a:r>
            <a:r>
              <a:rPr lang="en-US" sz="1400" dirty="0"/>
              <a:t> un REP de PMI, se les </a:t>
            </a:r>
            <a:r>
              <a:rPr lang="en-US" sz="1400" dirty="0" err="1"/>
              <a:t>proveerá</a:t>
            </a:r>
            <a:r>
              <a:rPr lang="en-US" sz="1400" dirty="0"/>
              <a:t> de un </a:t>
            </a:r>
            <a:r>
              <a:rPr lang="en-US" sz="1400" dirty="0" err="1"/>
              <a:t>código</a:t>
            </a:r>
            <a:r>
              <a:rPr lang="en-US" sz="1400" dirty="0"/>
              <a:t>, </a:t>
            </a:r>
            <a:r>
              <a:rPr lang="en-US" sz="1400" dirty="0" err="1"/>
              <a:t>si</a:t>
            </a:r>
            <a:r>
              <a:rPr lang="en-US" sz="1400" dirty="0"/>
              <a:t> no, </a:t>
            </a:r>
            <a:r>
              <a:rPr lang="en-US" sz="1400" dirty="0" err="1"/>
              <a:t>pueden</a:t>
            </a:r>
            <a:r>
              <a:rPr lang="en-US" sz="1400" dirty="0"/>
              <a:t> </a:t>
            </a:r>
            <a:r>
              <a:rPr lang="en-US" sz="1400" dirty="0" err="1"/>
              <a:t>elegir</a:t>
            </a:r>
            <a:r>
              <a:rPr lang="en-US" sz="1400" dirty="0"/>
              <a:t> PDUs </a:t>
            </a:r>
            <a:r>
              <a:rPr lang="en-US" sz="1400" dirty="0" err="1"/>
              <a:t>Clase</a:t>
            </a:r>
            <a:r>
              <a:rPr lang="en-US" sz="1400" dirty="0"/>
              <a:t> B.</a:t>
            </a:r>
          </a:p>
        </p:txBody>
      </p:sp>
    </p:spTree>
    <p:extLst>
      <p:ext uri="{BB962C8B-B14F-4D97-AF65-F5344CB8AC3E}">
        <p14:creationId xmlns:p14="http://schemas.microsoft.com/office/powerpoint/2010/main" val="911167206"/>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dirty="0">
                <a:latin typeface="Calibri" charset="0"/>
                <a:ea typeface="ＭＳ Ｐゴシック" charset="0"/>
                <a:cs typeface="ＭＳ Ｐゴシック" charset="0"/>
              </a:rPr>
              <a:t>Los </a:t>
            </a:r>
            <a:r>
              <a:rPr lang="en-US" dirty="0" err="1">
                <a:latin typeface="Calibri" charset="0"/>
                <a:ea typeface="ＭＳ Ｐゴシック" charset="0"/>
                <a:cs typeface="ＭＳ Ｐゴシック" charset="0"/>
              </a:rPr>
              <a:t>Diez</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Principios</a:t>
            </a:r>
            <a:endParaRPr lang="en-US" dirty="0">
              <a:latin typeface="Calibri" charset="0"/>
              <a:ea typeface="ＭＳ Ｐゴシック" charset="0"/>
              <a:cs typeface="ＭＳ Ｐゴシック" charset="0"/>
            </a:endParaRPr>
          </a:p>
        </p:txBody>
      </p:sp>
      <p:sp>
        <p:nvSpPr>
          <p:cNvPr id="3" name="TextBox 2"/>
          <p:cNvSpPr txBox="1"/>
          <p:nvPr/>
        </p:nvSpPr>
        <p:spPr>
          <a:xfrm>
            <a:off x="533400" y="1600200"/>
            <a:ext cx="8118475" cy="4678204"/>
          </a:xfrm>
          <a:prstGeom prst="rect">
            <a:avLst/>
          </a:prstGeom>
          <a:noFill/>
        </p:spPr>
        <p:txBody>
          <a:bodyPr wrap="square">
            <a:spAutoFit/>
          </a:bodyPr>
          <a:lstStyle/>
          <a:p>
            <a:pPr>
              <a:defRPr/>
            </a:pPr>
            <a:r>
              <a:rPr lang="en-US" sz="2200" b="1" dirty="0" err="1"/>
              <a:t>Derechos</a:t>
            </a:r>
            <a:r>
              <a:rPr lang="en-US" sz="2200" b="1" dirty="0"/>
              <a:t> </a:t>
            </a:r>
            <a:r>
              <a:rPr lang="en-US" sz="2200" b="1" dirty="0" err="1"/>
              <a:t>Humanos</a:t>
            </a:r>
            <a:r>
              <a:rPr lang="en-US" b="1" dirty="0"/>
              <a:t/>
            </a:r>
            <a:br>
              <a:rPr lang="en-US" b="1" dirty="0"/>
            </a:br>
            <a:endParaRPr lang="en-US" b="1" dirty="0"/>
          </a:p>
          <a:p>
            <a:pPr marL="342900" indent="-342900">
              <a:buFontTx/>
              <a:buAutoNum type="arabicPeriod"/>
              <a:defRPr/>
            </a:pPr>
            <a:r>
              <a:rPr lang="es-ES" sz="2000" dirty="0"/>
              <a:t>Las empresas deben apoyar y respetar la protección de los derechos humanos proclamados internacionalmente; y</a:t>
            </a:r>
          </a:p>
          <a:p>
            <a:pPr marL="342900" indent="-342900">
              <a:buFontTx/>
              <a:buAutoNum type="arabicPeriod"/>
              <a:defRPr/>
            </a:pPr>
            <a:r>
              <a:rPr lang="es-ES" sz="2000" dirty="0"/>
              <a:t>Asegurarse de no ser cómplices en los abusos de los derechos humanos. </a:t>
            </a:r>
          </a:p>
          <a:p>
            <a:pPr>
              <a:defRPr/>
            </a:pPr>
            <a:endParaRPr lang="en-US" sz="2000" dirty="0"/>
          </a:p>
          <a:p>
            <a:pPr>
              <a:defRPr/>
            </a:pPr>
            <a:r>
              <a:rPr lang="en-US" sz="2200" b="1" dirty="0"/>
              <a:t>Trabajo</a:t>
            </a:r>
            <a:r>
              <a:rPr lang="en-US" b="1" dirty="0"/>
              <a:t/>
            </a:r>
            <a:br>
              <a:rPr lang="en-US" b="1" dirty="0"/>
            </a:br>
            <a:endParaRPr lang="en-US" b="1" dirty="0"/>
          </a:p>
          <a:p>
            <a:pPr marL="342900" indent="-342900">
              <a:buFont typeface="+mj-lt"/>
              <a:buAutoNum type="arabicPeriod" startAt="3"/>
              <a:defRPr/>
            </a:pPr>
            <a:r>
              <a:rPr lang="es-ES" sz="2000" dirty="0"/>
              <a:t>Las empresas deben apoyar la libertad de asociación y el reconocimiento efectivo del derecho al convenio colectivo; </a:t>
            </a:r>
          </a:p>
          <a:p>
            <a:pPr marL="342900" indent="-342900">
              <a:buFont typeface="+mj-lt"/>
              <a:buAutoNum type="arabicPeriod" startAt="3"/>
              <a:defRPr/>
            </a:pPr>
            <a:r>
              <a:rPr lang="es-ES" sz="2000" dirty="0"/>
              <a:t>la eliminación de todas las formas de trabajo forzado y obligado; </a:t>
            </a:r>
          </a:p>
          <a:p>
            <a:pPr marL="342900" indent="-342900">
              <a:buFont typeface="+mj-lt"/>
              <a:buAutoNum type="arabicPeriod" startAt="3"/>
              <a:defRPr/>
            </a:pPr>
            <a:r>
              <a:rPr lang="es-ES" sz="2000" dirty="0"/>
              <a:t>la abolición efectiva del trabajo infantil; y </a:t>
            </a:r>
          </a:p>
          <a:p>
            <a:pPr marL="342900" indent="-342900">
              <a:buFont typeface="+mj-lt"/>
              <a:buAutoNum type="arabicPeriod" startAt="3"/>
              <a:defRPr/>
            </a:pPr>
            <a:r>
              <a:rPr lang="es-ES" sz="2000" dirty="0"/>
              <a:t>La eliminación de la discriminación en lo que se refiere a empleo y ocupación. </a:t>
            </a:r>
          </a:p>
          <a:p>
            <a:pPr marL="342900" indent="-342900">
              <a:defRPr/>
            </a:pPr>
            <a:endParaRPr lang="es-ES" dirty="0"/>
          </a:p>
        </p:txBody>
      </p:sp>
      <p:pic>
        <p:nvPicPr>
          <p:cNvPr id="7680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533400"/>
            <a:ext cx="35179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96127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dirty="0">
                <a:latin typeface="Calibri" charset="0"/>
                <a:ea typeface="ＭＳ Ｐゴシック" charset="0"/>
                <a:cs typeface="ＭＳ Ｐゴシック" charset="0"/>
              </a:rPr>
              <a:t>Los </a:t>
            </a:r>
            <a:r>
              <a:rPr lang="en-US" dirty="0" err="1">
                <a:latin typeface="Calibri" charset="0"/>
                <a:ea typeface="ＭＳ Ｐゴシック" charset="0"/>
                <a:cs typeface="ＭＳ Ｐゴシック" charset="0"/>
              </a:rPr>
              <a:t>Diez</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Principios</a:t>
            </a:r>
            <a:endParaRPr lang="en-US" dirty="0">
              <a:latin typeface="Calibri" charset="0"/>
              <a:ea typeface="ＭＳ Ｐゴシック" charset="0"/>
              <a:cs typeface="ＭＳ Ｐゴシック" charset="0"/>
            </a:endParaRPr>
          </a:p>
        </p:txBody>
      </p:sp>
      <p:pic>
        <p:nvPicPr>
          <p:cNvPr id="7782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57200"/>
            <a:ext cx="35179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4"/>
          <p:cNvSpPr txBox="1">
            <a:spLocks noChangeArrowheads="1"/>
          </p:cNvSpPr>
          <p:nvPr/>
        </p:nvSpPr>
        <p:spPr bwMode="auto">
          <a:xfrm>
            <a:off x="457200" y="1676400"/>
            <a:ext cx="7807325"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err="1">
                <a:latin typeface="+mn-lt"/>
                <a:ea typeface="+mn-ea"/>
                <a:cs typeface="+mn-cs"/>
              </a:rPr>
              <a:t>Medio</a:t>
            </a:r>
            <a:r>
              <a:rPr lang="en-US" sz="2200" b="1" dirty="0">
                <a:latin typeface="+mn-lt"/>
                <a:ea typeface="+mn-ea"/>
                <a:cs typeface="+mn-cs"/>
              </a:rPr>
              <a:t> </a:t>
            </a:r>
            <a:r>
              <a:rPr lang="en-US" sz="2200" b="1" dirty="0" err="1">
                <a:latin typeface="+mn-lt"/>
                <a:ea typeface="+mn-ea"/>
                <a:cs typeface="+mn-cs"/>
              </a:rPr>
              <a:t>Ambiente</a:t>
            </a:r>
            <a:r>
              <a:rPr lang="en-US" sz="1800" b="1" dirty="0">
                <a:latin typeface="+mn-lt"/>
              </a:rPr>
              <a:t/>
            </a:r>
            <a:br>
              <a:rPr lang="en-US" sz="1800" b="1" dirty="0">
                <a:latin typeface="+mn-lt"/>
              </a:rPr>
            </a:br>
            <a:endParaRPr lang="en-US" sz="1800" b="1" dirty="0">
              <a:latin typeface="+mn-lt"/>
            </a:endParaRPr>
          </a:p>
          <a:p>
            <a:pPr marL="342900" indent="-342900">
              <a:buFont typeface="+mj-lt"/>
              <a:buAutoNum type="arabicPeriod" startAt="7"/>
            </a:pPr>
            <a:r>
              <a:rPr lang="es-ES" sz="2000" dirty="0">
                <a:latin typeface="+mn-lt"/>
              </a:rPr>
              <a:t>Las empresas deben mantener un enfoque preventivo frente a los desafíos ambientales; </a:t>
            </a:r>
          </a:p>
          <a:p>
            <a:pPr marL="342900" indent="-342900">
              <a:buFont typeface="+mj-lt"/>
              <a:buAutoNum type="arabicPeriod" startAt="7"/>
            </a:pPr>
            <a:r>
              <a:rPr lang="es-ES" sz="2000" dirty="0">
                <a:latin typeface="+mn-lt"/>
              </a:rPr>
              <a:t>emprender iniciativas para promover una mayor responsabilidad medioambiental; y </a:t>
            </a:r>
          </a:p>
          <a:p>
            <a:pPr marL="342900" indent="-342900">
              <a:buFont typeface="+mj-lt"/>
              <a:buAutoNum type="arabicPeriod" startAt="7"/>
            </a:pPr>
            <a:r>
              <a:rPr lang="es-ES" sz="2000" dirty="0">
                <a:latin typeface="+mn-lt"/>
              </a:rPr>
              <a:t>promover el desarrollo y la difusión de tecnologías ambientalmente amigables. </a:t>
            </a:r>
          </a:p>
          <a:p>
            <a:pPr marL="342900" indent="-342900">
              <a:buFont typeface="+mj-lt"/>
              <a:buAutoNum type="arabicPeriod" startAt="7"/>
            </a:pPr>
            <a:endParaRPr lang="es-ES" sz="1800" dirty="0">
              <a:latin typeface="+mn-lt"/>
            </a:endParaRPr>
          </a:p>
          <a:p>
            <a:pPr eaLnBrk="1" hangingPunct="1"/>
            <a:r>
              <a:rPr lang="en-US" sz="2200" b="1" dirty="0">
                <a:latin typeface="+mn-lt"/>
                <a:ea typeface="+mn-ea"/>
                <a:cs typeface="+mn-cs"/>
              </a:rPr>
              <a:t>Anti-</a:t>
            </a:r>
            <a:r>
              <a:rPr lang="en-US" sz="2200" b="1" dirty="0" err="1">
                <a:latin typeface="+mn-lt"/>
                <a:ea typeface="+mn-ea"/>
                <a:cs typeface="+mn-cs"/>
              </a:rPr>
              <a:t>Corrupción</a:t>
            </a:r>
            <a:r>
              <a:rPr lang="en-US" sz="1800" b="1" dirty="0">
                <a:latin typeface="+mn-lt"/>
              </a:rPr>
              <a:t/>
            </a:r>
            <a:br>
              <a:rPr lang="en-US" sz="1800" b="1" dirty="0">
                <a:latin typeface="+mn-lt"/>
              </a:rPr>
            </a:br>
            <a:endParaRPr lang="en-US" sz="1800" b="1" dirty="0">
              <a:latin typeface="+mn-lt"/>
            </a:endParaRPr>
          </a:p>
          <a:p>
            <a:pPr marL="342900" indent="-342900">
              <a:buFont typeface="+mj-lt"/>
              <a:buAutoNum type="arabicPeriod" startAt="10"/>
            </a:pPr>
            <a:r>
              <a:rPr lang="es-ES" sz="2000" dirty="0">
                <a:latin typeface="+mn-lt"/>
              </a:rPr>
              <a:t>Las empresas deben trabajar contra la corrupción en todas sus formas, incluidas la extorsión y el soborno. </a:t>
            </a:r>
          </a:p>
          <a:p>
            <a:endParaRPr lang="es-ES" sz="1800" dirty="0"/>
          </a:p>
        </p:txBody>
      </p:sp>
    </p:spTree>
    <p:extLst>
      <p:ext uri="{BB962C8B-B14F-4D97-AF65-F5344CB8AC3E}">
        <p14:creationId xmlns:p14="http://schemas.microsoft.com/office/powerpoint/2010/main" val="279520029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32</a:t>
            </a:fld>
            <a:endParaRPr lang="en-US" dirty="0"/>
          </a:p>
        </p:txBody>
      </p:sp>
      <p:pic>
        <p:nvPicPr>
          <p:cNvPr id="5" name="Picture 4"/>
          <p:cNvPicPr>
            <a:picLocks noChangeAspect="1"/>
          </p:cNvPicPr>
          <p:nvPr/>
        </p:nvPicPr>
        <p:blipFill>
          <a:blip r:embed="rId3" cstate="print"/>
          <a:stretch>
            <a:fillRect/>
          </a:stretch>
        </p:blipFill>
        <p:spPr>
          <a:xfrm>
            <a:off x="228600" y="304800"/>
            <a:ext cx="5168900" cy="561660"/>
          </a:xfrm>
          <a:prstGeom prst="rect">
            <a:avLst/>
          </a:prstGeom>
        </p:spPr>
      </p:pic>
      <p:sp>
        <p:nvSpPr>
          <p:cNvPr id="8" name="TextBox 7"/>
          <p:cNvSpPr txBox="1"/>
          <p:nvPr/>
        </p:nvSpPr>
        <p:spPr>
          <a:xfrm>
            <a:off x="381000" y="1219200"/>
            <a:ext cx="7723546" cy="5262979"/>
          </a:xfrm>
          <a:prstGeom prst="rect">
            <a:avLst/>
          </a:prstGeom>
          <a:noFill/>
        </p:spPr>
        <p:txBody>
          <a:bodyPr wrap="square" rtlCol="0">
            <a:spAutoFit/>
          </a:bodyPr>
          <a:lstStyle/>
          <a:p>
            <a:r>
              <a:rPr lang="es-GT" sz="1400" b="1" dirty="0"/>
              <a:t>Principio 1 | Propósito: </a:t>
            </a:r>
            <a:r>
              <a:rPr lang="es-GT" sz="1400" dirty="0"/>
              <a:t>Vamos a desarrollar las capacidades de los estudiantes para que sean futuros generadores de valor sostenible para los negocios y la sociedad en general y para trabajar por una economía global incluyente y sostenible.</a:t>
            </a:r>
          </a:p>
          <a:p>
            <a:endParaRPr lang="es-GT" sz="1400" b="1" dirty="0"/>
          </a:p>
          <a:p>
            <a:r>
              <a:rPr lang="es-GT" sz="1400" b="1" dirty="0"/>
              <a:t>Principio 2 | Valores</a:t>
            </a:r>
            <a:r>
              <a:rPr lang="es-GT" sz="1400" dirty="0"/>
              <a:t>: Vamos a incorporar en nuestras actividades académicas y programas de estudio los valores de la responsabilidad social global como descritos en iniciativas internacionales como el Pacto Mundial de Naciones Unidas.</a:t>
            </a:r>
          </a:p>
          <a:p>
            <a:endParaRPr lang="es-GT" sz="1400" b="1" dirty="0"/>
          </a:p>
          <a:p>
            <a:r>
              <a:rPr lang="es-GT" sz="1400" b="1" dirty="0"/>
              <a:t>Principio 3 | Método</a:t>
            </a:r>
            <a:r>
              <a:rPr lang="es-GT" sz="1400" dirty="0"/>
              <a:t>: Crearemos marcos educativos, materiales, procesos y entornos que permiten experiencias de aprendizaje eficaces para el liderazgo responsable.</a:t>
            </a:r>
          </a:p>
          <a:p>
            <a:endParaRPr lang="es-GT" sz="1400" b="1" dirty="0"/>
          </a:p>
          <a:p>
            <a:r>
              <a:rPr lang="es-GT" sz="1400" b="1" dirty="0"/>
              <a:t>Principio 4 | Investigación: </a:t>
            </a:r>
            <a:r>
              <a:rPr lang="es-GT" sz="1400" dirty="0"/>
              <a:t>Vamos a participar en la investigación conceptual y empírica que permita mejorar nuestra comprensión sobre el papel, la dinámica, y el impacto de las corporaciones en la creación de valor social, ambiental y económico sostenible.</a:t>
            </a:r>
          </a:p>
          <a:p>
            <a:endParaRPr lang="es-GT" sz="1400" b="1" dirty="0"/>
          </a:p>
          <a:p>
            <a:r>
              <a:rPr lang="es-GT" sz="1400" b="1" dirty="0"/>
              <a:t>Principio 5 | </a:t>
            </a:r>
            <a:r>
              <a:rPr lang="es-GT" sz="1400" dirty="0"/>
              <a:t>Asociación: Vamos a interactuar con los directores de las corporaciones empresariales para ampliar nuestro conocimiento de sus desafíos en el cumplimiento de las responsabilidades sociales y ambientales y para explorar conjuntamente los modos efectivos de enfrentar estos desafíos.</a:t>
            </a:r>
          </a:p>
          <a:p>
            <a:endParaRPr lang="es-GT" sz="1400" b="1" dirty="0"/>
          </a:p>
          <a:p>
            <a:r>
              <a:rPr lang="es-GT" sz="1400" b="1" dirty="0"/>
              <a:t>Principio 6 | Diálogo: </a:t>
            </a:r>
            <a:r>
              <a:rPr lang="es-GT" sz="1400" dirty="0"/>
              <a:t>Facilitaremos y diálogo de apoyo y debate entre educadores, estudiantes, negocios, gobierno, consumidores, medios de comunicación, organizaciones de la sociedad civil y otros grupos interesados ​​y las partes interesadas sobre temas críticos relacionados con la responsabilidad social global y la sostenibilidad.</a:t>
            </a:r>
            <a:endParaRPr lang="en-US" sz="1400" dirty="0"/>
          </a:p>
          <a:p>
            <a:endParaRPr lang="en-US" sz="1400" dirty="0"/>
          </a:p>
        </p:txBody>
      </p:sp>
    </p:spTree>
    <p:extLst>
      <p:ext uri="{BB962C8B-B14F-4D97-AF65-F5344CB8AC3E}">
        <p14:creationId xmlns:p14="http://schemas.microsoft.com/office/powerpoint/2010/main" val="2785123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381000" y="0"/>
            <a:ext cx="7239000" cy="914400"/>
          </a:xfrm>
        </p:spPr>
        <p:txBody>
          <a:bodyPr>
            <a:normAutofit/>
          </a:bodyPr>
          <a:lstStyle/>
          <a:p>
            <a:r>
              <a:rPr lang="es-AR" dirty="0"/>
              <a:t>Los Objetivos de Desarrollo Sostenible</a:t>
            </a:r>
            <a:endParaRPr lang="es-ES" dirty="0"/>
          </a:p>
        </p:txBody>
      </p:sp>
      <p:pic>
        <p:nvPicPr>
          <p:cNvPr id="24" name="Picture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3400" y="934720"/>
            <a:ext cx="7848600" cy="3943857"/>
          </a:xfrm>
          <a:prstGeom prst="rect">
            <a:avLst/>
          </a:prstGeom>
        </p:spPr>
      </p:pic>
      <p:sp>
        <p:nvSpPr>
          <p:cNvPr id="4" name="TextBox 3"/>
          <p:cNvSpPr txBox="1"/>
          <p:nvPr/>
        </p:nvSpPr>
        <p:spPr>
          <a:xfrm>
            <a:off x="228600" y="5105400"/>
            <a:ext cx="8610600" cy="1477328"/>
          </a:xfrm>
          <a:prstGeom prst="rect">
            <a:avLst/>
          </a:prstGeom>
          <a:noFill/>
        </p:spPr>
        <p:txBody>
          <a:bodyPr wrap="square" rtlCol="0">
            <a:spAutoFit/>
          </a:bodyPr>
          <a:lstStyle/>
          <a:p>
            <a:r>
              <a:rPr lang="es-ES" dirty="0"/>
              <a:t>“La organización es un socio vital en la consecución de los Objetivos de Desarrollo Sostenible. Las empresas pueden contribuir a través de sus principales actividades, y pedimos a las empresas de todo el mundo  evaluar su impacto, establecer metas ambiciosas y comunicar de forma transparente sobre los resultados “.</a:t>
            </a:r>
            <a:endParaRPr lang="en-US" dirty="0"/>
          </a:p>
          <a:p>
            <a:r>
              <a:rPr lang="en-US" b="1" dirty="0"/>
              <a:t>- Ban Ki-moon, United Nations Secretary-General</a:t>
            </a:r>
          </a:p>
        </p:txBody>
      </p:sp>
    </p:spTree>
    <p:extLst>
      <p:ext uri="{BB962C8B-B14F-4D97-AF65-F5344CB8AC3E}">
        <p14:creationId xmlns:p14="http://schemas.microsoft.com/office/powerpoint/2010/main" val="655020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91350" cy="854075"/>
          </a:xfrm>
        </p:spPr>
        <p:txBody>
          <a:bodyPr>
            <a:normAutofit/>
          </a:bodyPr>
          <a:lstStyle/>
          <a:p>
            <a:r>
              <a:rPr lang="en-US" dirty="0" err="1"/>
              <a:t>Responsabilidades</a:t>
            </a:r>
            <a:r>
              <a:rPr lang="en-US" dirty="0"/>
              <a:t> </a:t>
            </a:r>
            <a:r>
              <a:rPr lang="en-US" dirty="0" err="1"/>
              <a:t>para</a:t>
            </a:r>
            <a:r>
              <a:rPr lang="en-US" dirty="0"/>
              <a:t> la </a:t>
            </a:r>
            <a:r>
              <a:rPr lang="en-US" dirty="0" err="1"/>
              <a:t>Empresas</a:t>
            </a:r>
            <a:endParaRPr lang="en-US" dirty="0"/>
          </a:p>
        </p:txBody>
      </p:sp>
      <p:sp>
        <p:nvSpPr>
          <p:cNvPr id="3" name="Content Placeholder 2"/>
          <p:cNvSpPr>
            <a:spLocks noGrp="1"/>
          </p:cNvSpPr>
          <p:nvPr>
            <p:ph idx="1"/>
          </p:nvPr>
        </p:nvSpPr>
        <p:spPr/>
        <p:txBody>
          <a:bodyPr>
            <a:normAutofit fontScale="55000" lnSpcReduction="20000"/>
          </a:bodyPr>
          <a:lstStyle/>
          <a:p>
            <a:r>
              <a:rPr lang="en-US" dirty="0" err="1"/>
              <a:t>Entender</a:t>
            </a:r>
            <a:r>
              <a:rPr lang="en-US" dirty="0"/>
              <a:t> los ODSs</a:t>
            </a:r>
          </a:p>
          <a:p>
            <a:pPr lvl="1"/>
            <a:r>
              <a:rPr lang="en-US" dirty="0" err="1"/>
              <a:t>Comprender</a:t>
            </a:r>
            <a:r>
              <a:rPr lang="en-US" dirty="0"/>
              <a:t> e </a:t>
            </a:r>
            <a:r>
              <a:rPr lang="en-US" dirty="0" err="1"/>
              <a:t>implementa</a:t>
            </a:r>
            <a:r>
              <a:rPr lang="en-US" dirty="0"/>
              <a:t> el </a:t>
            </a:r>
            <a:r>
              <a:rPr lang="en-US" dirty="0" err="1"/>
              <a:t>caso</a:t>
            </a:r>
            <a:r>
              <a:rPr lang="en-US" dirty="0"/>
              <a:t> de </a:t>
            </a:r>
            <a:r>
              <a:rPr lang="en-US" dirty="0" err="1"/>
              <a:t>negocio</a:t>
            </a:r>
            <a:endParaRPr lang="en-US" dirty="0"/>
          </a:p>
          <a:p>
            <a:r>
              <a:rPr lang="en-US" dirty="0" err="1"/>
              <a:t>Definir</a:t>
            </a:r>
            <a:r>
              <a:rPr lang="en-US" dirty="0"/>
              <a:t> </a:t>
            </a:r>
            <a:r>
              <a:rPr lang="en-US" dirty="0" err="1"/>
              <a:t>Prioridades</a:t>
            </a:r>
            <a:endParaRPr lang="en-US" dirty="0"/>
          </a:p>
          <a:p>
            <a:pPr lvl="1"/>
            <a:r>
              <a:rPr lang="en-US" dirty="0" err="1"/>
              <a:t>Mapear</a:t>
            </a:r>
            <a:r>
              <a:rPr lang="en-US" dirty="0"/>
              <a:t>  la </a:t>
            </a:r>
            <a:r>
              <a:rPr lang="en-US" dirty="0" err="1"/>
              <a:t>cadena</a:t>
            </a:r>
            <a:r>
              <a:rPr lang="en-US" dirty="0"/>
              <a:t> de valor </a:t>
            </a:r>
            <a:r>
              <a:rPr lang="en-US" dirty="0" err="1"/>
              <a:t>para</a:t>
            </a:r>
            <a:r>
              <a:rPr lang="en-US" dirty="0"/>
              <a:t> </a:t>
            </a:r>
            <a:r>
              <a:rPr lang="en-US" dirty="0" err="1"/>
              <a:t>identificar</a:t>
            </a:r>
            <a:r>
              <a:rPr lang="en-US" dirty="0"/>
              <a:t> </a:t>
            </a:r>
            <a:r>
              <a:rPr lang="en-US" dirty="0" err="1"/>
              <a:t>las</a:t>
            </a:r>
            <a:r>
              <a:rPr lang="en-US" dirty="0"/>
              <a:t> </a:t>
            </a:r>
            <a:r>
              <a:rPr lang="en-US" dirty="0" err="1"/>
              <a:t>áreas</a:t>
            </a:r>
            <a:r>
              <a:rPr lang="en-US" dirty="0"/>
              <a:t> de </a:t>
            </a:r>
            <a:r>
              <a:rPr lang="en-US" dirty="0" err="1"/>
              <a:t>impacto</a:t>
            </a:r>
            <a:endParaRPr lang="en-US" dirty="0"/>
          </a:p>
          <a:p>
            <a:pPr lvl="1"/>
            <a:r>
              <a:rPr lang="en-US" dirty="0" err="1"/>
              <a:t>Seleccionar</a:t>
            </a:r>
            <a:r>
              <a:rPr lang="en-US" dirty="0"/>
              <a:t> los </a:t>
            </a:r>
            <a:r>
              <a:rPr lang="en-US" dirty="0" err="1"/>
              <a:t>indicadores</a:t>
            </a:r>
            <a:r>
              <a:rPr lang="en-US" dirty="0"/>
              <a:t> y </a:t>
            </a:r>
            <a:r>
              <a:rPr lang="en-US" dirty="0" err="1"/>
              <a:t>recopilar</a:t>
            </a:r>
            <a:r>
              <a:rPr lang="en-US" dirty="0"/>
              <a:t> los </a:t>
            </a:r>
            <a:r>
              <a:rPr lang="en-US" dirty="0" err="1"/>
              <a:t>datos</a:t>
            </a:r>
            <a:endParaRPr lang="en-US" dirty="0"/>
          </a:p>
          <a:p>
            <a:pPr lvl="1"/>
            <a:r>
              <a:rPr lang="en-US" dirty="0" err="1"/>
              <a:t>Definir</a:t>
            </a:r>
            <a:r>
              <a:rPr lang="en-US" dirty="0"/>
              <a:t> </a:t>
            </a:r>
            <a:r>
              <a:rPr lang="en-US" dirty="0" err="1"/>
              <a:t>Prioridades</a:t>
            </a:r>
            <a:endParaRPr lang="en-US" dirty="0"/>
          </a:p>
          <a:p>
            <a:r>
              <a:rPr lang="en-US" dirty="0" err="1"/>
              <a:t>Establecer</a:t>
            </a:r>
            <a:r>
              <a:rPr lang="en-US" dirty="0"/>
              <a:t> </a:t>
            </a:r>
            <a:r>
              <a:rPr lang="en-US" dirty="0" err="1"/>
              <a:t>Objetivos</a:t>
            </a:r>
            <a:endParaRPr lang="en-US" dirty="0"/>
          </a:p>
          <a:p>
            <a:pPr lvl="1"/>
            <a:r>
              <a:rPr lang="en-US" dirty="0" err="1"/>
              <a:t>Definir</a:t>
            </a:r>
            <a:r>
              <a:rPr lang="en-US" dirty="0"/>
              <a:t> el </a:t>
            </a:r>
            <a:r>
              <a:rPr lang="en-US" dirty="0" err="1"/>
              <a:t>alcance</a:t>
            </a:r>
            <a:r>
              <a:rPr lang="en-US" dirty="0"/>
              <a:t> de los </a:t>
            </a:r>
            <a:r>
              <a:rPr lang="en-US" dirty="0" err="1"/>
              <a:t>objetivos</a:t>
            </a:r>
            <a:r>
              <a:rPr lang="en-US" dirty="0"/>
              <a:t>  y </a:t>
            </a:r>
            <a:r>
              <a:rPr lang="en-US" dirty="0" err="1"/>
              <a:t>seleccionar</a:t>
            </a:r>
            <a:r>
              <a:rPr lang="en-US" dirty="0"/>
              <a:t> los  </a:t>
            </a:r>
            <a:r>
              <a:rPr lang="en-US" dirty="0" err="1"/>
              <a:t>Indicadores</a:t>
            </a:r>
            <a:r>
              <a:rPr lang="en-US" dirty="0"/>
              <a:t>  Claves de </a:t>
            </a:r>
            <a:r>
              <a:rPr lang="en-US" dirty="0" err="1"/>
              <a:t>Desempeño</a:t>
            </a:r>
            <a:r>
              <a:rPr lang="en-US" dirty="0"/>
              <a:t> (KPIs)</a:t>
            </a:r>
          </a:p>
          <a:p>
            <a:pPr lvl="1"/>
            <a:r>
              <a:rPr lang="en-US" dirty="0" err="1"/>
              <a:t>Definir</a:t>
            </a:r>
            <a:r>
              <a:rPr lang="en-US" dirty="0"/>
              <a:t> la </a:t>
            </a:r>
            <a:r>
              <a:rPr lang="en-US" dirty="0" err="1"/>
              <a:t>línea</a:t>
            </a:r>
            <a:r>
              <a:rPr lang="en-US" dirty="0"/>
              <a:t> base y </a:t>
            </a:r>
            <a:r>
              <a:rPr lang="en-US" dirty="0" err="1"/>
              <a:t>seleccionar</a:t>
            </a:r>
            <a:r>
              <a:rPr lang="en-US" dirty="0"/>
              <a:t> el </a:t>
            </a:r>
            <a:r>
              <a:rPr lang="en-US" dirty="0" err="1"/>
              <a:t>tipo</a:t>
            </a:r>
            <a:r>
              <a:rPr lang="en-US" dirty="0"/>
              <a:t> de </a:t>
            </a:r>
            <a:r>
              <a:rPr lang="en-US" dirty="0" err="1"/>
              <a:t>objetivo</a:t>
            </a:r>
            <a:r>
              <a:rPr lang="en-US" dirty="0"/>
              <a:t> </a:t>
            </a:r>
          </a:p>
          <a:p>
            <a:pPr lvl="1"/>
            <a:r>
              <a:rPr lang="en-US" dirty="0" err="1"/>
              <a:t>Establecer</a:t>
            </a:r>
            <a:r>
              <a:rPr lang="en-US" dirty="0"/>
              <a:t> el valor  </a:t>
            </a:r>
            <a:r>
              <a:rPr lang="en-US" dirty="0" err="1"/>
              <a:t>que</a:t>
            </a:r>
            <a:r>
              <a:rPr lang="en-US" dirty="0"/>
              <a:t> se </a:t>
            </a:r>
            <a:r>
              <a:rPr lang="en-US" dirty="0" err="1"/>
              <a:t>ambiciona</a:t>
            </a:r>
            <a:endParaRPr lang="en-US" dirty="0"/>
          </a:p>
          <a:p>
            <a:pPr lvl="1"/>
            <a:r>
              <a:rPr lang="en-US" dirty="0" err="1"/>
              <a:t>Anunciar</a:t>
            </a:r>
            <a:r>
              <a:rPr lang="en-US" dirty="0"/>
              <a:t> el </a:t>
            </a:r>
            <a:r>
              <a:rPr lang="en-US" dirty="0" err="1"/>
              <a:t>compromiso</a:t>
            </a:r>
            <a:endParaRPr lang="en-US" dirty="0"/>
          </a:p>
          <a:p>
            <a:r>
              <a:rPr lang="en-US" dirty="0" err="1"/>
              <a:t>Integración</a:t>
            </a:r>
            <a:endParaRPr lang="en-US" dirty="0"/>
          </a:p>
          <a:p>
            <a:pPr lvl="1"/>
            <a:r>
              <a:rPr lang="en-US" dirty="0" err="1"/>
              <a:t>Vincular</a:t>
            </a:r>
            <a:r>
              <a:rPr lang="en-US" dirty="0"/>
              <a:t>  los </a:t>
            </a:r>
            <a:r>
              <a:rPr lang="en-US" dirty="0" err="1"/>
              <a:t>objetivos</a:t>
            </a:r>
            <a:r>
              <a:rPr lang="en-US" dirty="0"/>
              <a:t> con el </a:t>
            </a:r>
            <a:r>
              <a:rPr lang="en-US" dirty="0" err="1"/>
              <a:t>negocio</a:t>
            </a:r>
            <a:endParaRPr lang="en-US" dirty="0"/>
          </a:p>
          <a:p>
            <a:pPr lvl="1"/>
            <a:r>
              <a:rPr lang="es-ES" dirty="0"/>
              <a:t>Integrar la sostenibilidad en todas las funciones</a:t>
            </a:r>
            <a:endParaRPr lang="en-US" dirty="0"/>
          </a:p>
          <a:p>
            <a:pPr lvl="1"/>
            <a:r>
              <a:rPr lang="en-US" dirty="0" err="1"/>
              <a:t>Establecer</a:t>
            </a:r>
            <a:r>
              <a:rPr lang="en-US" dirty="0"/>
              <a:t> </a:t>
            </a:r>
            <a:r>
              <a:rPr lang="en-US" dirty="0" err="1"/>
              <a:t>alianzas</a:t>
            </a:r>
            <a:endParaRPr lang="en-US" dirty="0"/>
          </a:p>
          <a:p>
            <a:r>
              <a:rPr lang="en-US" sz="2700" dirty="0" err="1"/>
              <a:t>Presentación</a:t>
            </a:r>
            <a:r>
              <a:rPr lang="en-US" sz="2700" dirty="0"/>
              <a:t> de </a:t>
            </a:r>
            <a:r>
              <a:rPr lang="en-US" sz="2700" dirty="0" err="1"/>
              <a:t>Informes</a:t>
            </a:r>
            <a:r>
              <a:rPr lang="en-US" sz="2700" dirty="0"/>
              <a:t>  y </a:t>
            </a:r>
            <a:r>
              <a:rPr lang="en-US" sz="2700" dirty="0" err="1"/>
              <a:t>Comunicación</a:t>
            </a:r>
            <a:endParaRPr lang="en-US" sz="2700" dirty="0"/>
          </a:p>
          <a:p>
            <a:pPr lvl="1"/>
            <a:r>
              <a:rPr lang="en-US" dirty="0" err="1"/>
              <a:t>Informes</a:t>
            </a:r>
            <a:r>
              <a:rPr lang="en-US" dirty="0"/>
              <a:t> de </a:t>
            </a:r>
            <a:r>
              <a:rPr lang="en-US" dirty="0" err="1"/>
              <a:t>las</a:t>
            </a:r>
            <a:r>
              <a:rPr lang="en-US" dirty="0"/>
              <a:t> </a:t>
            </a:r>
            <a:r>
              <a:rPr lang="en-US" dirty="0" err="1"/>
              <a:t>partes</a:t>
            </a:r>
            <a:r>
              <a:rPr lang="en-US" dirty="0"/>
              <a:t> </a:t>
            </a:r>
            <a:r>
              <a:rPr lang="en-US" dirty="0" err="1"/>
              <a:t>interesadas</a:t>
            </a:r>
            <a:endParaRPr lang="en-US" dirty="0"/>
          </a:p>
          <a:p>
            <a:pPr lvl="1"/>
            <a:r>
              <a:rPr lang="en-US" dirty="0" err="1"/>
              <a:t>Iinforme</a:t>
            </a:r>
            <a:r>
              <a:rPr lang="en-US" dirty="0"/>
              <a:t> del  </a:t>
            </a:r>
            <a:r>
              <a:rPr lang="en-US" dirty="0" err="1"/>
              <a:t>Pacto</a:t>
            </a:r>
            <a:r>
              <a:rPr lang="en-US" dirty="0"/>
              <a:t> Global de </a:t>
            </a:r>
            <a:r>
              <a:rPr lang="en-US" dirty="0" err="1"/>
              <a:t>las</a:t>
            </a:r>
            <a:r>
              <a:rPr lang="en-US" dirty="0"/>
              <a:t> </a:t>
            </a:r>
            <a:r>
              <a:rPr lang="en-US" dirty="0" err="1"/>
              <a:t>Naciones</a:t>
            </a:r>
            <a:r>
              <a:rPr lang="en-US" dirty="0"/>
              <a:t> </a:t>
            </a:r>
            <a:r>
              <a:rPr lang="en-US" dirty="0" err="1"/>
              <a:t>Unidas</a:t>
            </a:r>
            <a:endParaRPr lang="en-US" dirty="0"/>
          </a:p>
          <a:p>
            <a:pPr lvl="1"/>
            <a:r>
              <a:rPr lang="en-US" dirty="0" err="1"/>
              <a:t>Informe</a:t>
            </a:r>
            <a:r>
              <a:rPr lang="en-US" dirty="0"/>
              <a:t> del GRI</a:t>
            </a:r>
          </a:p>
        </p:txBody>
      </p:sp>
      <p:sp>
        <p:nvSpPr>
          <p:cNvPr id="4" name="TextBox 3"/>
          <p:cNvSpPr txBox="1"/>
          <p:nvPr/>
        </p:nvSpPr>
        <p:spPr>
          <a:xfrm>
            <a:off x="0" y="6176963"/>
            <a:ext cx="1488613" cy="307777"/>
          </a:xfrm>
          <a:prstGeom prst="rect">
            <a:avLst/>
          </a:prstGeom>
          <a:noFill/>
        </p:spPr>
        <p:txBody>
          <a:bodyPr wrap="none" rtlCol="0">
            <a:spAutoFit/>
          </a:bodyPr>
          <a:lstStyle/>
          <a:p>
            <a:r>
              <a:rPr lang="en-US" sz="1400">
                <a:solidFill>
                  <a:schemeClr val="bg1">
                    <a:lumMod val="75000"/>
                  </a:schemeClr>
                </a:solidFill>
              </a:rPr>
              <a:t>Src. SDG Compass</a:t>
            </a:r>
            <a:endParaRPr lang="en-US" sz="1400" dirty="0">
              <a:solidFill>
                <a:schemeClr val="bg1">
                  <a:lumMod val="75000"/>
                </a:schemeClr>
              </a:solidFill>
            </a:endParaRPr>
          </a:p>
        </p:txBody>
      </p:sp>
    </p:spTree>
    <p:extLst>
      <p:ext uri="{BB962C8B-B14F-4D97-AF65-F5344CB8AC3E}">
        <p14:creationId xmlns:p14="http://schemas.microsoft.com/office/powerpoint/2010/main" val="1827694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524750" cy="854075"/>
          </a:xfrm>
        </p:spPr>
        <p:txBody>
          <a:bodyPr>
            <a:normAutofit fontScale="90000"/>
          </a:bodyPr>
          <a:lstStyle/>
          <a:p>
            <a:r>
              <a:rPr lang="en-US" dirty="0" err="1"/>
              <a:t>Entender</a:t>
            </a:r>
            <a:r>
              <a:rPr lang="en-US" dirty="0"/>
              <a:t> el </a:t>
            </a:r>
            <a:r>
              <a:rPr lang="en-US" dirty="0" err="1"/>
              <a:t>caso</a:t>
            </a:r>
            <a:r>
              <a:rPr lang="en-US" dirty="0"/>
              <a:t> de </a:t>
            </a:r>
            <a:r>
              <a:rPr lang="en-US" dirty="0" err="1"/>
              <a:t>negocio</a:t>
            </a:r>
            <a:r>
              <a:rPr lang="en-US" dirty="0"/>
              <a:t> </a:t>
            </a:r>
            <a:r>
              <a:rPr lang="en-US" dirty="0" err="1"/>
              <a:t>para</a:t>
            </a:r>
            <a:r>
              <a:rPr lang="en-US" dirty="0"/>
              <a:t> la </a:t>
            </a:r>
            <a:r>
              <a:rPr lang="en-US" dirty="0" err="1"/>
              <a:t>sostenibilidad</a:t>
            </a:r>
            <a:r>
              <a:rPr lang="en-US" dirty="0"/>
              <a:t> en la </a:t>
            </a:r>
            <a:r>
              <a:rPr lang="en-US" dirty="0" err="1"/>
              <a:t>dirección</a:t>
            </a:r>
            <a:r>
              <a:rPr lang="en-US" dirty="0"/>
              <a:t> de </a:t>
            </a:r>
            <a:r>
              <a:rPr lang="en-US" dirty="0" err="1"/>
              <a:t>proyectos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3917893"/>
              </p:ext>
            </p:extLst>
          </p:nvPr>
        </p:nvGraphicFramePr>
        <p:xfrm>
          <a:off x="152400" y="1295400"/>
          <a:ext cx="8763000" cy="488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47800" y="2743200"/>
            <a:ext cx="2057400" cy="2057400"/>
          </a:xfrm>
          <a:prstGeom prst="rect">
            <a:avLst/>
          </a:prstGeom>
        </p:spPr>
      </p:pic>
    </p:spTree>
    <p:extLst>
      <p:ext uri="{BB962C8B-B14F-4D97-AF65-F5344CB8AC3E}">
        <p14:creationId xmlns:p14="http://schemas.microsoft.com/office/powerpoint/2010/main" val="2147283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210550" cy="854075"/>
          </a:xfrm>
        </p:spPr>
        <p:txBody>
          <a:bodyPr>
            <a:normAutofit fontScale="90000"/>
          </a:bodyPr>
          <a:lstStyle/>
          <a:p>
            <a:r>
              <a:rPr lang="en-US" dirty="0" err="1"/>
              <a:t>Definir</a:t>
            </a:r>
            <a:r>
              <a:rPr lang="en-US" dirty="0"/>
              <a:t> </a:t>
            </a:r>
            <a:r>
              <a:rPr lang="en-US" dirty="0" err="1"/>
              <a:t>Prioridades</a:t>
            </a:r>
            <a:r>
              <a:rPr lang="en-US" dirty="0"/>
              <a:t>: </a:t>
            </a:r>
            <a:r>
              <a:rPr lang="en-US" dirty="0" err="1"/>
              <a:t>Mapear</a:t>
            </a:r>
            <a:r>
              <a:rPr lang="en-US" dirty="0"/>
              <a:t> la </a:t>
            </a:r>
            <a:r>
              <a:rPr lang="en-US" dirty="0" err="1"/>
              <a:t>Cadena</a:t>
            </a:r>
            <a:r>
              <a:rPr lang="en-US" dirty="0"/>
              <a:t> de Valor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1985723"/>
              </p:ext>
            </p:extLst>
          </p:nvPr>
        </p:nvGraphicFramePr>
        <p:xfrm>
          <a:off x="628650" y="2895600"/>
          <a:ext cx="7886700" cy="107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52600" y="4424363"/>
            <a:ext cx="1214437" cy="1214437"/>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10000" y="4429126"/>
            <a:ext cx="1200150" cy="1200150"/>
          </a:xfrm>
          <a:prstGeom prst="rect">
            <a:avLst/>
          </a:prstGeom>
        </p:spPr>
      </p:pic>
      <p:pic>
        <p:nvPicPr>
          <p:cNvPr id="8" name="Picture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10000" y="1447800"/>
            <a:ext cx="1219200" cy="1219200"/>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30730" y="1450182"/>
            <a:ext cx="1214437" cy="1214437"/>
          </a:xfrm>
          <a:prstGeom prst="rect">
            <a:avLst/>
          </a:prstGeom>
        </p:spPr>
      </p:pic>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48802" y="4398364"/>
            <a:ext cx="1214023" cy="1214023"/>
          </a:xfrm>
          <a:prstGeom prst="rect">
            <a:avLst/>
          </a:prstGeom>
        </p:spPr>
      </p:pic>
      <p:cxnSp>
        <p:nvCxnSpPr>
          <p:cNvPr id="12" name="Straight Arrow Connector 11"/>
          <p:cNvCxnSpPr>
            <a:endCxn id="6" idx="0"/>
          </p:cNvCxnSpPr>
          <p:nvPr/>
        </p:nvCxnSpPr>
        <p:spPr>
          <a:xfrm>
            <a:off x="2359818" y="3733800"/>
            <a:ext cx="1" cy="690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7" idx="0"/>
          </p:cNvCxnSpPr>
          <p:nvPr/>
        </p:nvCxnSpPr>
        <p:spPr>
          <a:xfrm>
            <a:off x="3574048" y="3733800"/>
            <a:ext cx="836027"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0"/>
          </p:cNvCxnSpPr>
          <p:nvPr/>
        </p:nvCxnSpPr>
        <p:spPr>
          <a:xfrm flipH="1">
            <a:off x="4410075" y="3733800"/>
            <a:ext cx="1207086"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8" idx="2"/>
          </p:cNvCxnSpPr>
          <p:nvPr/>
        </p:nvCxnSpPr>
        <p:spPr>
          <a:xfrm flipV="1">
            <a:off x="4419600" y="2667000"/>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0" idx="0"/>
          </p:cNvCxnSpPr>
          <p:nvPr/>
        </p:nvCxnSpPr>
        <p:spPr>
          <a:xfrm>
            <a:off x="6755813" y="3733800"/>
            <a:ext cx="1" cy="66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9" idx="2"/>
          </p:cNvCxnSpPr>
          <p:nvPr/>
        </p:nvCxnSpPr>
        <p:spPr>
          <a:xfrm flipV="1">
            <a:off x="7937948" y="2664619"/>
            <a:ext cx="1" cy="459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81000" y="2514600"/>
            <a:ext cx="3230693" cy="369332"/>
          </a:xfrm>
          <a:prstGeom prst="rect">
            <a:avLst/>
          </a:prstGeom>
          <a:noFill/>
        </p:spPr>
        <p:txBody>
          <a:bodyPr wrap="none" rtlCol="0">
            <a:spAutoFit/>
          </a:bodyPr>
          <a:lstStyle/>
          <a:p>
            <a:r>
              <a:rPr lang="en-US" dirty="0" err="1"/>
              <a:t>Aumentar</a:t>
            </a:r>
            <a:r>
              <a:rPr lang="en-US" dirty="0"/>
              <a:t> los </a:t>
            </a:r>
            <a:r>
              <a:rPr lang="en-US" dirty="0" err="1"/>
              <a:t>impactos</a:t>
            </a:r>
            <a:r>
              <a:rPr lang="en-US" dirty="0"/>
              <a:t> </a:t>
            </a:r>
            <a:r>
              <a:rPr lang="en-US" dirty="0" err="1"/>
              <a:t>positivos</a:t>
            </a:r>
            <a:endParaRPr lang="en-US" dirty="0"/>
          </a:p>
        </p:txBody>
      </p:sp>
      <p:sp>
        <p:nvSpPr>
          <p:cNvPr id="31" name="TextBox 30"/>
          <p:cNvSpPr txBox="1"/>
          <p:nvPr/>
        </p:nvSpPr>
        <p:spPr>
          <a:xfrm>
            <a:off x="469309" y="3998097"/>
            <a:ext cx="3327962" cy="369332"/>
          </a:xfrm>
          <a:prstGeom prst="rect">
            <a:avLst/>
          </a:prstGeom>
          <a:noFill/>
        </p:spPr>
        <p:txBody>
          <a:bodyPr wrap="none" rtlCol="0">
            <a:spAutoFit/>
          </a:bodyPr>
          <a:lstStyle/>
          <a:p>
            <a:r>
              <a:rPr lang="en-US" dirty="0" err="1"/>
              <a:t>Minimizar</a:t>
            </a:r>
            <a:r>
              <a:rPr lang="en-US" dirty="0"/>
              <a:t> los </a:t>
            </a:r>
            <a:r>
              <a:rPr lang="en-US" dirty="0" err="1"/>
              <a:t>Impactos</a:t>
            </a:r>
            <a:r>
              <a:rPr lang="en-US" dirty="0"/>
              <a:t> </a:t>
            </a:r>
            <a:r>
              <a:rPr lang="en-US" dirty="0" err="1"/>
              <a:t>Negativos</a:t>
            </a:r>
            <a:endParaRPr lang="en-US" dirty="0"/>
          </a:p>
        </p:txBody>
      </p:sp>
    </p:spTree>
    <p:extLst>
      <p:ext uri="{BB962C8B-B14F-4D97-AF65-F5344CB8AC3E}">
        <p14:creationId xmlns:p14="http://schemas.microsoft.com/office/powerpoint/2010/main" val="688973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89086" cy="854075"/>
          </a:xfrm>
        </p:spPr>
        <p:txBody>
          <a:bodyPr>
            <a:normAutofit fontScale="90000"/>
          </a:bodyPr>
          <a:lstStyle/>
          <a:p>
            <a:r>
              <a:rPr lang="en-US" dirty="0" err="1"/>
              <a:t>Selecciones</a:t>
            </a:r>
            <a:r>
              <a:rPr lang="en-US" dirty="0"/>
              <a:t> los </a:t>
            </a:r>
            <a:r>
              <a:rPr lang="en-US" dirty="0" err="1"/>
              <a:t>indicadores</a:t>
            </a:r>
            <a:r>
              <a:rPr lang="en-US" dirty="0"/>
              <a:t> y </a:t>
            </a:r>
            <a:r>
              <a:rPr lang="en-US" dirty="0" err="1"/>
              <a:t>colecte</a:t>
            </a:r>
            <a:r>
              <a:rPr lang="en-US" dirty="0"/>
              <a:t> los </a:t>
            </a:r>
            <a:r>
              <a:rPr lang="en-US" dirty="0" err="1"/>
              <a:t>datos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760662"/>
              </p:ext>
            </p:extLst>
          </p:nvPr>
        </p:nvGraphicFramePr>
        <p:xfrm>
          <a:off x="304800" y="1947232"/>
          <a:ext cx="8610600"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533400" y="5300031"/>
            <a:ext cx="13716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900" dirty="0">
                <a:solidFill>
                  <a:schemeClr val="tx1"/>
                </a:solidFill>
                <a:latin typeface=""/>
              </a:rPr>
              <a:t>I + D, fabricación,</a:t>
            </a:r>
          </a:p>
          <a:p>
            <a:r>
              <a:rPr lang="es-ES" sz="900" dirty="0">
                <a:solidFill>
                  <a:schemeClr val="tx1"/>
                </a:solidFill>
                <a:latin typeface=""/>
              </a:rPr>
              <a:t>gastos de marketing</a:t>
            </a:r>
          </a:p>
          <a:p>
            <a:r>
              <a:rPr lang="es-ES" sz="900" dirty="0">
                <a:solidFill>
                  <a:schemeClr val="tx1"/>
                </a:solidFill>
                <a:latin typeface=""/>
              </a:rPr>
              <a:t>($ Gastado).</a:t>
            </a:r>
            <a:endParaRPr lang="en-US" sz="900" dirty="0">
              <a:solidFill>
                <a:schemeClr val="tx1"/>
              </a:solidFill>
            </a:endParaRPr>
          </a:p>
        </p:txBody>
      </p:sp>
      <p:sp>
        <p:nvSpPr>
          <p:cNvPr id="6" name="TextBox 5"/>
          <p:cNvSpPr txBox="1"/>
          <p:nvPr/>
        </p:nvSpPr>
        <p:spPr>
          <a:xfrm>
            <a:off x="699209" y="4625901"/>
            <a:ext cx="947695" cy="369332"/>
          </a:xfrm>
          <a:prstGeom prst="rect">
            <a:avLst/>
          </a:prstGeom>
          <a:noFill/>
        </p:spPr>
        <p:txBody>
          <a:bodyPr wrap="none" rtlCol="0">
            <a:spAutoFit/>
          </a:bodyPr>
          <a:lstStyle/>
          <a:p>
            <a:r>
              <a:rPr lang="en-US" dirty="0" err="1"/>
              <a:t>Ejemplo</a:t>
            </a:r>
            <a:endParaRPr lang="en-US" dirty="0"/>
          </a:p>
        </p:txBody>
      </p:sp>
      <p:cxnSp>
        <p:nvCxnSpPr>
          <p:cNvPr id="8" name="Straight Arrow Connector 7"/>
          <p:cNvCxnSpPr/>
          <p:nvPr/>
        </p:nvCxnSpPr>
        <p:spPr>
          <a:xfrm>
            <a:off x="1143000"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196390" y="5300031"/>
            <a:ext cx="153741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900" dirty="0">
                <a:solidFill>
                  <a:schemeClr val="tx1"/>
                </a:solidFill>
                <a:latin typeface=""/>
              </a:rPr>
              <a:t>Venta de tabletas para purificación del agua (descripción cualitativa de los esfuerzos de comercialización y distribución</a:t>
            </a:r>
            <a:r>
              <a:rPr lang="es-ES" sz="1000" dirty="0">
                <a:solidFill>
                  <a:schemeClr val="tx1"/>
                </a:solidFill>
                <a:latin typeface=""/>
              </a:rPr>
              <a:t>).</a:t>
            </a:r>
            <a:endParaRPr lang="en-US" sz="2400" dirty="0">
              <a:solidFill>
                <a:schemeClr val="tx1"/>
              </a:solidFill>
            </a:endParaRPr>
          </a:p>
        </p:txBody>
      </p:sp>
      <p:sp>
        <p:nvSpPr>
          <p:cNvPr id="12" name="TextBox 11"/>
          <p:cNvSpPr txBox="1"/>
          <p:nvPr/>
        </p:nvSpPr>
        <p:spPr>
          <a:xfrm>
            <a:off x="2362200" y="4625901"/>
            <a:ext cx="947695" cy="369332"/>
          </a:xfrm>
          <a:prstGeom prst="rect">
            <a:avLst/>
          </a:prstGeom>
          <a:noFill/>
        </p:spPr>
        <p:txBody>
          <a:bodyPr wrap="none" rtlCol="0">
            <a:spAutoFit/>
          </a:bodyPr>
          <a:lstStyle/>
          <a:p>
            <a:r>
              <a:rPr lang="en-US" dirty="0" err="1"/>
              <a:t>Ejemplo</a:t>
            </a:r>
            <a:endParaRPr lang="en-US" dirty="0"/>
          </a:p>
        </p:txBody>
      </p:sp>
      <p:cxnSp>
        <p:nvCxnSpPr>
          <p:cNvPr id="13" name="Straight Arrow Connector 12"/>
          <p:cNvCxnSpPr/>
          <p:nvPr/>
        </p:nvCxnSpPr>
        <p:spPr>
          <a:xfrm>
            <a:off x="2805991"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935582" y="5300031"/>
            <a:ext cx="1398418"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
              </a:rPr>
              <a:t> </a:t>
            </a:r>
            <a:r>
              <a:rPr lang="es-ES" sz="900" dirty="0">
                <a:solidFill>
                  <a:schemeClr val="tx1"/>
                </a:solidFill>
                <a:latin typeface=""/>
              </a:rPr>
              <a:t>tabletas vendidas (# vendió e información demográfica respecto a los consumidores que compraron las tabletas)</a:t>
            </a:r>
            <a:r>
              <a:rPr lang="en-US" sz="900" dirty="0">
                <a:solidFill>
                  <a:schemeClr val="tx1"/>
                </a:solidFill>
                <a:latin typeface=""/>
              </a:rPr>
              <a:t>.</a:t>
            </a:r>
            <a:endParaRPr lang="en-US" sz="900" dirty="0">
              <a:solidFill>
                <a:schemeClr val="tx1"/>
              </a:solidFill>
            </a:endParaRPr>
          </a:p>
        </p:txBody>
      </p:sp>
      <p:sp>
        <p:nvSpPr>
          <p:cNvPr id="15" name="TextBox 14"/>
          <p:cNvSpPr txBox="1"/>
          <p:nvPr/>
        </p:nvSpPr>
        <p:spPr>
          <a:xfrm>
            <a:off x="4101392" y="4625901"/>
            <a:ext cx="947695" cy="369332"/>
          </a:xfrm>
          <a:prstGeom prst="rect">
            <a:avLst/>
          </a:prstGeom>
          <a:noFill/>
        </p:spPr>
        <p:txBody>
          <a:bodyPr wrap="none" rtlCol="0">
            <a:spAutoFit/>
          </a:bodyPr>
          <a:lstStyle/>
          <a:p>
            <a:r>
              <a:rPr lang="en-US" dirty="0" err="1"/>
              <a:t>Ejemplo</a:t>
            </a:r>
            <a:endParaRPr lang="en-US" dirty="0"/>
          </a:p>
        </p:txBody>
      </p:sp>
      <p:cxnSp>
        <p:nvCxnSpPr>
          <p:cNvPr id="16" name="Straight Arrow Connector 15"/>
          <p:cNvCxnSpPr/>
          <p:nvPr/>
        </p:nvCxnSpPr>
        <p:spPr>
          <a:xfrm>
            <a:off x="4545183"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716268" y="5300031"/>
            <a:ext cx="12192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
              </a:rPr>
              <a:t>Agua purificada</a:t>
            </a:r>
          </a:p>
          <a:p>
            <a:r>
              <a:rPr lang="es-ES" sz="1000" dirty="0">
                <a:solidFill>
                  <a:schemeClr val="tx1"/>
                </a:solidFill>
                <a:latin typeface=""/>
              </a:rPr>
              <a:t>consumida (% del total de agua</a:t>
            </a:r>
          </a:p>
          <a:p>
            <a:r>
              <a:rPr lang="es-ES" sz="1000" dirty="0">
                <a:solidFill>
                  <a:schemeClr val="tx1"/>
                </a:solidFill>
                <a:latin typeface=""/>
              </a:rPr>
              <a:t>consumada). </a:t>
            </a:r>
            <a:endParaRPr lang="en-US" sz="2400" dirty="0">
              <a:solidFill>
                <a:schemeClr val="tx1"/>
              </a:solidFill>
            </a:endParaRPr>
          </a:p>
        </p:txBody>
      </p:sp>
      <p:sp>
        <p:nvSpPr>
          <p:cNvPr id="18" name="TextBox 17"/>
          <p:cNvSpPr txBox="1"/>
          <p:nvPr/>
        </p:nvSpPr>
        <p:spPr>
          <a:xfrm>
            <a:off x="5882077" y="4625901"/>
            <a:ext cx="947695" cy="369332"/>
          </a:xfrm>
          <a:prstGeom prst="rect">
            <a:avLst/>
          </a:prstGeom>
          <a:noFill/>
        </p:spPr>
        <p:txBody>
          <a:bodyPr wrap="none" rtlCol="0">
            <a:spAutoFit/>
          </a:bodyPr>
          <a:lstStyle/>
          <a:p>
            <a:r>
              <a:rPr lang="en-US" dirty="0" err="1"/>
              <a:t>Ejemplo</a:t>
            </a:r>
            <a:endParaRPr lang="en-US" dirty="0"/>
          </a:p>
        </p:txBody>
      </p:sp>
      <p:cxnSp>
        <p:nvCxnSpPr>
          <p:cNvPr id="19" name="Straight Arrow Connector 18"/>
          <p:cNvCxnSpPr/>
          <p:nvPr/>
        </p:nvCxnSpPr>
        <p:spPr>
          <a:xfrm>
            <a:off x="6325868"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7317736" y="5334000"/>
            <a:ext cx="1597664"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solidFill>
                <a:latin typeface=""/>
              </a:rPr>
              <a:t>Menor incidencia</a:t>
            </a:r>
          </a:p>
          <a:p>
            <a:r>
              <a:rPr lang="es-ES" sz="1000" dirty="0">
                <a:solidFill>
                  <a:schemeClr val="tx1"/>
                </a:solidFill>
                <a:latin typeface=""/>
              </a:rPr>
              <a:t>de las enfermedades transmitidas por el agua (% de reducción</a:t>
            </a:r>
          </a:p>
          <a:p>
            <a:r>
              <a:rPr lang="es-ES" sz="1000" dirty="0">
                <a:solidFill>
                  <a:schemeClr val="tx1"/>
                </a:solidFill>
                <a:latin typeface=""/>
              </a:rPr>
              <a:t>Vs antes de la venta</a:t>
            </a:r>
            <a:endParaRPr lang="en-US" sz="2400" dirty="0">
              <a:solidFill>
                <a:schemeClr val="tx1"/>
              </a:solidFill>
            </a:endParaRPr>
          </a:p>
        </p:txBody>
      </p:sp>
      <p:sp>
        <p:nvSpPr>
          <p:cNvPr id="21" name="TextBox 20"/>
          <p:cNvSpPr txBox="1"/>
          <p:nvPr/>
        </p:nvSpPr>
        <p:spPr>
          <a:xfrm>
            <a:off x="7662761" y="4659870"/>
            <a:ext cx="947695" cy="369332"/>
          </a:xfrm>
          <a:prstGeom prst="rect">
            <a:avLst/>
          </a:prstGeom>
          <a:noFill/>
        </p:spPr>
        <p:txBody>
          <a:bodyPr wrap="none" rtlCol="0">
            <a:spAutoFit/>
          </a:bodyPr>
          <a:lstStyle/>
          <a:p>
            <a:r>
              <a:rPr lang="en-US" dirty="0" err="1"/>
              <a:t>Ejemplo</a:t>
            </a:r>
            <a:endParaRPr lang="en-US" dirty="0"/>
          </a:p>
        </p:txBody>
      </p:sp>
      <p:cxnSp>
        <p:nvCxnSpPr>
          <p:cNvPr id="22" name="Straight Arrow Connector 21"/>
          <p:cNvCxnSpPr/>
          <p:nvPr/>
        </p:nvCxnSpPr>
        <p:spPr>
          <a:xfrm>
            <a:off x="8106552" y="5029202"/>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8649" y="1148502"/>
            <a:ext cx="7829551" cy="646331"/>
          </a:xfrm>
          <a:prstGeom prst="rect">
            <a:avLst/>
          </a:prstGeom>
          <a:noFill/>
        </p:spPr>
        <p:txBody>
          <a:bodyPr wrap="square" rtlCol="0">
            <a:spAutoFit/>
          </a:bodyPr>
          <a:lstStyle/>
          <a:p>
            <a:r>
              <a:rPr lang="en-US" b="1" dirty="0" err="1"/>
              <a:t>Ejemplo</a:t>
            </a:r>
            <a:r>
              <a:rPr lang="en-US" dirty="0"/>
              <a:t>: </a:t>
            </a:r>
            <a:r>
              <a:rPr lang="es-ES" dirty="0"/>
              <a:t>Un proyecto para desarrollar tabletas de purificación de agua tiene el potencial de reducir la incidencia de enfermedades transmitidas por el agua. </a:t>
            </a:r>
            <a:endParaRPr lang="en-US" dirty="0"/>
          </a:p>
        </p:txBody>
      </p:sp>
    </p:spTree>
    <p:extLst>
      <p:ext uri="{BB962C8B-B14F-4D97-AF65-F5344CB8AC3E}">
        <p14:creationId xmlns:p14="http://schemas.microsoft.com/office/powerpoint/2010/main" val="54704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Defina</a:t>
            </a:r>
            <a:r>
              <a:rPr lang="en-US" dirty="0"/>
              <a:t> </a:t>
            </a:r>
            <a:r>
              <a:rPr lang="en-US" dirty="0" err="1"/>
              <a:t>Prioridades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s-ES" b="1" dirty="0">
                <a:latin typeface=""/>
              </a:rPr>
              <a:t>Considere la magnitud, </a:t>
            </a:r>
            <a:r>
              <a:rPr lang="es-ES" dirty="0">
                <a:latin typeface=""/>
              </a:rPr>
              <a:t>la gravedad y la probabilidad de los impactos negativos actuales y potenciales del proyecto y el "activo" resultante que tendrá. La importancia de este tipo de impactos a las principales partes interesadas y la oportunidad de fortalecer la competitividad a través de prácticas sostenibles</a:t>
            </a:r>
            <a:r>
              <a:rPr lang="es-ES" b="1" dirty="0">
                <a:latin typeface=""/>
              </a:rPr>
              <a:t>. </a:t>
            </a:r>
            <a:r>
              <a:rPr lang="en-US" dirty="0">
                <a:latin typeface=""/>
              </a:rPr>
              <a:t> </a:t>
            </a:r>
            <a:br>
              <a:rPr lang="en-US" dirty="0">
                <a:latin typeface=""/>
              </a:rPr>
            </a:br>
            <a:endParaRPr lang="en-US" dirty="0">
              <a:latin typeface=""/>
            </a:endParaRPr>
          </a:p>
          <a:p>
            <a:pPr marL="514350" indent="-514350">
              <a:buFont typeface="+mj-lt"/>
              <a:buAutoNum type="arabicPeriod"/>
            </a:pPr>
            <a:r>
              <a:rPr lang="es-ES" b="1" dirty="0">
                <a:latin typeface=""/>
              </a:rPr>
              <a:t>Evalúe la oportunidad </a:t>
            </a:r>
            <a:r>
              <a:rPr lang="es-ES" dirty="0">
                <a:latin typeface=""/>
              </a:rPr>
              <a:t>de que sus proyectos logren una ventaja de sus impactos positivos actuales o potenciales a través de los ODM. (Esto puede incluir oportunidades para innovar, desarrollar nuevos productos y soluciones, o dirigirse a nuevos segmentos de mercado.)</a:t>
            </a:r>
            <a:endParaRPr lang="en-US" dirty="0"/>
          </a:p>
        </p:txBody>
      </p:sp>
    </p:spTree>
    <p:extLst>
      <p:ext uri="{BB962C8B-B14F-4D97-AF65-F5344CB8AC3E}">
        <p14:creationId xmlns:p14="http://schemas.microsoft.com/office/powerpoint/2010/main" val="526573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16200000">
            <a:off x="2742272" y="2666072"/>
            <a:ext cx="3733800" cy="3278456"/>
          </a:xfrm>
          <a:prstGeom prst="trapezoid">
            <a:avLst/>
          </a:prstGeom>
          <a:solidFill>
            <a:srgbClr val="9CB833"/>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2" name="Title 1"/>
          <p:cNvSpPr>
            <a:spLocks noGrp="1"/>
          </p:cNvSpPr>
          <p:nvPr>
            <p:ph type="title"/>
          </p:nvPr>
        </p:nvSpPr>
        <p:spPr/>
        <p:txBody>
          <a:bodyPr>
            <a:normAutofit/>
          </a:bodyPr>
          <a:lstStyle/>
          <a:p>
            <a:r>
              <a:rPr lang="en-US" dirty="0" err="1"/>
              <a:t>Nos</a:t>
            </a:r>
            <a:r>
              <a:rPr lang="en-US" dirty="0"/>
              <a:t> </a:t>
            </a:r>
            <a:r>
              <a:rPr lang="en-US" dirty="0" err="1"/>
              <a:t>importa</a:t>
            </a:r>
            <a:r>
              <a:rPr lang="en-US" dirty="0"/>
              <a:t> la </a:t>
            </a:r>
            <a:r>
              <a:rPr lang="en-US" dirty="0" err="1"/>
              <a:t>Brecha</a:t>
            </a:r>
            <a:endParaRPr lang="en-US" dirty="0"/>
          </a:p>
        </p:txBody>
      </p:sp>
      <p:sp>
        <p:nvSpPr>
          <p:cNvPr id="5" name="Oval 4"/>
          <p:cNvSpPr/>
          <p:nvPr/>
        </p:nvSpPr>
        <p:spPr>
          <a:xfrm>
            <a:off x="4800600" y="2209800"/>
            <a:ext cx="4343400" cy="4038600"/>
          </a:xfrm>
          <a:prstGeom prst="ellipse">
            <a:avLst/>
          </a:prstGeom>
          <a:solidFill>
            <a:srgbClr val="F98634"/>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6" name="Oval 5"/>
          <p:cNvSpPr/>
          <p:nvPr/>
        </p:nvSpPr>
        <p:spPr>
          <a:xfrm>
            <a:off x="323270" y="2618848"/>
            <a:ext cx="3276600" cy="3276600"/>
          </a:xfrm>
          <a:prstGeom prst="ellipse">
            <a:avLst/>
          </a:prstGeom>
          <a:solidFill>
            <a:srgbClr val="D44024"/>
          </a:solidFill>
          <a:ln w="12700">
            <a:miter lim="400000"/>
          </a:ln>
        </p:spPr>
        <p:txBody>
          <a:bodyPr lIns="45719" rIns="45719" anchor="ctr"/>
          <a:lstStyle/>
          <a:p>
            <a:pPr algn="ctr"/>
            <a:endParaRPr lang="en-US" kern="0" dirty="0">
              <a:solidFill>
                <a:srgbClr val="FFFFFF"/>
              </a:solidFill>
              <a:latin typeface="Lato Light"/>
              <a:ea typeface="Lato Light"/>
              <a:cs typeface="Lato Light"/>
            </a:endParaRPr>
          </a:p>
        </p:txBody>
      </p:sp>
      <p:sp>
        <p:nvSpPr>
          <p:cNvPr id="7" name="TextBox 6"/>
          <p:cNvSpPr txBox="1"/>
          <p:nvPr/>
        </p:nvSpPr>
        <p:spPr>
          <a:xfrm>
            <a:off x="472997" y="3689645"/>
            <a:ext cx="2935529" cy="1846659"/>
          </a:xfrm>
          <a:prstGeom prst="rect">
            <a:avLst/>
          </a:prstGeom>
          <a:noFill/>
        </p:spPr>
        <p:txBody>
          <a:bodyPr wrap="square" rtlCol="0">
            <a:spAutoFit/>
          </a:bodyPr>
          <a:lstStyle/>
          <a:p>
            <a:pPr algn="ctr"/>
            <a:r>
              <a:rPr lang="en-US" sz="2400" b="1" dirty="0" err="1">
                <a:solidFill>
                  <a:schemeClr val="bg1"/>
                </a:solidFill>
              </a:rPr>
              <a:t>Impacto</a:t>
            </a:r>
            <a:r>
              <a:rPr lang="en-US" sz="2400" b="1" dirty="0">
                <a:solidFill>
                  <a:schemeClr val="bg1"/>
                </a:solidFill>
              </a:rPr>
              <a:t> </a:t>
            </a:r>
            <a:r>
              <a:rPr lang="en-US" sz="2400" b="1" dirty="0" err="1">
                <a:solidFill>
                  <a:schemeClr val="bg1"/>
                </a:solidFill>
              </a:rPr>
              <a:t>cmbinado</a:t>
            </a:r>
            <a:r>
              <a:rPr lang="en-US" sz="2400" b="1" dirty="0">
                <a:solidFill>
                  <a:schemeClr val="bg1"/>
                </a:solidFill>
              </a:rPr>
              <a:t> de los </a:t>
            </a:r>
            <a:r>
              <a:rPr lang="en-US" sz="2400" b="1" dirty="0" err="1">
                <a:solidFill>
                  <a:schemeClr val="bg1"/>
                </a:solidFill>
              </a:rPr>
              <a:t>Objetivos</a:t>
            </a:r>
            <a:r>
              <a:rPr lang="en-US" sz="2400" b="1" dirty="0">
                <a:solidFill>
                  <a:schemeClr val="bg1"/>
                </a:solidFill>
              </a:rPr>
              <a:t> del </a:t>
            </a:r>
            <a:r>
              <a:rPr lang="en-US" sz="2400" b="1" dirty="0" err="1">
                <a:solidFill>
                  <a:schemeClr val="bg1"/>
                </a:solidFill>
              </a:rPr>
              <a:t>Proyecto</a:t>
            </a:r>
            <a:endParaRPr lang="en-US" sz="2400" b="1" dirty="0">
              <a:solidFill>
                <a:schemeClr val="bg1"/>
              </a:solidFill>
            </a:endParaRPr>
          </a:p>
          <a:p>
            <a:pPr algn="ctr"/>
            <a:r>
              <a:rPr lang="en-US" sz="2400" b="1" dirty="0">
                <a:solidFill>
                  <a:schemeClr val="bg1"/>
                </a:solidFill>
              </a:rPr>
              <a:t>(</a:t>
            </a:r>
            <a:r>
              <a:rPr lang="en-US" b="1" dirty="0" err="1">
                <a:solidFill>
                  <a:schemeClr val="bg1"/>
                </a:solidFill>
              </a:rPr>
              <a:t>Aquí</a:t>
            </a:r>
            <a:r>
              <a:rPr lang="en-US" b="1" dirty="0">
                <a:solidFill>
                  <a:schemeClr val="bg1"/>
                </a:solidFill>
              </a:rPr>
              <a:t> </a:t>
            </a:r>
            <a:r>
              <a:rPr lang="en-US" b="1" dirty="0" err="1">
                <a:solidFill>
                  <a:schemeClr val="bg1"/>
                </a:solidFill>
              </a:rPr>
              <a:t>están</a:t>
            </a:r>
            <a:r>
              <a:rPr lang="en-US" b="1" dirty="0">
                <a:solidFill>
                  <a:schemeClr val="bg1"/>
                </a:solidFill>
              </a:rPr>
              <a:t> la </a:t>
            </a:r>
            <a:r>
              <a:rPr lang="en-US" b="1" dirty="0" err="1">
                <a:solidFill>
                  <a:schemeClr val="bg1"/>
                </a:solidFill>
              </a:rPr>
              <a:t>mayoría</a:t>
            </a:r>
            <a:r>
              <a:rPr lang="en-US" b="1" dirty="0">
                <a:solidFill>
                  <a:schemeClr val="bg1"/>
                </a:solidFill>
              </a:rPr>
              <a:t> de la </a:t>
            </a:r>
            <a:r>
              <a:rPr lang="en-US" b="1" dirty="0" err="1">
                <a:solidFill>
                  <a:schemeClr val="bg1"/>
                </a:solidFill>
              </a:rPr>
              <a:t>Compañias</a:t>
            </a:r>
            <a:r>
              <a:rPr lang="en-US" b="1" dirty="0">
                <a:solidFill>
                  <a:schemeClr val="bg1"/>
                </a:solidFill>
              </a:rPr>
              <a:t>)</a:t>
            </a:r>
          </a:p>
        </p:txBody>
      </p:sp>
      <p:sp>
        <p:nvSpPr>
          <p:cNvPr id="8" name="TextBox 7"/>
          <p:cNvSpPr txBox="1"/>
          <p:nvPr/>
        </p:nvSpPr>
        <p:spPr>
          <a:xfrm>
            <a:off x="5141912" y="3703131"/>
            <a:ext cx="3659980" cy="1323439"/>
          </a:xfrm>
          <a:prstGeom prst="rect">
            <a:avLst/>
          </a:prstGeom>
          <a:noFill/>
        </p:spPr>
        <p:txBody>
          <a:bodyPr wrap="square" rtlCol="0">
            <a:spAutoFit/>
          </a:bodyPr>
          <a:lstStyle/>
          <a:p>
            <a:pPr algn="ctr"/>
            <a:r>
              <a:rPr lang="en-US" sz="2000" b="1" dirty="0" err="1">
                <a:solidFill>
                  <a:schemeClr val="bg1"/>
                </a:solidFill>
              </a:rPr>
              <a:t>Necesidades</a:t>
            </a:r>
            <a:r>
              <a:rPr lang="en-US" sz="2000" b="1" dirty="0">
                <a:solidFill>
                  <a:schemeClr val="bg1"/>
                </a:solidFill>
              </a:rPr>
              <a:t> </a:t>
            </a:r>
            <a:r>
              <a:rPr lang="en-US" sz="2000" b="1" dirty="0" err="1">
                <a:solidFill>
                  <a:schemeClr val="bg1"/>
                </a:solidFill>
              </a:rPr>
              <a:t>Globales</a:t>
            </a:r>
            <a:r>
              <a:rPr lang="en-US" sz="2000" b="1" dirty="0">
                <a:solidFill>
                  <a:schemeClr val="bg1"/>
                </a:solidFill>
              </a:rPr>
              <a:t> de la </a:t>
            </a:r>
            <a:r>
              <a:rPr lang="en-US" sz="2000" b="1" dirty="0" err="1">
                <a:solidFill>
                  <a:schemeClr val="bg1"/>
                </a:solidFill>
              </a:rPr>
              <a:t>Sociedad</a:t>
            </a:r>
            <a:endParaRPr lang="en-US" sz="2000" b="1" dirty="0">
              <a:solidFill>
                <a:schemeClr val="bg1"/>
              </a:solidFill>
            </a:endParaRPr>
          </a:p>
          <a:p>
            <a:pPr algn="ctr"/>
            <a:r>
              <a:rPr lang="en-US" sz="2000" b="1" dirty="0">
                <a:solidFill>
                  <a:schemeClr val="bg1"/>
                </a:solidFill>
              </a:rPr>
              <a:t>(</a:t>
            </a:r>
            <a:r>
              <a:rPr lang="en-US" sz="2000" b="1" dirty="0" err="1">
                <a:solidFill>
                  <a:schemeClr val="bg1"/>
                </a:solidFill>
              </a:rPr>
              <a:t>Donde</a:t>
            </a:r>
            <a:r>
              <a:rPr lang="en-US" sz="2000" b="1" dirty="0">
                <a:solidFill>
                  <a:schemeClr val="bg1"/>
                </a:solidFill>
              </a:rPr>
              <a:t> </a:t>
            </a:r>
            <a:r>
              <a:rPr lang="en-US" sz="2000" b="1" dirty="0" err="1">
                <a:solidFill>
                  <a:schemeClr val="bg1"/>
                </a:solidFill>
              </a:rPr>
              <a:t>las</a:t>
            </a:r>
            <a:r>
              <a:rPr lang="en-US" sz="2000" b="1" dirty="0">
                <a:solidFill>
                  <a:schemeClr val="bg1"/>
                </a:solidFill>
              </a:rPr>
              <a:t> </a:t>
            </a:r>
            <a:r>
              <a:rPr lang="en-US" sz="2000" b="1" dirty="0" err="1">
                <a:solidFill>
                  <a:schemeClr val="bg1"/>
                </a:solidFill>
              </a:rPr>
              <a:t>compañias</a:t>
            </a:r>
            <a:r>
              <a:rPr lang="en-US" sz="2000" b="1" dirty="0">
                <a:solidFill>
                  <a:schemeClr val="bg1"/>
                </a:solidFill>
              </a:rPr>
              <a:t> </a:t>
            </a:r>
            <a:r>
              <a:rPr lang="en-US" sz="2000" b="1" dirty="0" err="1">
                <a:solidFill>
                  <a:schemeClr val="bg1"/>
                </a:solidFill>
              </a:rPr>
              <a:t>deberían</a:t>
            </a:r>
            <a:r>
              <a:rPr lang="en-US" sz="2000" b="1" dirty="0">
                <a:solidFill>
                  <a:schemeClr val="bg1"/>
                </a:solidFill>
              </a:rPr>
              <a:t> </a:t>
            </a:r>
            <a:r>
              <a:rPr lang="en-US" sz="2000" b="1" dirty="0" err="1">
                <a:solidFill>
                  <a:schemeClr val="bg1"/>
                </a:solidFill>
              </a:rPr>
              <a:t>estar</a:t>
            </a:r>
            <a:r>
              <a:rPr lang="en-US" sz="2000" b="1" dirty="0">
                <a:solidFill>
                  <a:schemeClr val="bg1"/>
                </a:solidFill>
              </a:rPr>
              <a:t>)</a:t>
            </a:r>
          </a:p>
        </p:txBody>
      </p:sp>
      <p:sp>
        <p:nvSpPr>
          <p:cNvPr id="11" name="TextBox 10"/>
          <p:cNvSpPr txBox="1"/>
          <p:nvPr/>
        </p:nvSpPr>
        <p:spPr>
          <a:xfrm>
            <a:off x="723320" y="1078468"/>
            <a:ext cx="3595343" cy="369332"/>
          </a:xfrm>
          <a:prstGeom prst="rect">
            <a:avLst/>
          </a:prstGeom>
          <a:noFill/>
        </p:spPr>
        <p:txBody>
          <a:bodyPr wrap="none" rtlCol="0">
            <a:spAutoFit/>
          </a:bodyPr>
          <a:lstStyle/>
          <a:p>
            <a:r>
              <a:rPr lang="es-ES" dirty="0"/>
              <a:t>El enfoque de adentro hacia afuera</a:t>
            </a:r>
            <a:endParaRPr lang="en-US" dirty="0"/>
          </a:p>
        </p:txBody>
      </p:sp>
      <p:sp>
        <p:nvSpPr>
          <p:cNvPr id="12" name="TextBox 11"/>
          <p:cNvSpPr txBox="1"/>
          <p:nvPr/>
        </p:nvSpPr>
        <p:spPr>
          <a:xfrm>
            <a:off x="5649288" y="683161"/>
            <a:ext cx="2488182" cy="369332"/>
          </a:xfrm>
          <a:prstGeom prst="rect">
            <a:avLst/>
          </a:prstGeom>
          <a:noFill/>
        </p:spPr>
        <p:txBody>
          <a:bodyPr wrap="none" rtlCol="0">
            <a:spAutoFit/>
          </a:bodyPr>
          <a:lstStyle/>
          <a:p>
            <a:r>
              <a:rPr lang="en-US" dirty="0"/>
              <a:t>The Outside In Approach</a:t>
            </a:r>
          </a:p>
        </p:txBody>
      </p:sp>
      <p:sp>
        <p:nvSpPr>
          <p:cNvPr id="13" name="TextBox 12"/>
          <p:cNvSpPr txBox="1"/>
          <p:nvPr/>
        </p:nvSpPr>
        <p:spPr>
          <a:xfrm>
            <a:off x="493805" y="1394936"/>
            <a:ext cx="3697195" cy="954107"/>
          </a:xfrm>
          <a:prstGeom prst="rect">
            <a:avLst/>
          </a:prstGeom>
          <a:noFill/>
        </p:spPr>
        <p:txBody>
          <a:bodyPr wrap="square" rtlCol="0">
            <a:spAutoFit/>
          </a:bodyPr>
          <a:lstStyle/>
          <a:p>
            <a:r>
              <a:rPr lang="es-ES" sz="1400" dirty="0"/>
              <a:t>El enfoque de hoy en día que está puesto  internamente en el  establecimiento de metas no es suficiente para atender las necesidades globales.</a:t>
            </a:r>
            <a:endParaRPr lang="en-US" sz="1400" dirty="0"/>
          </a:p>
        </p:txBody>
      </p:sp>
      <p:sp>
        <p:nvSpPr>
          <p:cNvPr id="14" name="TextBox 13"/>
          <p:cNvSpPr txBox="1"/>
          <p:nvPr/>
        </p:nvSpPr>
        <p:spPr>
          <a:xfrm>
            <a:off x="4495800" y="1052493"/>
            <a:ext cx="4343400" cy="954107"/>
          </a:xfrm>
          <a:prstGeom prst="rect">
            <a:avLst/>
          </a:prstGeom>
          <a:noFill/>
        </p:spPr>
        <p:txBody>
          <a:bodyPr wrap="square" rtlCol="0">
            <a:spAutoFit/>
          </a:bodyPr>
          <a:lstStyle/>
          <a:p>
            <a:r>
              <a:rPr lang="en-US" sz="1400" dirty="0"/>
              <a:t>By looking at what is needed externally from a global perspective and setting goals accordingly, projects can bridge the gap between current performance (Business as Usual) and Increased performance (Supporting SDGs)</a:t>
            </a:r>
          </a:p>
        </p:txBody>
      </p:sp>
      <p:cxnSp>
        <p:nvCxnSpPr>
          <p:cNvPr id="18" name="Straight Connector 17"/>
          <p:cNvCxnSpPr/>
          <p:nvPr/>
        </p:nvCxnSpPr>
        <p:spPr>
          <a:xfrm>
            <a:off x="4609171" y="1052493"/>
            <a:ext cx="40014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28650" y="1394937"/>
            <a:ext cx="2971220" cy="16368"/>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553200" y="5715000"/>
            <a:ext cx="761999"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ODSs</a:t>
            </a:r>
          </a:p>
        </p:txBody>
      </p:sp>
      <p:cxnSp>
        <p:nvCxnSpPr>
          <p:cNvPr id="28" name="Straight Arrow Connector 27"/>
          <p:cNvCxnSpPr/>
          <p:nvPr/>
        </p:nvCxnSpPr>
        <p:spPr>
          <a:xfrm flipV="1">
            <a:off x="6892866" y="4396592"/>
            <a:ext cx="513" cy="130877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553200" y="2286000"/>
            <a:ext cx="762000"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ODSs</a:t>
            </a:r>
          </a:p>
        </p:txBody>
      </p:sp>
      <p:cxnSp>
        <p:nvCxnSpPr>
          <p:cNvPr id="35" name="Straight Arrow Connector 34"/>
          <p:cNvCxnSpPr/>
          <p:nvPr/>
        </p:nvCxnSpPr>
        <p:spPr>
          <a:xfrm>
            <a:off x="6917301" y="2873180"/>
            <a:ext cx="1" cy="75209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543722" y="2057400"/>
            <a:ext cx="742277"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ODSs</a:t>
            </a:r>
          </a:p>
        </p:txBody>
      </p:sp>
      <p:cxnSp>
        <p:nvCxnSpPr>
          <p:cNvPr id="48" name="Straight Arrow Connector 47"/>
          <p:cNvCxnSpPr/>
          <p:nvPr/>
        </p:nvCxnSpPr>
        <p:spPr>
          <a:xfrm flipV="1">
            <a:off x="1940761" y="2786340"/>
            <a:ext cx="0" cy="903306"/>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634672" y="5915931"/>
            <a:ext cx="727527"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ODSs</a:t>
            </a:r>
          </a:p>
        </p:txBody>
      </p:sp>
      <p:cxnSp>
        <p:nvCxnSpPr>
          <p:cNvPr id="52" name="Straight Arrow Connector 51"/>
          <p:cNvCxnSpPr>
            <a:endCxn id="6" idx="4"/>
          </p:cNvCxnSpPr>
          <p:nvPr/>
        </p:nvCxnSpPr>
        <p:spPr>
          <a:xfrm>
            <a:off x="1940761" y="5259305"/>
            <a:ext cx="20809" cy="636143"/>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16549" y="3815907"/>
            <a:ext cx="982961" cy="646331"/>
          </a:xfrm>
          <a:prstGeom prst="rect">
            <a:avLst/>
          </a:prstGeom>
          <a:noFill/>
        </p:spPr>
        <p:txBody>
          <a:bodyPr wrap="none" rtlCol="0">
            <a:spAutoFit/>
          </a:bodyPr>
          <a:lstStyle/>
          <a:p>
            <a:r>
              <a:rPr lang="en-US" sz="3600">
                <a:solidFill>
                  <a:schemeClr val="bg1"/>
                </a:solidFill>
              </a:rPr>
              <a:t>GAP</a:t>
            </a:r>
          </a:p>
        </p:txBody>
      </p:sp>
    </p:spTree>
    <p:extLst>
      <p:ext uri="{BB962C8B-B14F-4D97-AF65-F5344CB8AC3E}">
        <p14:creationId xmlns:p14="http://schemas.microsoft.com/office/powerpoint/2010/main" val="343549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000000"/>
                </a:solidFill>
              </a:rPr>
              <a:t>Introducción</a:t>
            </a:r>
            <a:r>
              <a:rPr lang="en-US" dirty="0">
                <a:solidFill>
                  <a:srgbClr val="000000"/>
                </a:solidFill>
              </a:rPr>
              <a:t> del </a:t>
            </a:r>
            <a:r>
              <a:rPr lang="en-US" dirty="0" err="1">
                <a:solidFill>
                  <a:srgbClr val="000000"/>
                </a:solidFill>
              </a:rPr>
              <a:t>Curso</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8645458"/>
              </p:ext>
            </p:extLst>
          </p:nvPr>
        </p:nvGraphicFramePr>
        <p:xfrm>
          <a:off x="179512" y="1268760"/>
          <a:ext cx="8784976" cy="4322256"/>
        </p:xfrm>
        <a:graphic>
          <a:graphicData uri="http://schemas.openxmlformats.org/drawingml/2006/table">
            <a:tbl>
              <a:tblPr/>
              <a:tblGrid>
                <a:gridCol w="1877888">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401888">
                  <a:extLst>
                    <a:ext uri="{9D8B030D-6E8A-4147-A177-3AD203B41FA5}">
                      <a16:colId xmlns:a16="http://schemas.microsoft.com/office/drawing/2014/main" xmlns=""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1</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baseline="0" dirty="0">
                          <a:solidFill>
                            <a:schemeClr val="bg1"/>
                          </a:solidFill>
                          <a:latin typeface="Helvetica"/>
                          <a:ea typeface="Calibri"/>
                          <a:cs typeface="Helvetica"/>
                        </a:rPr>
                        <a:t> </a:t>
                      </a:r>
                      <a:r>
                        <a:rPr lang="en-GB" sz="1600" b="1" baseline="0"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GB" sz="1600" b="1" dirty="0" err="1">
                          <a:solidFill>
                            <a:schemeClr val="bg1"/>
                          </a:solidFill>
                          <a:latin typeface="Helvetica"/>
                          <a:ea typeface="Calibri"/>
                          <a:cs typeface="Helvetica"/>
                        </a:rPr>
                        <a:t>Resultado</a:t>
                      </a:r>
                      <a:r>
                        <a:rPr lang="en-GB" sz="1600" b="1" dirty="0">
                          <a:solidFill>
                            <a:schemeClr val="bg1"/>
                          </a:solidFill>
                          <a:latin typeface="Helvetica"/>
                          <a:ea typeface="Calibri"/>
                          <a:cs typeface="Helvetica"/>
                        </a:rPr>
                        <a:t> del </a:t>
                      </a:r>
                      <a:r>
                        <a:rPr lang="en-GB" sz="1600" b="1"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0"/>
                  </a:ext>
                </a:extLst>
              </a:tr>
              <a:tr h="3108419">
                <a:tc>
                  <a:txBody>
                    <a:bodyPr/>
                    <a:lstStyle/>
                    <a:p>
                      <a:pPr>
                        <a:lnSpc>
                          <a:spcPct val="100000"/>
                        </a:lnSpc>
                        <a:spcAft>
                          <a:spcPts val="0"/>
                        </a:spcAft>
                      </a:pPr>
                      <a:r>
                        <a:rPr lang="en-GB" sz="1600" dirty="0">
                          <a:solidFill>
                            <a:schemeClr val="tx1"/>
                          </a:solidFill>
                          <a:latin typeface="Helvetica"/>
                          <a:ea typeface="Calibri"/>
                          <a:cs typeface="Helvetica"/>
                        </a:rPr>
                        <a:t>Introduction</a:t>
                      </a:r>
                      <a:endParaRPr lang="en-GB" sz="1600" baseline="0" dirty="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0" baseline="0" dirty="0" err="1">
                          <a:solidFill>
                            <a:schemeClr val="tx1"/>
                          </a:solidFill>
                          <a:latin typeface="Helvetica"/>
                          <a:ea typeface="Calibri"/>
                          <a:cs typeface="Helvetica"/>
                        </a:rPr>
                        <a:t>Introducción</a:t>
                      </a:r>
                      <a:r>
                        <a:rPr lang="en-GB" sz="1600" b="0" baseline="0" dirty="0">
                          <a:solidFill>
                            <a:schemeClr val="tx1"/>
                          </a:solidFill>
                          <a:latin typeface="Helvetica"/>
                          <a:ea typeface="Calibri"/>
                          <a:cs typeface="Helvetica"/>
                        </a:rPr>
                        <a:t> del </a:t>
                      </a:r>
                      <a:r>
                        <a:rPr lang="en-GB" sz="1600" b="0" baseline="0" dirty="0" err="1">
                          <a:solidFill>
                            <a:schemeClr val="tx1"/>
                          </a:solidFill>
                          <a:latin typeface="Helvetica"/>
                          <a:ea typeface="Calibri"/>
                          <a:cs typeface="Helvetica"/>
                        </a:rPr>
                        <a:t>Curso</a:t>
                      </a:r>
                      <a:endParaRPr lang="en-GB" sz="1600" b="0" baseline="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2"/>
                          </a:solidFill>
                          <a:latin typeface="Helvetica"/>
                          <a:ea typeface="Calibri"/>
                          <a:cs typeface="Helvetica"/>
                        </a:rPr>
                        <a:t>Este </a:t>
                      </a:r>
                      <a:r>
                        <a:rPr lang="en-GB" sz="1600" dirty="0" err="1">
                          <a:solidFill>
                            <a:schemeClr val="tx2"/>
                          </a:solidFill>
                          <a:latin typeface="Helvetica"/>
                          <a:ea typeface="Calibri"/>
                          <a:cs typeface="Helvetica"/>
                        </a:rPr>
                        <a:t>módulo</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presenta</a:t>
                      </a:r>
                      <a:r>
                        <a:rPr lang="en-GB" sz="1600" dirty="0">
                          <a:solidFill>
                            <a:schemeClr val="tx2"/>
                          </a:solidFill>
                          <a:latin typeface="Helvetica"/>
                          <a:ea typeface="Calibri"/>
                          <a:cs typeface="Helvetica"/>
                        </a:rPr>
                        <a:t> a GPM y </a:t>
                      </a:r>
                      <a:r>
                        <a:rPr lang="en-GB" sz="1600" dirty="0" err="1">
                          <a:solidFill>
                            <a:schemeClr val="tx2"/>
                          </a:solidFill>
                          <a:latin typeface="Helvetica"/>
                          <a:ea typeface="Calibri"/>
                          <a:cs typeface="Helvetica"/>
                        </a:rPr>
                        <a:t>establece</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las</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expectativas</a:t>
                      </a:r>
                      <a:r>
                        <a:rPr lang="en-GB" sz="1600" dirty="0">
                          <a:solidFill>
                            <a:schemeClr val="tx2"/>
                          </a:solidFill>
                          <a:latin typeface="Helvetica"/>
                          <a:ea typeface="Calibri"/>
                          <a:cs typeface="Helvetica"/>
                        </a:rPr>
                        <a:t> del </a:t>
                      </a:r>
                      <a:r>
                        <a:rPr lang="en-GB" sz="1600" dirty="0" err="1">
                          <a:solidFill>
                            <a:schemeClr val="tx2"/>
                          </a:solidFill>
                          <a:latin typeface="Helvetica"/>
                          <a:ea typeface="Calibri"/>
                          <a:cs typeface="Helvetica"/>
                        </a:rPr>
                        <a:t>curso</a:t>
                      </a:r>
                      <a:endParaRPr lang="en-GB" sz="1600" dirty="0">
                        <a:solidFill>
                          <a:schemeClr val="tx2"/>
                        </a:solidFill>
                        <a:latin typeface="Helvetica"/>
                        <a:ea typeface="Calibri"/>
                        <a:cs typeface="Helvetica"/>
                      </a:endParaRPr>
                    </a:p>
                    <a:p>
                      <a:pPr>
                        <a:lnSpc>
                          <a:spcPct val="100000"/>
                        </a:lnSpc>
                        <a:spcAft>
                          <a:spcPts val="0"/>
                        </a:spcAft>
                      </a:pP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891691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133600" y="1447800"/>
            <a:ext cx="6781800" cy="2819400"/>
          </a:xfrm>
          <a:prstGeom prst="wedgeRectCallout">
            <a:avLst>
              <a:gd name="adj1" fmla="val -50392"/>
              <a:gd name="adj2" fmla="val 8980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381000" y="365125"/>
            <a:ext cx="7315200" cy="854075"/>
          </a:xfrm>
        </p:spPr>
        <p:txBody>
          <a:bodyPr>
            <a:normAutofit fontScale="90000"/>
          </a:bodyPr>
          <a:lstStyle/>
          <a:p>
            <a:r>
              <a:rPr lang="es-ES" dirty="0"/>
              <a:t>Comprender y compartir el compromiso internamente</a:t>
            </a:r>
            <a:endParaRPr lang="en-US" dirty="0"/>
          </a:p>
        </p:txBody>
      </p:sp>
      <p:sp>
        <p:nvSpPr>
          <p:cNvPr id="3" name="Content Placeholder 2"/>
          <p:cNvSpPr>
            <a:spLocks noGrp="1"/>
          </p:cNvSpPr>
          <p:nvPr>
            <p:ph idx="1"/>
          </p:nvPr>
        </p:nvSpPr>
        <p:spPr>
          <a:xfrm>
            <a:off x="2133600" y="1447801"/>
            <a:ext cx="6686550" cy="2819399"/>
          </a:xfrm>
          <a:noFill/>
        </p:spPr>
        <p:txBody>
          <a:bodyPr>
            <a:normAutofit/>
          </a:bodyPr>
          <a:lstStyle/>
          <a:p>
            <a:pPr marL="0" indent="0">
              <a:buNone/>
            </a:pPr>
            <a:r>
              <a:rPr lang="en-US" sz="2000" dirty="0">
                <a:latin typeface="Calibri" charset="0"/>
                <a:ea typeface="Calibri" charset="0"/>
                <a:cs typeface="Calibri" charset="0"/>
              </a:rPr>
              <a:t>1.  </a:t>
            </a:r>
            <a:r>
              <a:rPr lang="en-US" sz="2000" dirty="0" err="1">
                <a:latin typeface="Calibri" charset="0"/>
                <a:ea typeface="Calibri" charset="0"/>
                <a:cs typeface="Calibri" charset="0"/>
              </a:rPr>
              <a:t>Comprender</a:t>
            </a:r>
            <a:r>
              <a:rPr lang="es-ES" sz="2000" dirty="0">
                <a:latin typeface="Calibri" charset="0"/>
                <a:ea typeface="Calibri" charset="0"/>
                <a:cs typeface="Calibri" charset="0"/>
              </a:rPr>
              <a:t> los objetivos de una empresa puede ser una herramienta de comunicación eficaz porque expresan en términos sencillos y prácticos  las aspiraciones de la compañía  sobre el desarrollo sostenible. </a:t>
            </a:r>
            <a:endParaRPr lang="en-US" sz="2000" dirty="0">
              <a:latin typeface="Calibri" charset="0"/>
              <a:ea typeface="Calibri" charset="0"/>
              <a:cs typeface="Calibri" charset="0"/>
            </a:endParaRPr>
          </a:p>
          <a:p>
            <a:pPr marL="0" indent="0">
              <a:buNone/>
            </a:pPr>
            <a:r>
              <a:rPr lang="en-US" sz="2000" dirty="0">
                <a:latin typeface="Calibri" charset="0"/>
                <a:ea typeface="Calibri" charset="0"/>
                <a:cs typeface="Calibri" charset="0"/>
              </a:rPr>
              <a:t>2.  Si lo </a:t>
            </a:r>
            <a:r>
              <a:rPr lang="en-US" sz="2000" dirty="0" err="1">
                <a:latin typeface="Calibri" charset="0"/>
                <a:ea typeface="Calibri" charset="0"/>
                <a:cs typeface="Calibri" charset="0"/>
              </a:rPr>
              <a:t>hace</a:t>
            </a:r>
            <a:r>
              <a:rPr lang="en-US" sz="2000" dirty="0">
                <a:latin typeface="Calibri" charset="0"/>
                <a:ea typeface="Calibri" charset="0"/>
                <a:cs typeface="Calibri" charset="0"/>
              </a:rPr>
              <a:t>, </a:t>
            </a:r>
            <a:r>
              <a:rPr lang="es-ES" sz="2000" dirty="0">
                <a:latin typeface="Calibri" charset="0"/>
                <a:ea typeface="Calibri" charset="0"/>
                <a:cs typeface="Calibri" charset="0"/>
              </a:rPr>
              <a:t>puede inspirar y comprometer al equipo de proyecto y a las partes interesadas. Proporciona una buena base para el diálogo constructivo con las partes interesadas externas</a:t>
            </a:r>
            <a:endParaRPr lang="en-US" sz="2000" dirty="0">
              <a:latin typeface="Calibri" charset="0"/>
              <a:ea typeface="Calibri" charset="0"/>
              <a:cs typeface="Calibri" charset="0"/>
            </a:endParaRPr>
          </a:p>
        </p:txBody>
      </p:sp>
      <p:pic>
        <p:nvPicPr>
          <p:cNvPr id="4"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54219" y="4156979"/>
            <a:ext cx="2384886" cy="2272030"/>
          </a:xfrm>
          <a:prstGeom prst="rect">
            <a:avLst/>
          </a:prstGeom>
        </p:spPr>
      </p:pic>
    </p:spTree>
    <p:extLst>
      <p:ext uri="{BB962C8B-B14F-4D97-AF65-F5344CB8AC3E}">
        <p14:creationId xmlns:p14="http://schemas.microsoft.com/office/powerpoint/2010/main" val="383756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Integrando</a:t>
            </a:r>
            <a:r>
              <a:rPr lang="en-US" dirty="0"/>
              <a:t> los ODSs</a:t>
            </a:r>
          </a:p>
        </p:txBody>
      </p:sp>
      <p:sp>
        <p:nvSpPr>
          <p:cNvPr id="6" name="TextBox 5"/>
          <p:cNvSpPr txBox="1"/>
          <p:nvPr/>
        </p:nvSpPr>
        <p:spPr>
          <a:xfrm>
            <a:off x="3850039" y="1028651"/>
            <a:ext cx="5117683" cy="461665"/>
          </a:xfrm>
          <a:prstGeom prst="rect">
            <a:avLst/>
          </a:prstGeom>
          <a:noFill/>
        </p:spPr>
        <p:txBody>
          <a:bodyPr wrap="none" rtlCol="0">
            <a:spAutoFit/>
          </a:bodyPr>
          <a:lstStyle/>
          <a:p>
            <a:r>
              <a:rPr lang="en-US" sz="2400" dirty="0" err="1"/>
              <a:t>Estrategia</a:t>
            </a:r>
            <a:r>
              <a:rPr lang="en-US" sz="2400" dirty="0"/>
              <a:t> de </a:t>
            </a:r>
            <a:r>
              <a:rPr lang="en-US" sz="2400" dirty="0" err="1"/>
              <a:t>Gestión</a:t>
            </a:r>
            <a:r>
              <a:rPr lang="en-US" sz="2400" dirty="0"/>
              <a:t> </a:t>
            </a:r>
            <a:r>
              <a:rPr lang="en-US" sz="2400" dirty="0" err="1"/>
              <a:t>Corporativa</a:t>
            </a:r>
            <a:r>
              <a:rPr lang="en-US" sz="2400" dirty="0"/>
              <a:t> 2016</a:t>
            </a:r>
          </a:p>
        </p:txBody>
      </p:sp>
      <p:sp>
        <p:nvSpPr>
          <p:cNvPr id="9" name="Rectangle 8"/>
          <p:cNvSpPr/>
          <p:nvPr/>
        </p:nvSpPr>
        <p:spPr>
          <a:xfrm>
            <a:off x="457200" y="1497310"/>
            <a:ext cx="8229600" cy="1143000"/>
          </a:xfrm>
          <a:prstGeom prst="rect">
            <a:avLst/>
          </a:prstGeom>
          <a:solidFill>
            <a:srgbClr val="F98634"/>
          </a:solidFill>
          <a:ln w="12700">
            <a:miter lim="400000"/>
          </a:ln>
        </p:spPr>
        <p:txBody>
          <a:bodyPr lIns="45719" rIns="45719" anchor="ctr"/>
          <a:lstStyle/>
          <a:p>
            <a:pPr algn="ctr"/>
            <a:r>
              <a:rPr lang="en-US" kern="0" dirty="0">
                <a:solidFill>
                  <a:srgbClr val="FFFFFF"/>
                </a:solidFill>
                <a:latin typeface="Calibri" charset="0"/>
                <a:ea typeface="Calibri" charset="0"/>
                <a:cs typeface="Calibri" charset="0"/>
              </a:rPr>
              <a:t>KPI: </a:t>
            </a:r>
            <a:r>
              <a:rPr lang="en-US" kern="0" dirty="0" err="1">
                <a:solidFill>
                  <a:srgbClr val="FFFFFF"/>
                </a:solidFill>
                <a:latin typeface="Calibri" charset="0"/>
                <a:ea typeface="Calibri" charset="0"/>
                <a:cs typeface="Calibri" charset="0"/>
              </a:rPr>
              <a:t>Contribuir</a:t>
            </a:r>
            <a:r>
              <a:rPr lang="en-US" kern="0" dirty="0">
                <a:solidFill>
                  <a:srgbClr val="FFFFFF"/>
                </a:solidFill>
                <a:latin typeface="Calibri" charset="0"/>
                <a:ea typeface="Calibri" charset="0"/>
                <a:cs typeface="Calibri" charset="0"/>
              </a:rPr>
              <a:t> al ODS 12</a:t>
            </a:r>
          </a:p>
          <a:p>
            <a:pPr algn="ctr"/>
            <a:r>
              <a:rPr lang="es-ES" kern="0" dirty="0">
                <a:solidFill>
                  <a:srgbClr val="FFFFFF"/>
                </a:solidFill>
                <a:latin typeface="Calibri" charset="0"/>
                <a:ea typeface="Calibri" charset="0"/>
                <a:cs typeface="Calibri" charset="0"/>
              </a:rPr>
              <a:t>Eliminación progresiva de </a:t>
            </a:r>
            <a:r>
              <a:rPr lang="es-ES" kern="0" dirty="0" err="1">
                <a:solidFill>
                  <a:srgbClr val="FFFFFF"/>
                </a:solidFill>
                <a:latin typeface="Calibri" charset="0"/>
                <a:ea typeface="Calibri" charset="0"/>
                <a:cs typeface="Calibri" charset="0"/>
              </a:rPr>
              <a:t>químicosnocivos</a:t>
            </a:r>
            <a:r>
              <a:rPr lang="es-ES" kern="0" dirty="0">
                <a:solidFill>
                  <a:srgbClr val="FFFFFF"/>
                </a:solidFill>
                <a:latin typeface="Calibri" charset="0"/>
                <a:ea typeface="Calibri" charset="0"/>
                <a:cs typeface="Calibri" charset="0"/>
              </a:rPr>
              <a:t>* en productos para el 2020</a:t>
            </a:r>
            <a:endParaRPr lang="en-US" kern="0" dirty="0">
              <a:solidFill>
                <a:srgbClr val="FFFFFF"/>
              </a:solidFill>
              <a:latin typeface="Calibri" charset="0"/>
              <a:ea typeface="Calibri" charset="0"/>
              <a:cs typeface="Calibri" charset="0"/>
            </a:endParaRPr>
          </a:p>
          <a:p>
            <a:pPr algn="ctr"/>
            <a:r>
              <a:rPr lang="es-ES" kern="0" dirty="0">
                <a:solidFill>
                  <a:srgbClr val="FFFFFF"/>
                </a:solidFill>
                <a:latin typeface="Calibri" charset="0"/>
                <a:ea typeface="Calibri" charset="0"/>
                <a:cs typeface="Calibri" charset="0"/>
              </a:rPr>
              <a:t>Asegurando que todos los productos químicos nocivos sean identificadas y eliminados cuando sea posible, y los productos alternativos identificados para fines de 2016</a:t>
            </a:r>
            <a:endParaRPr lang="en-US" kern="0" dirty="0">
              <a:solidFill>
                <a:srgbClr val="FFFFFF"/>
              </a:solidFill>
              <a:latin typeface="Calibri" charset="0"/>
              <a:ea typeface="Calibri" charset="0"/>
              <a:cs typeface="Calibri" charset="0"/>
            </a:endParaRPr>
          </a:p>
        </p:txBody>
      </p:sp>
      <p:sp>
        <p:nvSpPr>
          <p:cNvPr id="11" name="Rectangle 10"/>
          <p:cNvSpPr/>
          <p:nvPr/>
        </p:nvSpPr>
        <p:spPr>
          <a:xfrm>
            <a:off x="457200" y="3229292"/>
            <a:ext cx="3962400"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t>Etapa de gobernanza de los proyectos y programas en 2016 asegurar que cuando se requieran productos químicos nocivos, se deben obtener materiales alternativos</a:t>
            </a:r>
            <a:endParaRPr lang="en-US" sz="1200" dirty="0"/>
          </a:p>
        </p:txBody>
      </p:sp>
      <p:sp>
        <p:nvSpPr>
          <p:cNvPr id="13" name="Rectangle 12"/>
          <p:cNvSpPr/>
          <p:nvPr/>
        </p:nvSpPr>
        <p:spPr>
          <a:xfrm>
            <a:off x="4572000" y="3229292"/>
            <a:ext cx="4018816"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dirty="0">
                <a:solidFill>
                  <a:srgbClr val="FFFFFF"/>
                </a:solidFill>
                <a:latin typeface=""/>
              </a:rPr>
              <a:t>Identificar y eliminar en lo posible todas las sustancias químicas nocivas en los productos y componentes adquiridos para fines de 2016.</a:t>
            </a:r>
            <a:r>
              <a:rPr lang="en-US" sz="900" dirty="0">
                <a:solidFill>
                  <a:srgbClr val="FFFFFF"/>
                </a:solidFill>
                <a:latin typeface=""/>
              </a:rPr>
              <a:t>.</a:t>
            </a:r>
            <a:endParaRPr lang="en-US" sz="2000" dirty="0"/>
          </a:p>
        </p:txBody>
      </p:sp>
      <p:sp>
        <p:nvSpPr>
          <p:cNvPr id="14" name="Down Arrow 13"/>
          <p:cNvSpPr/>
          <p:nvPr/>
        </p:nvSpPr>
        <p:spPr>
          <a:xfrm>
            <a:off x="3200400" y="2727920"/>
            <a:ext cx="2743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Acciones</a:t>
            </a:r>
            <a:endParaRPr lang="en-US" dirty="0"/>
          </a:p>
        </p:txBody>
      </p:sp>
      <p:sp>
        <p:nvSpPr>
          <p:cNvPr id="15" name="Down Arrow 14"/>
          <p:cNvSpPr/>
          <p:nvPr/>
        </p:nvSpPr>
        <p:spPr>
          <a:xfrm>
            <a:off x="1828800"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Acciones</a:t>
            </a:r>
            <a:endParaRPr lang="en-US" sz="1600" dirty="0"/>
          </a:p>
        </p:txBody>
      </p:sp>
      <p:sp>
        <p:nvSpPr>
          <p:cNvPr id="16" name="Down Arrow 15"/>
          <p:cNvSpPr/>
          <p:nvPr/>
        </p:nvSpPr>
        <p:spPr>
          <a:xfrm>
            <a:off x="5667008"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Acciones</a:t>
            </a:r>
            <a:endParaRPr lang="en-US" sz="1600" dirty="0"/>
          </a:p>
        </p:txBody>
      </p:sp>
      <p:sp>
        <p:nvSpPr>
          <p:cNvPr id="17" name="Oval 16"/>
          <p:cNvSpPr/>
          <p:nvPr/>
        </p:nvSpPr>
        <p:spPr>
          <a:xfrm>
            <a:off x="17145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t>Identificar materiales alternativos para todas las sustancias químicas dañinas identificadas en productos y componentes bajo responsabilidad,  durante 2016</a:t>
            </a:r>
            <a:endParaRPr lang="en-US" sz="1100" dirty="0"/>
          </a:p>
        </p:txBody>
      </p:sp>
      <p:sp>
        <p:nvSpPr>
          <p:cNvPr id="18" name="Oval 17"/>
          <p:cNvSpPr/>
          <p:nvPr/>
        </p:nvSpPr>
        <p:spPr>
          <a:xfrm>
            <a:off x="56388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rgbClr val="FFFFFF"/>
                </a:solidFill>
                <a:latin typeface=""/>
              </a:rPr>
              <a:t>Asegurarse de que todas las cuentas de suministro cumplen con la política de compra de</a:t>
            </a:r>
          </a:p>
          <a:p>
            <a:pPr algn="ctr"/>
            <a:r>
              <a:rPr lang="es-ES" sz="1050" dirty="0">
                <a:solidFill>
                  <a:srgbClr val="FFFFFF"/>
                </a:solidFill>
                <a:latin typeface=""/>
              </a:rPr>
              <a:t>productos químicos nocivos para fines de  2016. </a:t>
            </a:r>
            <a:endParaRPr lang="en-US" sz="2800" dirty="0"/>
          </a:p>
        </p:txBody>
      </p:sp>
      <p:sp>
        <p:nvSpPr>
          <p:cNvPr id="19" name="TextBox 18"/>
          <p:cNvSpPr txBox="1"/>
          <p:nvPr/>
        </p:nvSpPr>
        <p:spPr>
          <a:xfrm>
            <a:off x="6153093" y="2862460"/>
            <a:ext cx="2805320" cy="369332"/>
          </a:xfrm>
          <a:prstGeom prst="rect">
            <a:avLst/>
          </a:prstGeom>
          <a:noFill/>
        </p:spPr>
        <p:txBody>
          <a:bodyPr wrap="none" rtlCol="0">
            <a:spAutoFit/>
          </a:bodyPr>
          <a:lstStyle/>
          <a:p>
            <a:r>
              <a:rPr lang="en-US" dirty="0" err="1"/>
              <a:t>Gestión</a:t>
            </a:r>
            <a:r>
              <a:rPr lang="en-US" dirty="0"/>
              <a:t> de </a:t>
            </a:r>
            <a:r>
              <a:rPr lang="en-US" dirty="0" err="1"/>
              <a:t>las</a:t>
            </a:r>
            <a:r>
              <a:rPr lang="en-US" dirty="0"/>
              <a:t> </a:t>
            </a:r>
            <a:r>
              <a:rPr lang="en-US" dirty="0" err="1"/>
              <a:t>Operaciones</a:t>
            </a:r>
            <a:endParaRPr lang="en-US" dirty="0"/>
          </a:p>
        </p:txBody>
      </p:sp>
      <p:sp>
        <p:nvSpPr>
          <p:cNvPr id="20" name="TextBox 19"/>
          <p:cNvSpPr txBox="1"/>
          <p:nvPr/>
        </p:nvSpPr>
        <p:spPr>
          <a:xfrm>
            <a:off x="-29584" y="6333454"/>
            <a:ext cx="5655715" cy="200055"/>
          </a:xfrm>
          <a:prstGeom prst="rect">
            <a:avLst/>
          </a:prstGeom>
          <a:noFill/>
        </p:spPr>
        <p:txBody>
          <a:bodyPr wrap="none" rtlCol="0">
            <a:spAutoFit/>
          </a:bodyPr>
          <a:lstStyle/>
          <a:p>
            <a:r>
              <a:rPr lang="en-US" sz="700" dirty="0"/>
              <a:t>* </a:t>
            </a:r>
            <a:r>
              <a:rPr lang="es-ES" sz="700" dirty="0"/>
              <a:t>Productos químicos nocivos identificados con el aporte de expertos internos y externos, que van más allá de los que están prohibidas por la ley.</a:t>
            </a:r>
            <a:endParaRPr lang="en-US" sz="700" dirty="0"/>
          </a:p>
        </p:txBody>
      </p:sp>
      <p:sp>
        <p:nvSpPr>
          <p:cNvPr id="21" name="TextBox 20"/>
          <p:cNvSpPr txBox="1"/>
          <p:nvPr/>
        </p:nvSpPr>
        <p:spPr>
          <a:xfrm>
            <a:off x="447040" y="2862460"/>
            <a:ext cx="2491964" cy="369332"/>
          </a:xfrm>
          <a:prstGeom prst="rect">
            <a:avLst/>
          </a:prstGeom>
          <a:noFill/>
        </p:spPr>
        <p:txBody>
          <a:bodyPr wrap="none" rtlCol="0">
            <a:spAutoFit/>
          </a:bodyPr>
          <a:lstStyle/>
          <a:p>
            <a:r>
              <a:rPr lang="en-US" dirty="0" err="1"/>
              <a:t>Gobernanza</a:t>
            </a:r>
            <a:r>
              <a:rPr lang="en-US" dirty="0"/>
              <a:t> de </a:t>
            </a:r>
            <a:r>
              <a:rPr lang="en-US" dirty="0" err="1"/>
              <a:t>Proyecto</a:t>
            </a:r>
            <a:endParaRPr lang="en-US" dirty="0"/>
          </a:p>
        </p:txBody>
      </p:sp>
      <p:sp>
        <p:nvSpPr>
          <p:cNvPr id="23" name="TextBox 22"/>
          <p:cNvSpPr txBox="1"/>
          <p:nvPr/>
        </p:nvSpPr>
        <p:spPr>
          <a:xfrm>
            <a:off x="228600" y="4355068"/>
            <a:ext cx="2668295" cy="369332"/>
          </a:xfrm>
          <a:prstGeom prst="rect">
            <a:avLst/>
          </a:prstGeom>
          <a:noFill/>
        </p:spPr>
        <p:txBody>
          <a:bodyPr wrap="none" rtlCol="0">
            <a:spAutoFit/>
          </a:bodyPr>
          <a:lstStyle/>
          <a:p>
            <a:r>
              <a:rPr lang="en-US" dirty="0" err="1"/>
              <a:t>Acción</a:t>
            </a:r>
            <a:r>
              <a:rPr lang="en-US" dirty="0"/>
              <a:t> a </a:t>
            </a:r>
            <a:r>
              <a:rPr lang="en-US" dirty="0" err="1"/>
              <a:t>Nivel</a:t>
            </a:r>
            <a:r>
              <a:rPr lang="en-US" dirty="0"/>
              <a:t> de </a:t>
            </a:r>
            <a:r>
              <a:rPr lang="en-US" dirty="0" err="1"/>
              <a:t>Proyecto</a:t>
            </a:r>
            <a:endParaRPr lang="en-US" dirty="0"/>
          </a:p>
        </p:txBody>
      </p:sp>
      <p:sp>
        <p:nvSpPr>
          <p:cNvPr id="24" name="TextBox 23"/>
          <p:cNvSpPr txBox="1"/>
          <p:nvPr/>
        </p:nvSpPr>
        <p:spPr>
          <a:xfrm>
            <a:off x="6934201" y="4267200"/>
            <a:ext cx="2209800" cy="646331"/>
          </a:xfrm>
          <a:prstGeom prst="rect">
            <a:avLst/>
          </a:prstGeom>
          <a:noFill/>
        </p:spPr>
        <p:txBody>
          <a:bodyPr wrap="square" rtlCol="0">
            <a:spAutoFit/>
          </a:bodyPr>
          <a:lstStyle/>
          <a:p>
            <a:r>
              <a:rPr lang="en-US" dirty="0" err="1"/>
              <a:t>Acción</a:t>
            </a:r>
            <a:r>
              <a:rPr lang="en-US" dirty="0"/>
              <a:t> de la </a:t>
            </a:r>
            <a:r>
              <a:rPr lang="en-US" dirty="0" err="1"/>
              <a:t>Gestión</a:t>
            </a:r>
            <a:r>
              <a:rPr lang="en-US" dirty="0"/>
              <a:t> de </a:t>
            </a:r>
            <a:r>
              <a:rPr lang="en-US" dirty="0" err="1"/>
              <a:t>las</a:t>
            </a:r>
            <a:r>
              <a:rPr lang="en-US" dirty="0"/>
              <a:t> </a:t>
            </a:r>
            <a:r>
              <a:rPr lang="en-US" dirty="0" err="1"/>
              <a:t>Operaciones</a:t>
            </a:r>
            <a:endParaRPr lang="en-US" dirty="0"/>
          </a:p>
        </p:txBody>
      </p:sp>
    </p:spTree>
    <p:extLst>
      <p:ext uri="{BB962C8B-B14F-4D97-AF65-F5344CB8AC3E}">
        <p14:creationId xmlns:p14="http://schemas.microsoft.com/office/powerpoint/2010/main" val="50673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1015" y="2057400"/>
            <a:ext cx="5842992" cy="2819400"/>
          </a:xfrm>
        </p:spPr>
        <p:txBody>
          <a:bodyPr>
            <a:normAutofit fontScale="85000" lnSpcReduction="20000"/>
          </a:bodyPr>
          <a:lstStyle/>
          <a:p>
            <a:pPr marL="0" indent="0">
              <a:buNone/>
            </a:pPr>
            <a:r>
              <a:rPr lang="es-ES" dirty="0"/>
              <a:t>El GRI es la organización sin fines de lucro  pionera que propone un marco de referencia para la presentación de informes de sostenibilidad.</a:t>
            </a:r>
            <a:endParaRPr lang="en-US" dirty="0"/>
          </a:p>
          <a:p>
            <a:pPr marL="0" indent="0">
              <a:buNone/>
            </a:pPr>
            <a:r>
              <a:rPr lang="es-ES" dirty="0"/>
              <a:t>Las empresas utilizan este </a:t>
            </a:r>
            <a:r>
              <a:rPr lang="es-ES" dirty="0" err="1"/>
              <a:t>eporte</a:t>
            </a:r>
            <a:r>
              <a:rPr lang="es-ES" dirty="0"/>
              <a:t> para informar a sus accionistas y consumidores a través de este, su desempeño </a:t>
            </a:r>
            <a:r>
              <a:rPr lang="es-ES" dirty="0" err="1"/>
              <a:t>conómico</a:t>
            </a:r>
            <a:r>
              <a:rPr lang="es-ES" dirty="0"/>
              <a:t>, social y ambiental.</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42</a:t>
            </a:fld>
            <a:endParaRPr lang="en-US" dirty="0"/>
          </a:p>
        </p:txBody>
      </p:sp>
      <p:sp>
        <p:nvSpPr>
          <p:cNvPr id="2" name="1 Título"/>
          <p:cNvSpPr>
            <a:spLocks noGrp="1"/>
          </p:cNvSpPr>
          <p:nvPr>
            <p:ph type="title"/>
          </p:nvPr>
        </p:nvSpPr>
        <p:spPr/>
        <p:txBody>
          <a:bodyPr>
            <a:normAutofit/>
          </a:bodyPr>
          <a:lstStyle/>
          <a:p>
            <a:r>
              <a:rPr lang="en-US" dirty="0" err="1"/>
              <a:t>Presentación</a:t>
            </a:r>
            <a:r>
              <a:rPr lang="en-US" dirty="0"/>
              <a:t> de </a:t>
            </a:r>
            <a:r>
              <a:rPr lang="en-US" dirty="0" err="1"/>
              <a:t>Informes</a:t>
            </a:r>
            <a:endParaRPr lang="en-US" dirty="0"/>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9447" y="2286000"/>
            <a:ext cx="2838446"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28600" y="5715000"/>
            <a:ext cx="3987778" cy="369332"/>
          </a:xfrm>
          <a:prstGeom prst="rect">
            <a:avLst/>
          </a:prstGeom>
        </p:spPr>
        <p:txBody>
          <a:bodyPr wrap="none">
            <a:spAutoFit/>
          </a:bodyPr>
          <a:lstStyle/>
          <a:p>
            <a:pPr algn="ctr"/>
            <a:r>
              <a:rPr lang="es-MX" i="1" dirty="0">
                <a:hlinkClick r:id="rId5"/>
              </a:rPr>
              <a:t>Learn more at www.globalreporting.org</a:t>
            </a:r>
            <a:r>
              <a:rPr lang="es-MX" i="1" dirty="0"/>
              <a:t> </a:t>
            </a:r>
            <a:endParaRPr lang="en-US" i="1" dirty="0"/>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0957" y="5715000"/>
            <a:ext cx="2265730" cy="711552"/>
          </a:xfrm>
          <a:prstGeom prst="rect">
            <a:avLst/>
          </a:prstGeom>
        </p:spPr>
      </p:pic>
      <p:sp>
        <p:nvSpPr>
          <p:cNvPr id="7" name="TextBox 6"/>
          <p:cNvSpPr txBox="1"/>
          <p:nvPr/>
        </p:nvSpPr>
        <p:spPr>
          <a:xfrm>
            <a:off x="6730477" y="5648677"/>
            <a:ext cx="1305165" cy="369332"/>
          </a:xfrm>
          <a:prstGeom prst="rect">
            <a:avLst/>
          </a:prstGeom>
          <a:noFill/>
        </p:spPr>
        <p:txBody>
          <a:bodyPr wrap="none" rtlCol="0">
            <a:spAutoFit/>
          </a:bodyPr>
          <a:lstStyle/>
          <a:p>
            <a:r>
              <a:rPr lang="en-US" dirty="0">
                <a:solidFill>
                  <a:srgbClr val="002060"/>
                </a:solidFill>
              </a:rPr>
              <a:t>GPM Global</a:t>
            </a:r>
          </a:p>
        </p:txBody>
      </p:sp>
    </p:spTree>
    <p:extLst>
      <p:ext uri="{BB962C8B-B14F-4D97-AF65-F5344CB8AC3E}">
        <p14:creationId xmlns:p14="http://schemas.microsoft.com/office/powerpoint/2010/main" val="5529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210550" cy="854075"/>
          </a:xfrm>
        </p:spPr>
        <p:txBody>
          <a:bodyPr>
            <a:normAutofit fontScale="90000"/>
          </a:bodyPr>
          <a:lstStyle/>
          <a:p>
            <a:r>
              <a:rPr lang="en-US" dirty="0" err="1"/>
              <a:t>Informe</a:t>
            </a:r>
            <a:r>
              <a:rPr lang="en-US" dirty="0"/>
              <a:t> del </a:t>
            </a:r>
            <a:r>
              <a:rPr lang="en-US" dirty="0" err="1"/>
              <a:t>Pacto</a:t>
            </a:r>
            <a:r>
              <a:rPr lang="en-US" dirty="0"/>
              <a:t> Global de </a:t>
            </a:r>
            <a:r>
              <a:rPr lang="en-US" dirty="0" err="1"/>
              <a:t>las</a:t>
            </a:r>
            <a:r>
              <a:rPr lang="en-US" dirty="0"/>
              <a:t> </a:t>
            </a:r>
            <a:r>
              <a:rPr lang="en-US" dirty="0" err="1"/>
              <a:t>Naciones</a:t>
            </a:r>
            <a:r>
              <a:rPr lang="en-US" dirty="0"/>
              <a:t> </a:t>
            </a:r>
            <a:r>
              <a:rPr lang="en-US" dirty="0" err="1"/>
              <a:t>Unidas</a:t>
            </a:r>
            <a:endParaRPr lang="en-US" dirty="0"/>
          </a:p>
        </p:txBody>
      </p:sp>
      <p:sp>
        <p:nvSpPr>
          <p:cNvPr id="3" name="Content Placeholder 2"/>
          <p:cNvSpPr>
            <a:spLocks noGrp="1"/>
          </p:cNvSpPr>
          <p:nvPr>
            <p:ph idx="1"/>
          </p:nvPr>
        </p:nvSpPr>
        <p:spPr>
          <a:xfrm>
            <a:off x="628650" y="1447800"/>
            <a:ext cx="7886700" cy="2895599"/>
          </a:xfrm>
        </p:spPr>
        <p:txBody>
          <a:bodyPr>
            <a:normAutofit lnSpcReduction="10000"/>
          </a:bodyPr>
          <a:lstStyle/>
          <a:p>
            <a:r>
              <a:rPr lang="en-US" dirty="0"/>
              <a:t>El </a:t>
            </a:r>
            <a:r>
              <a:rPr lang="en-US" dirty="0" err="1"/>
              <a:t>proceso</a:t>
            </a:r>
            <a:r>
              <a:rPr lang="en-US" dirty="0"/>
              <a:t> del  </a:t>
            </a:r>
            <a:r>
              <a:rPr lang="en-US" dirty="0" err="1"/>
              <a:t>Informe</a:t>
            </a:r>
            <a:r>
              <a:rPr lang="en-US" dirty="0"/>
              <a:t> del </a:t>
            </a:r>
            <a:r>
              <a:rPr lang="en-US" dirty="0" err="1"/>
              <a:t>Pacto</a:t>
            </a:r>
            <a:r>
              <a:rPr lang="en-US" dirty="0"/>
              <a:t> Global de </a:t>
            </a:r>
            <a:r>
              <a:rPr lang="en-US" dirty="0" err="1"/>
              <a:t>las</a:t>
            </a:r>
            <a:r>
              <a:rPr lang="en-US" dirty="0"/>
              <a:t> </a:t>
            </a:r>
            <a:r>
              <a:rPr lang="en-US" dirty="0" err="1"/>
              <a:t>Naciones</a:t>
            </a:r>
            <a:r>
              <a:rPr lang="en-US" dirty="0"/>
              <a:t> </a:t>
            </a:r>
            <a:r>
              <a:rPr lang="en-US" dirty="0" err="1"/>
              <a:t>Unidas</a:t>
            </a:r>
            <a:r>
              <a:rPr lang="en-US" dirty="0"/>
              <a:t> </a:t>
            </a:r>
            <a:r>
              <a:rPr lang="en-US" dirty="0" err="1"/>
              <a:t>requiere</a:t>
            </a:r>
            <a:r>
              <a:rPr lang="en-US" dirty="0"/>
              <a:t> </a:t>
            </a:r>
            <a:r>
              <a:rPr lang="en-US" dirty="0" err="1"/>
              <a:t>comunicación</a:t>
            </a:r>
            <a:r>
              <a:rPr lang="en-US" dirty="0"/>
              <a:t> </a:t>
            </a:r>
            <a:r>
              <a:rPr lang="en-US" dirty="0" err="1"/>
              <a:t>sobre</a:t>
            </a:r>
            <a:r>
              <a:rPr lang="en-US" dirty="0"/>
              <a:t> los </a:t>
            </a:r>
            <a:r>
              <a:rPr lang="en-US" dirty="0" err="1"/>
              <a:t>compromisos</a:t>
            </a:r>
            <a:r>
              <a:rPr lang="en-US" dirty="0"/>
              <a:t> o COEs (en </a:t>
            </a:r>
            <a:r>
              <a:rPr lang="en-US" dirty="0" err="1"/>
              <a:t>inglés</a:t>
            </a:r>
            <a:r>
              <a:rPr lang="en-US" dirty="0"/>
              <a:t>)</a:t>
            </a:r>
          </a:p>
          <a:p>
            <a:r>
              <a:rPr lang="es-ES" dirty="0"/>
              <a:t>Informes de resultados del proyecto son importantes para el proceso de información y deben ser proporcionados a quien lo presenta en nombre de la organización.</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23" y="4372707"/>
            <a:ext cx="9132277" cy="1312583"/>
          </a:xfrm>
          <a:prstGeom prst="rect">
            <a:avLst/>
          </a:prstGeom>
        </p:spPr>
      </p:pic>
      <p:sp>
        <p:nvSpPr>
          <p:cNvPr id="5" name="TextBox 4"/>
          <p:cNvSpPr txBox="1"/>
          <p:nvPr/>
        </p:nvSpPr>
        <p:spPr>
          <a:xfrm>
            <a:off x="4527686" y="5954124"/>
            <a:ext cx="4463914" cy="338554"/>
          </a:xfrm>
          <a:prstGeom prst="rect">
            <a:avLst/>
          </a:prstGeom>
          <a:noFill/>
        </p:spPr>
        <p:txBody>
          <a:bodyPr wrap="none" rtlCol="0">
            <a:spAutoFit/>
          </a:bodyPr>
          <a:lstStyle/>
          <a:p>
            <a:r>
              <a:rPr lang="en-US" sz="1600" dirty="0" err="1">
                <a:solidFill>
                  <a:schemeClr val="bg1">
                    <a:lumMod val="75000"/>
                  </a:schemeClr>
                </a:solidFill>
              </a:rPr>
              <a:t>Src</a:t>
            </a:r>
            <a:r>
              <a:rPr lang="en-US" sz="1600" dirty="0">
                <a:solidFill>
                  <a:schemeClr val="bg1">
                    <a:lumMod val="75000"/>
                  </a:schemeClr>
                </a:solidFill>
              </a:rPr>
              <a:t>. The UN Global Compact Submission Dashboard</a:t>
            </a:r>
          </a:p>
        </p:txBody>
      </p:sp>
      <p:sp>
        <p:nvSpPr>
          <p:cNvPr id="6" name="Donut 5"/>
          <p:cNvSpPr/>
          <p:nvPr/>
        </p:nvSpPr>
        <p:spPr>
          <a:xfrm>
            <a:off x="457200" y="5281964"/>
            <a:ext cx="304800" cy="304800"/>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7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Acerca</a:t>
            </a:r>
            <a:r>
              <a:rPr lang="en-US" dirty="0"/>
              <a:t> del </a:t>
            </a:r>
            <a:r>
              <a:rPr lang="en-US" dirty="0" err="1"/>
              <a:t>Reporte</a:t>
            </a:r>
            <a:r>
              <a:rPr lang="en-US" dirty="0"/>
              <a:t> del GRI</a:t>
            </a:r>
          </a:p>
        </p:txBody>
      </p:sp>
      <p:pic>
        <p:nvPicPr>
          <p:cNvPr id="4" name="Global Reporting Initiative -- The 5 step proces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628650" y="1593850"/>
            <a:ext cx="7886700" cy="4437063"/>
          </a:xfrm>
        </p:spPr>
      </p:pic>
      <p:sp>
        <p:nvSpPr>
          <p:cNvPr id="3" name="TextBox 2"/>
          <p:cNvSpPr txBox="1"/>
          <p:nvPr/>
        </p:nvSpPr>
        <p:spPr>
          <a:xfrm>
            <a:off x="7785209" y="6096000"/>
            <a:ext cx="700833" cy="369332"/>
          </a:xfrm>
          <a:prstGeom prst="rect">
            <a:avLst/>
          </a:prstGeom>
          <a:noFill/>
        </p:spPr>
        <p:txBody>
          <a:bodyPr wrap="none" rtlCol="0">
            <a:spAutoFit/>
          </a:bodyPr>
          <a:lstStyle/>
          <a:p>
            <a:r>
              <a:rPr lang="en-US"/>
              <a:t>video</a:t>
            </a:r>
          </a:p>
        </p:txBody>
      </p:sp>
    </p:spTree>
    <p:extLst>
      <p:ext uri="{BB962C8B-B14F-4D97-AF65-F5344CB8AC3E}">
        <p14:creationId xmlns:p14="http://schemas.microsoft.com/office/powerpoint/2010/main" val="729844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Rectángulo redondeado"/>
          <p:cNvSpPr/>
          <p:nvPr/>
        </p:nvSpPr>
        <p:spPr>
          <a:xfrm>
            <a:off x="685800" y="4343400"/>
            <a:ext cx="2425485" cy="1655936"/>
          </a:xfrm>
          <a:prstGeom prst="roundRect">
            <a:avLst/>
          </a:prstGeom>
          <a:solidFill>
            <a:schemeClr val="accent2">
              <a:lumMod val="75000"/>
            </a:schemeClr>
          </a:solidFill>
          <a:scene3d>
            <a:camera prst="orthographicFront"/>
            <a:lightRig rig="flat" dir="t"/>
          </a:scene3d>
        </p:spPr>
        <p:style>
          <a:lnRef idx="0">
            <a:schemeClr val="accent4"/>
          </a:lnRef>
          <a:fillRef idx="3">
            <a:schemeClr val="accent4"/>
          </a:fillRef>
          <a:effectRef idx="3">
            <a:schemeClr val="accent4"/>
          </a:effectRef>
          <a:fontRef idx="minor">
            <a:schemeClr val="lt1"/>
          </a:fontRef>
        </p:style>
      </p:sp>
      <p:sp>
        <p:nvSpPr>
          <p:cNvPr id="26" name="25 Rectángulo redondeado"/>
          <p:cNvSpPr/>
          <p:nvPr/>
        </p:nvSpPr>
        <p:spPr>
          <a:xfrm>
            <a:off x="2672861" y="2895601"/>
            <a:ext cx="2745173" cy="1505568"/>
          </a:xfrm>
          <a:prstGeom prst="roundRect">
            <a:avLst/>
          </a:prstGeom>
          <a:solidFill>
            <a:schemeClr val="accent5">
              <a:lumMod val="60000"/>
              <a:lumOff val="40000"/>
            </a:schemeClr>
          </a:solidFill>
          <a:scene3d>
            <a:camera prst="orthographicFront"/>
            <a:lightRig rig="flat" dir="t"/>
          </a:scene3d>
        </p:spPr>
        <p:style>
          <a:lnRef idx="0">
            <a:schemeClr val="accent1"/>
          </a:lnRef>
          <a:fillRef idx="3">
            <a:schemeClr val="accent1"/>
          </a:fillRef>
          <a:effectRef idx="3">
            <a:schemeClr val="accent1"/>
          </a:effectRef>
          <a:fontRef idx="minor">
            <a:schemeClr val="lt1"/>
          </a:fontRef>
        </p:style>
      </p:sp>
      <p:sp>
        <p:nvSpPr>
          <p:cNvPr id="25" name="24 Rectángulo redondeado"/>
          <p:cNvSpPr/>
          <p:nvPr/>
        </p:nvSpPr>
        <p:spPr>
          <a:xfrm>
            <a:off x="609600" y="1143000"/>
            <a:ext cx="2694513" cy="1655936"/>
          </a:xfrm>
          <a:prstGeom prst="roundRect">
            <a:avLst/>
          </a:prstGeom>
          <a:solidFill>
            <a:schemeClr val="accent4"/>
          </a:solidFill>
          <a:scene3d>
            <a:camera prst="orthographicFront"/>
            <a:lightRig rig="flat" dir="t"/>
          </a:scene3d>
        </p:spPr>
        <p:style>
          <a:lnRef idx="0">
            <a:schemeClr val="accent5"/>
          </a:lnRef>
          <a:fillRef idx="3">
            <a:schemeClr val="accent5"/>
          </a:fillRef>
          <a:effectRef idx="3">
            <a:schemeClr val="accent5"/>
          </a:effectRef>
          <a:fontRef idx="minor">
            <a:schemeClr val="lt1"/>
          </a:fontRef>
        </p:style>
      </p:sp>
      <p:sp>
        <p:nvSpPr>
          <p:cNvPr id="2" name="1 Título"/>
          <p:cNvSpPr>
            <a:spLocks noGrp="1"/>
          </p:cNvSpPr>
          <p:nvPr>
            <p:ph type="title"/>
          </p:nvPr>
        </p:nvSpPr>
        <p:spPr>
          <a:xfrm>
            <a:off x="210984" y="228430"/>
            <a:ext cx="6647015" cy="792650"/>
          </a:xfrm>
        </p:spPr>
        <p:txBody>
          <a:bodyPr>
            <a:normAutofit fontScale="90000"/>
          </a:bodyPr>
          <a:lstStyle/>
          <a:p>
            <a:r>
              <a:rPr lang="es-MX" sz="2800" dirty="0"/>
              <a:t>Categorías y Aspectos del Global </a:t>
            </a:r>
            <a:r>
              <a:rPr lang="es-MX" sz="2800" dirty="0" err="1"/>
              <a:t>Reporting</a:t>
            </a:r>
            <a:r>
              <a:rPr lang="es-MX" sz="2800" dirty="0"/>
              <a:t> </a:t>
            </a:r>
            <a:r>
              <a:rPr lang="es-MX" sz="2800" dirty="0" err="1"/>
              <a:t>Intiative</a:t>
            </a:r>
            <a:endParaRPr lang="en-US" sz="2800" dirty="0"/>
          </a:p>
        </p:txBody>
      </p:sp>
      <p:grpSp>
        <p:nvGrpSpPr>
          <p:cNvPr id="4" name="5 Grupo"/>
          <p:cNvGrpSpPr/>
          <p:nvPr/>
        </p:nvGrpSpPr>
        <p:grpSpPr>
          <a:xfrm>
            <a:off x="618052" y="1205581"/>
            <a:ext cx="6064103" cy="1494263"/>
            <a:chOff x="1577278" y="1205581"/>
            <a:chExt cx="4938939" cy="1494263"/>
          </a:xfrm>
        </p:grpSpPr>
        <p:grpSp>
          <p:nvGrpSpPr>
            <p:cNvPr id="5"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194561" y="304154"/>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a:t> </a:t>
                </a:r>
                <a:r>
                  <a:rPr lang="en-US" sz="1600" dirty="0" err="1"/>
                  <a:t>Desempeño</a:t>
                </a:r>
                <a:r>
                  <a:rPr lang="en-US" sz="1600" dirty="0"/>
                  <a:t> </a:t>
                </a:r>
                <a:r>
                  <a:rPr lang="en-US" sz="1600" dirty="0" err="1"/>
                  <a:t>Económico</a:t>
                </a:r>
                <a:endParaRPr lang="en-US" sz="1600" dirty="0"/>
              </a:p>
              <a:p>
                <a:pPr marL="514284" lvl="2" indent="-57150" defTabSz="488950">
                  <a:lnSpc>
                    <a:spcPct val="90000"/>
                  </a:lnSpc>
                  <a:spcBef>
                    <a:spcPct val="0"/>
                  </a:spcBef>
                  <a:spcAft>
                    <a:spcPct val="15000"/>
                  </a:spcAft>
                  <a:buChar char="••"/>
                </a:pPr>
                <a:r>
                  <a:rPr lang="en-US" sz="1600" dirty="0" err="1"/>
                  <a:t>Presencia</a:t>
                </a:r>
                <a:r>
                  <a:rPr lang="en-US" sz="1600" dirty="0"/>
                  <a:t> en el Mercado</a:t>
                </a:r>
              </a:p>
              <a:p>
                <a:pPr marL="514284" lvl="2" indent="-57150" defTabSz="488950">
                  <a:lnSpc>
                    <a:spcPct val="90000"/>
                  </a:lnSpc>
                  <a:spcBef>
                    <a:spcPct val="0"/>
                  </a:spcBef>
                  <a:spcAft>
                    <a:spcPct val="15000"/>
                  </a:spcAft>
                  <a:buChar char="••"/>
                </a:pPr>
                <a:r>
                  <a:rPr lang="en-US" sz="1600" dirty="0" err="1"/>
                  <a:t>Impacto</a:t>
                </a:r>
                <a:r>
                  <a:rPr lang="en-US" sz="1600" dirty="0"/>
                  <a:t> </a:t>
                </a:r>
                <a:r>
                  <a:rPr lang="en-US" sz="1600" dirty="0" err="1"/>
                  <a:t>Económico</a:t>
                </a:r>
                <a:r>
                  <a:rPr lang="en-US" sz="1600" dirty="0"/>
                  <a:t> </a:t>
                </a:r>
                <a:r>
                  <a:rPr lang="en-US" sz="1600" dirty="0" err="1"/>
                  <a:t>directo</a:t>
                </a:r>
                <a:endParaRPr lang="en-US" sz="1600" kern="1200" dirty="0"/>
              </a:p>
            </p:txBody>
          </p:sp>
        </p:grpSp>
        <p:sp>
          <p:nvSpPr>
            <p:cNvPr id="22" name="21 Rectángulo"/>
            <p:cNvSpPr/>
            <p:nvPr/>
          </p:nvSpPr>
          <p:spPr>
            <a:xfrm>
              <a:off x="1577278" y="1205581"/>
              <a:ext cx="2066692" cy="1494263"/>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a:t>Economía</a:t>
              </a:r>
              <a:endParaRPr lang="en-US" sz="3400" kern="1200" dirty="0"/>
            </a:p>
          </p:txBody>
        </p:sp>
      </p:grpSp>
      <p:grpSp>
        <p:nvGrpSpPr>
          <p:cNvPr id="6" name="24 Grupo"/>
          <p:cNvGrpSpPr/>
          <p:nvPr/>
        </p:nvGrpSpPr>
        <p:grpSpPr>
          <a:xfrm>
            <a:off x="2743199" y="2971800"/>
            <a:ext cx="6028930" cy="1358576"/>
            <a:chOff x="1159024" y="2754754"/>
            <a:chExt cx="6028930" cy="1494263"/>
          </a:xfrm>
        </p:grpSpPr>
        <p:grpSp>
          <p:nvGrpSpPr>
            <p:cNvPr id="7" name="8 Grupo"/>
            <p:cNvGrpSpPr/>
            <p:nvPr/>
          </p:nvGrpSpPr>
          <p:grpSpPr>
            <a:xfrm>
              <a:off x="3958249" y="2754755"/>
              <a:ext cx="3229705" cy="1452960"/>
              <a:chOff x="2484100" y="1489250"/>
              <a:chExt cx="3901441" cy="1047750"/>
            </a:xfrm>
            <a:scene3d>
              <a:camera prst="orthographicFront"/>
              <a:lightRig rig="flat" dir="t"/>
            </a:scene3d>
          </p:grpSpPr>
          <p:sp>
            <p:nvSpPr>
              <p:cNvPr id="19" name="18 Redondear rectángulo de esquina del mismo lado"/>
              <p:cNvSpPr/>
              <p:nvPr/>
            </p:nvSpPr>
            <p:spPr>
              <a:xfrm rot="5400000">
                <a:off x="3910946" y="62404"/>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313748"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err="1"/>
                  <a:t>Materiales</a:t>
                </a:r>
                <a:r>
                  <a:rPr lang="en-US" sz="1600" dirty="0"/>
                  <a:t>, </a:t>
                </a:r>
                <a:r>
                  <a:rPr lang="en-US" sz="1600" dirty="0" err="1"/>
                  <a:t>energía</a:t>
                </a:r>
                <a:r>
                  <a:rPr lang="en-US" sz="1600" dirty="0"/>
                  <a:t>, </a:t>
                </a:r>
                <a:r>
                  <a:rPr lang="en-US" sz="1600" dirty="0" err="1"/>
                  <a:t>agua</a:t>
                </a:r>
                <a:endParaRPr lang="en-US" sz="1600" dirty="0"/>
              </a:p>
              <a:p>
                <a:pPr marL="57150" lvl="1" indent="-57150" defTabSz="488950">
                  <a:lnSpc>
                    <a:spcPct val="90000"/>
                  </a:lnSpc>
                  <a:spcBef>
                    <a:spcPct val="0"/>
                  </a:spcBef>
                  <a:spcAft>
                    <a:spcPct val="15000"/>
                  </a:spcAft>
                  <a:buChar char="••"/>
                </a:pPr>
                <a:r>
                  <a:rPr lang="en-US" sz="1600" dirty="0" err="1"/>
                  <a:t>biodiversidad</a:t>
                </a:r>
                <a:endParaRPr lang="en-US" sz="1600" dirty="0"/>
              </a:p>
              <a:p>
                <a:pPr marL="57150" lvl="1" indent="-57150" defTabSz="488950">
                  <a:lnSpc>
                    <a:spcPct val="90000"/>
                  </a:lnSpc>
                  <a:spcBef>
                    <a:spcPct val="0"/>
                  </a:spcBef>
                  <a:spcAft>
                    <a:spcPct val="15000"/>
                  </a:spcAft>
                  <a:buChar char="••"/>
                </a:pPr>
                <a:r>
                  <a:rPr lang="en-US" sz="1600" dirty="0" err="1"/>
                  <a:t>Emisiones</a:t>
                </a:r>
                <a:r>
                  <a:rPr lang="en-US" sz="1600" dirty="0"/>
                  <a:t>, </a:t>
                </a:r>
                <a:r>
                  <a:rPr lang="en-US" sz="1600" dirty="0" err="1"/>
                  <a:t>basura</a:t>
                </a:r>
                <a:r>
                  <a:rPr lang="en-US" sz="1600" dirty="0"/>
                  <a:t>, </a:t>
                </a:r>
                <a:r>
                  <a:rPr lang="en-US" sz="1600" dirty="0" err="1"/>
                  <a:t>transporte</a:t>
                </a:r>
                <a:endParaRPr lang="en-US" sz="1600" dirty="0"/>
              </a:p>
              <a:p>
                <a:pPr marL="57150" lvl="1" indent="-57150" defTabSz="488950">
                  <a:lnSpc>
                    <a:spcPct val="90000"/>
                  </a:lnSpc>
                  <a:spcBef>
                    <a:spcPct val="0"/>
                  </a:spcBef>
                  <a:spcAft>
                    <a:spcPct val="15000"/>
                  </a:spcAft>
                  <a:buChar char="••"/>
                </a:pPr>
                <a:r>
                  <a:rPr lang="en-US" sz="1600" dirty="0" err="1"/>
                  <a:t>Productos</a:t>
                </a:r>
                <a:r>
                  <a:rPr lang="en-US" sz="1600" dirty="0"/>
                  <a:t> and </a:t>
                </a:r>
                <a:r>
                  <a:rPr lang="en-US" sz="1600" dirty="0" err="1"/>
                  <a:t>servicios</a:t>
                </a:r>
                <a:endParaRPr lang="en-US" sz="1600" dirty="0"/>
              </a:p>
              <a:p>
                <a:pPr marL="57150" lvl="1" indent="-57150" defTabSz="488950">
                  <a:lnSpc>
                    <a:spcPct val="90000"/>
                  </a:lnSpc>
                  <a:spcBef>
                    <a:spcPct val="0"/>
                  </a:spcBef>
                  <a:spcAft>
                    <a:spcPct val="15000"/>
                  </a:spcAft>
                  <a:buChar char="••"/>
                </a:pPr>
                <a:r>
                  <a:rPr lang="en-US" sz="1600" dirty="0" err="1"/>
                  <a:t>Sostenibilidad</a:t>
                </a:r>
                <a:r>
                  <a:rPr lang="en-US" sz="1600" dirty="0"/>
                  <a:t> Integral</a:t>
                </a:r>
                <a:endParaRPr lang="en-US" sz="1600" kern="1200" dirty="0"/>
              </a:p>
            </p:txBody>
          </p:sp>
        </p:grpSp>
        <p:sp>
          <p:nvSpPr>
            <p:cNvPr id="18" name="17 Rectángulo"/>
            <p:cNvSpPr/>
            <p:nvPr/>
          </p:nvSpPr>
          <p:spPr>
            <a:xfrm>
              <a:off x="1159024" y="2754754"/>
              <a:ext cx="2818790" cy="1494263"/>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a:t>Ambiente</a:t>
              </a:r>
              <a:endParaRPr lang="en-US" sz="3400" kern="1200" dirty="0"/>
            </a:p>
          </p:txBody>
        </p:sp>
      </p:grpSp>
      <p:grpSp>
        <p:nvGrpSpPr>
          <p:cNvPr id="8" name="25 Grupo"/>
          <p:cNvGrpSpPr/>
          <p:nvPr/>
        </p:nvGrpSpPr>
        <p:grpSpPr>
          <a:xfrm>
            <a:off x="633370" y="4419601"/>
            <a:ext cx="6078678" cy="1575099"/>
            <a:chOff x="1170607" y="4493603"/>
            <a:chExt cx="5499942" cy="1575099"/>
          </a:xfrm>
        </p:grpSpPr>
        <p:grpSp>
          <p:nvGrpSpPr>
            <p:cNvPr id="9" name="10 Grupo"/>
            <p:cNvGrpSpPr/>
            <p:nvPr/>
          </p:nvGrpSpPr>
          <p:grpSpPr>
            <a:xfrm>
              <a:off x="3269960" y="4493603"/>
              <a:ext cx="3400589" cy="1481469"/>
              <a:chOff x="2194561" y="2811591"/>
              <a:chExt cx="4086920" cy="1068308"/>
            </a:xfrm>
            <a:scene3d>
              <a:camera prst="orthographicFront"/>
              <a:lightRig rig="flat" dir="t"/>
            </a:scene3d>
          </p:grpSpPr>
          <p:sp>
            <p:nvSpPr>
              <p:cNvPr id="15" name="14 Redondear rectángulo de esquina del mismo lado"/>
              <p:cNvSpPr/>
              <p:nvPr/>
            </p:nvSpPr>
            <p:spPr>
              <a:xfrm rot="5400000">
                <a:off x="3806886" y="1384746"/>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194561" y="2934443"/>
                <a:ext cx="3850293"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err="1"/>
                  <a:t>Prácticas</a:t>
                </a:r>
                <a:r>
                  <a:rPr lang="en-US" sz="1600" dirty="0"/>
                  <a:t> </a:t>
                </a:r>
                <a:r>
                  <a:rPr lang="en-US" sz="1600" dirty="0" err="1"/>
                  <a:t>laborales</a:t>
                </a:r>
                <a:r>
                  <a:rPr lang="en-US" sz="1600" dirty="0"/>
                  <a:t> y </a:t>
                </a:r>
                <a:r>
                  <a:rPr lang="en-US" sz="1600" dirty="0" err="1"/>
                  <a:t>trabajo</a:t>
                </a:r>
                <a:r>
                  <a:rPr lang="en-US" sz="1600" dirty="0"/>
                  <a:t> </a:t>
                </a:r>
                <a:r>
                  <a:rPr lang="en-US" sz="1600" dirty="0" err="1"/>
                  <a:t>decente</a:t>
                </a:r>
                <a:endParaRPr lang="en-US" sz="1600" dirty="0"/>
              </a:p>
              <a:p>
                <a:pPr marL="514284" lvl="2" indent="-57150" defTabSz="488950">
                  <a:lnSpc>
                    <a:spcPct val="90000"/>
                  </a:lnSpc>
                  <a:spcBef>
                    <a:spcPct val="0"/>
                  </a:spcBef>
                  <a:spcAft>
                    <a:spcPct val="15000"/>
                  </a:spcAft>
                  <a:buChar char="••"/>
                </a:pPr>
                <a:r>
                  <a:rPr lang="en-US" sz="1600" dirty="0" err="1"/>
                  <a:t>Sociedad</a:t>
                </a:r>
                <a:endParaRPr lang="en-US" sz="1600" dirty="0"/>
              </a:p>
              <a:p>
                <a:pPr marL="514284" lvl="2" indent="-57150" defTabSz="488950">
                  <a:lnSpc>
                    <a:spcPct val="90000"/>
                  </a:lnSpc>
                  <a:spcBef>
                    <a:spcPct val="0"/>
                  </a:spcBef>
                  <a:spcAft>
                    <a:spcPct val="15000"/>
                  </a:spcAft>
                  <a:buChar char="••"/>
                </a:pPr>
                <a:r>
                  <a:rPr lang="en-US" sz="1600" dirty="0" err="1"/>
                  <a:t>Derechos</a:t>
                </a:r>
                <a:r>
                  <a:rPr lang="en-US" sz="1600" dirty="0"/>
                  <a:t> </a:t>
                </a:r>
                <a:r>
                  <a:rPr lang="en-US" sz="1600" dirty="0" err="1"/>
                  <a:t>Humanos</a:t>
                </a:r>
                <a:endParaRPr lang="en-US" sz="1600" dirty="0"/>
              </a:p>
              <a:p>
                <a:pPr marL="514284" lvl="2" indent="-57150" defTabSz="488950">
                  <a:lnSpc>
                    <a:spcPct val="90000"/>
                  </a:lnSpc>
                  <a:spcBef>
                    <a:spcPct val="0"/>
                  </a:spcBef>
                  <a:spcAft>
                    <a:spcPct val="15000"/>
                  </a:spcAft>
                  <a:buChar char="••"/>
                </a:pPr>
                <a:r>
                  <a:rPr lang="en-US" sz="1600" dirty="0" err="1"/>
                  <a:t>Responsabilidad</a:t>
                </a:r>
                <a:r>
                  <a:rPr lang="en-US" sz="1600" dirty="0"/>
                  <a:t> del </a:t>
                </a:r>
                <a:r>
                  <a:rPr lang="en-US" sz="1600" dirty="0" err="1"/>
                  <a:t>producto</a:t>
                </a:r>
                <a:endParaRPr lang="en-US" sz="1600" dirty="0"/>
              </a:p>
              <a:p>
                <a:pPr marL="514284" lvl="2" indent="-57150" defTabSz="488950">
                  <a:lnSpc>
                    <a:spcPct val="90000"/>
                  </a:lnSpc>
                  <a:spcBef>
                    <a:spcPct val="0"/>
                  </a:spcBef>
                  <a:spcAft>
                    <a:spcPct val="15000"/>
                  </a:spcAft>
                  <a:buChar char="••"/>
                </a:pPr>
                <a:r>
                  <a:rPr lang="en-US" sz="1600" dirty="0" err="1"/>
                  <a:t>Ética</a:t>
                </a:r>
                <a:endParaRPr lang="en-US" sz="1600" kern="1200" dirty="0"/>
              </a:p>
            </p:txBody>
          </p:sp>
        </p:grpSp>
        <p:sp>
          <p:nvSpPr>
            <p:cNvPr id="14" name="13 Rectángulo"/>
            <p:cNvSpPr/>
            <p:nvPr/>
          </p:nvSpPr>
          <p:spPr>
            <a:xfrm>
              <a:off x="1170607" y="4574439"/>
              <a:ext cx="2066692" cy="1494263"/>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a:t>Social</a:t>
              </a:r>
              <a:endParaRPr lang="en-US" sz="3400" kern="1200" dirty="0"/>
            </a:p>
          </p:txBody>
        </p:sp>
      </p:gr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9000" y="1600200"/>
            <a:ext cx="1576193" cy="628706"/>
          </a:xfrm>
          <a:prstGeom prst="rect">
            <a:avLst/>
          </a:prstGeom>
        </p:spPr>
      </p:pic>
    </p:spTree>
    <p:extLst>
      <p:ext uri="{BB962C8B-B14F-4D97-AF65-F5344CB8AC3E}">
        <p14:creationId xmlns:p14="http://schemas.microsoft.com/office/powerpoint/2010/main" val="356154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0"/>
            <a:ext cx="5867400" cy="914400"/>
          </a:xfrm>
        </p:spPr>
        <p:txBody>
          <a:bodyPr/>
          <a:lstStyle/>
          <a:p>
            <a:r>
              <a:rPr lang="es-AR" dirty="0"/>
              <a:t>Profundizando en GRI G4 2013</a:t>
            </a:r>
            <a:endParaRPr lang="es-ES" dirty="0"/>
          </a:p>
        </p:txBody>
      </p:sp>
      <p:pic>
        <p:nvPicPr>
          <p:cNvPr id="18434" name="Picture 1"/>
          <p:cNvPicPr>
            <a:picLocks noChangeAspect="1" noChangeArrowheads="1"/>
          </p:cNvPicPr>
          <p:nvPr/>
        </p:nvPicPr>
        <p:blipFill>
          <a:blip r:embed="rId3" cstate="print"/>
          <a:srcRect/>
          <a:stretch>
            <a:fillRect/>
          </a:stretch>
        </p:blipFill>
        <p:spPr bwMode="auto">
          <a:xfrm>
            <a:off x="1219200" y="840354"/>
            <a:ext cx="6400800" cy="5688280"/>
          </a:xfrm>
          <a:prstGeom prst="rect">
            <a:avLst/>
          </a:prstGeom>
          <a:noFill/>
          <a:ln w="9525">
            <a:noFill/>
            <a:miter lim="800000"/>
            <a:headEnd/>
            <a:tailEnd/>
          </a:ln>
        </p:spPr>
      </p:pic>
      <p:sp>
        <p:nvSpPr>
          <p:cNvPr id="12" name="11 Llamada ovalada"/>
          <p:cNvSpPr/>
          <p:nvPr/>
        </p:nvSpPr>
        <p:spPr>
          <a:xfrm>
            <a:off x="7315200" y="4343400"/>
            <a:ext cx="1828800" cy="1066800"/>
          </a:xfrm>
          <a:prstGeom prst="wedgeEllipseCallout">
            <a:avLst>
              <a:gd name="adj1" fmla="val -51096"/>
              <a:gd name="adj2" fmla="val -97692"/>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400" b="1" dirty="0">
              <a:solidFill>
                <a:schemeClr val="tx1"/>
              </a:solidFill>
            </a:endParaRPr>
          </a:p>
          <a:p>
            <a:r>
              <a:rPr lang="es-AR" sz="1400" b="1" dirty="0">
                <a:solidFill>
                  <a:schemeClr val="tx1"/>
                </a:solidFill>
              </a:rPr>
              <a:t>!</a:t>
            </a:r>
            <a:r>
              <a:rPr lang="es-AR" sz="1200" b="1" dirty="0">
                <a:solidFill>
                  <a:schemeClr val="tx1"/>
                </a:solidFill>
              </a:rPr>
              <a:t>Responsabilidad del producto!</a:t>
            </a:r>
          </a:p>
          <a:p>
            <a:r>
              <a:rPr lang="es-AR" sz="1200" b="1" dirty="0">
                <a:solidFill>
                  <a:schemeClr val="tx1"/>
                </a:solidFill>
              </a:rPr>
              <a:t>(Un poco débil</a:t>
            </a:r>
            <a:r>
              <a:rPr lang="es-AR" sz="1400" b="1" dirty="0">
                <a:solidFill>
                  <a:schemeClr val="tx1"/>
                </a:solidFill>
              </a:rPr>
              <a:t>)</a:t>
            </a:r>
          </a:p>
          <a:p>
            <a:pPr algn="ctr"/>
            <a:endParaRPr lang="es-ES" sz="1400" b="1" dirty="0">
              <a:solidFill>
                <a:schemeClr val="tx1"/>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46</a:t>
            </a:fld>
            <a:endParaRPr lang="en-US" dirty="0"/>
          </a:p>
        </p:txBody>
      </p:sp>
    </p:spTree>
    <p:extLst>
      <p:ext uri="{BB962C8B-B14F-4D97-AF65-F5344CB8AC3E}">
        <p14:creationId xmlns:p14="http://schemas.microsoft.com/office/powerpoint/2010/main" val="3253091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351" y="0"/>
            <a:ext cx="7282649" cy="892552"/>
          </a:xfrm>
          <a:prstGeom prst="rect">
            <a:avLst/>
          </a:prstGeom>
          <a:noFill/>
        </p:spPr>
        <p:txBody>
          <a:bodyPr wrap="square" rtlCol="0">
            <a:spAutoFit/>
          </a:bodyPr>
          <a:lstStyle/>
          <a:p>
            <a:r>
              <a:rPr lang="es-GT" sz="2600" dirty="0">
                <a:latin typeface="Helvetica"/>
                <a:cs typeface="Helvetica"/>
              </a:rPr>
              <a:t>500 Compañías de </a:t>
            </a:r>
            <a:r>
              <a:rPr lang="es-GT" sz="2600" dirty="0" err="1">
                <a:latin typeface="Helvetica"/>
                <a:cs typeface="Helvetica"/>
              </a:rPr>
              <a:t>Fortune</a:t>
            </a:r>
            <a:r>
              <a:rPr lang="es-GT" sz="2600" dirty="0">
                <a:latin typeface="Helvetica"/>
                <a:cs typeface="Helvetica"/>
              </a:rPr>
              <a:t> ahora publican informes de Sostenibilidad / Responsabilidad</a:t>
            </a:r>
            <a:endParaRPr lang="en-US" sz="2400" dirty="0">
              <a:latin typeface="Helvetica"/>
              <a:cs typeface="Helvetica"/>
            </a:endParaRPr>
          </a:p>
        </p:txBody>
      </p:sp>
      <p:sp>
        <p:nvSpPr>
          <p:cNvPr id="10" name="TextBox 9"/>
          <p:cNvSpPr txBox="1"/>
          <p:nvPr/>
        </p:nvSpPr>
        <p:spPr>
          <a:xfrm>
            <a:off x="6478333" y="2382395"/>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1680" y="1265470"/>
            <a:ext cx="5210612" cy="4689551"/>
          </a:xfrm>
          <a:prstGeom prst="rect">
            <a:avLst/>
          </a:prstGeom>
        </p:spPr>
      </p:pic>
      <p:sp>
        <p:nvSpPr>
          <p:cNvPr id="14" name="Rectangle 13"/>
          <p:cNvSpPr/>
          <p:nvPr/>
        </p:nvSpPr>
        <p:spPr>
          <a:xfrm>
            <a:off x="198756" y="1430881"/>
            <a:ext cx="2853346" cy="4247317"/>
          </a:xfrm>
          <a:prstGeom prst="rect">
            <a:avLst/>
          </a:prstGeom>
        </p:spPr>
        <p:txBody>
          <a:bodyPr wrap="square">
            <a:spAutoFit/>
          </a:bodyPr>
          <a:lstStyle/>
          <a:p>
            <a:r>
              <a:rPr lang="es-GT" b="1" dirty="0"/>
              <a:t>"Estamos viendo señales claras en los últimos tres años que la gestión corporativa de alto nivel comprende la importancia de adoptar y aplicar estrategias que reflejan el creciente interés de los inversores y las partes interesadas en la sostenibilidad corporativa“</a:t>
            </a:r>
          </a:p>
          <a:p>
            <a:endParaRPr lang="en-US" b="1" dirty="0"/>
          </a:p>
          <a:p>
            <a:r>
              <a:rPr lang="en-US" dirty="0"/>
              <a:t>- Louis Coppola, executive vice president of G&amp;A Institute.</a:t>
            </a:r>
          </a:p>
        </p:txBody>
      </p:sp>
      <p:sp>
        <p:nvSpPr>
          <p:cNvPr id="2" name="TextBox 1"/>
          <p:cNvSpPr txBox="1"/>
          <p:nvPr/>
        </p:nvSpPr>
        <p:spPr>
          <a:xfrm>
            <a:off x="152400" y="5892225"/>
            <a:ext cx="8991600" cy="584775"/>
          </a:xfrm>
          <a:prstGeom prst="rect">
            <a:avLst/>
          </a:prstGeom>
          <a:noFill/>
        </p:spPr>
        <p:txBody>
          <a:bodyPr wrap="square" rtlCol="0">
            <a:spAutoFit/>
          </a:bodyPr>
          <a:lstStyle/>
          <a:p>
            <a:r>
              <a:rPr lang="en-US" sz="1400" dirty="0">
                <a:solidFill>
                  <a:schemeClr val="bg1">
                    <a:lumMod val="50000"/>
                  </a:schemeClr>
                </a:solidFill>
              </a:rPr>
              <a:t>http://</a:t>
            </a:r>
            <a:r>
              <a:rPr lang="en-US" sz="1400" dirty="0" err="1">
                <a:solidFill>
                  <a:schemeClr val="bg1">
                    <a:lumMod val="50000"/>
                  </a:schemeClr>
                </a:solidFill>
              </a:rPr>
              <a:t>www.complianceweek.com</a:t>
            </a:r>
            <a:r>
              <a:rPr lang="en-US" sz="1400" dirty="0">
                <a:solidFill>
                  <a:schemeClr val="bg1">
                    <a:lumMod val="50000"/>
                  </a:schemeClr>
                </a:solidFill>
              </a:rPr>
              <a:t>/blogs/the-filing-cabinet/sustainability-reporting-on-the-rise</a:t>
            </a:r>
            <a:endParaRPr lang="en-US" dirty="0">
              <a:solidFill>
                <a:schemeClr val="bg1">
                  <a:lumMod val="50000"/>
                </a:schemeClr>
              </a:solidFill>
            </a:endParaRPr>
          </a:p>
          <a:p>
            <a:endParaRPr lang="en-US" dirty="0"/>
          </a:p>
        </p:txBody>
      </p:sp>
      <p:cxnSp>
        <p:nvCxnSpPr>
          <p:cNvPr id="8" name="Straight Connector 7"/>
          <p:cNvCxnSpPr/>
          <p:nvPr/>
        </p:nvCxnSpPr>
        <p:spPr>
          <a:xfrm flipV="1">
            <a:off x="4038600" y="2895600"/>
            <a:ext cx="4114800" cy="1679658"/>
          </a:xfrm>
          <a:prstGeom prst="line">
            <a:avLst/>
          </a:prstGeom>
          <a:ln w="57150" cmpd="sng">
            <a:solidFill>
              <a:srgbClr val="FF0000"/>
            </a:solidFill>
            <a:tailEnd type="triangle" w="lg"/>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7316641" y="4313648"/>
            <a:ext cx="805329" cy="523220"/>
          </a:xfrm>
          <a:prstGeom prst="rect">
            <a:avLst/>
          </a:prstGeom>
          <a:noFill/>
        </p:spPr>
        <p:txBody>
          <a:bodyPr wrap="none" rtlCol="0">
            <a:spAutoFit/>
          </a:bodyPr>
          <a:lstStyle/>
          <a:p>
            <a:r>
              <a:rPr lang="en-US" sz="2800" b="1" dirty="0"/>
              <a:t>72%</a:t>
            </a:r>
          </a:p>
        </p:txBody>
      </p:sp>
      <p:sp>
        <p:nvSpPr>
          <p:cNvPr id="9" name="TextBox 8"/>
          <p:cNvSpPr txBox="1"/>
          <p:nvPr/>
        </p:nvSpPr>
        <p:spPr>
          <a:xfrm>
            <a:off x="4265302" y="4903388"/>
            <a:ext cx="810413" cy="523220"/>
          </a:xfrm>
          <a:prstGeom prst="rect">
            <a:avLst/>
          </a:prstGeom>
          <a:noFill/>
        </p:spPr>
        <p:txBody>
          <a:bodyPr wrap="none" rtlCol="0">
            <a:spAutoFit/>
          </a:bodyPr>
          <a:lstStyle/>
          <a:p>
            <a:r>
              <a:rPr lang="en-US" sz="2800" b="1" dirty="0"/>
              <a:t>20%</a:t>
            </a:r>
          </a:p>
        </p:txBody>
      </p:sp>
      <p:sp>
        <p:nvSpPr>
          <p:cNvPr id="12" name="TextBox 11"/>
          <p:cNvSpPr txBox="1"/>
          <p:nvPr/>
        </p:nvSpPr>
        <p:spPr>
          <a:xfrm>
            <a:off x="5687254" y="4482426"/>
            <a:ext cx="810413" cy="523220"/>
          </a:xfrm>
          <a:prstGeom prst="rect">
            <a:avLst/>
          </a:prstGeom>
          <a:noFill/>
        </p:spPr>
        <p:txBody>
          <a:bodyPr wrap="none" rtlCol="0">
            <a:spAutoFit/>
          </a:bodyPr>
          <a:lstStyle/>
          <a:p>
            <a:r>
              <a:rPr lang="en-US" sz="2800" b="1" dirty="0"/>
              <a:t>53%</a:t>
            </a:r>
          </a:p>
        </p:txBody>
      </p:sp>
    </p:spTree>
    <p:extLst>
      <p:ext uri="{BB962C8B-B14F-4D97-AF65-F5344CB8AC3E}">
        <p14:creationId xmlns:p14="http://schemas.microsoft.com/office/powerpoint/2010/main" val="1607375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Cobb Salad Report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0434" y="1295400"/>
            <a:ext cx="4968766" cy="4724400"/>
          </a:xfrm>
        </p:spPr>
      </p:pic>
      <p:sp>
        <p:nvSpPr>
          <p:cNvPr id="7" name="Line Callout 1 (Accent Bar) 6"/>
          <p:cNvSpPr/>
          <p:nvPr/>
        </p:nvSpPr>
        <p:spPr>
          <a:xfrm>
            <a:off x="3200400" y="1676400"/>
            <a:ext cx="14478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a:t>Philanthropy</a:t>
            </a:r>
          </a:p>
        </p:txBody>
      </p:sp>
      <p:sp>
        <p:nvSpPr>
          <p:cNvPr id="8" name="Line Callout 1 (Accent Bar) 7"/>
          <p:cNvSpPr/>
          <p:nvPr/>
        </p:nvSpPr>
        <p:spPr>
          <a:xfrm>
            <a:off x="457200" y="1371600"/>
            <a:ext cx="1905000" cy="457200"/>
          </a:xfrm>
          <a:prstGeom prst="accentCallout1">
            <a:avLst>
              <a:gd name="adj1" fmla="val 18750"/>
              <a:gd name="adj2" fmla="val -8333"/>
              <a:gd name="adj3" fmla="val 368680"/>
              <a:gd name="adj4" fmla="val 11345"/>
            </a:avLst>
          </a:prstGeom>
          <a:ln/>
        </p:spPr>
        <p:style>
          <a:lnRef idx="1">
            <a:schemeClr val="accent5"/>
          </a:lnRef>
          <a:fillRef idx="3">
            <a:schemeClr val="accent5"/>
          </a:fillRef>
          <a:effectRef idx="2">
            <a:schemeClr val="accent5"/>
          </a:effectRef>
          <a:fontRef idx="minor">
            <a:schemeClr val="lt1"/>
          </a:fontRef>
        </p:style>
        <p:txBody>
          <a:bodyPr/>
          <a:lstStyle/>
          <a:p>
            <a:r>
              <a:rPr lang="en-US" dirty="0"/>
              <a:t>Health and Safety</a:t>
            </a:r>
          </a:p>
        </p:txBody>
      </p:sp>
      <p:sp>
        <p:nvSpPr>
          <p:cNvPr id="9" name="Line Callout 1 (Accent Bar) 8"/>
          <p:cNvSpPr/>
          <p:nvPr/>
        </p:nvSpPr>
        <p:spPr>
          <a:xfrm>
            <a:off x="2133600" y="3962400"/>
            <a:ext cx="24384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a:t>Carbon Emission Goals</a:t>
            </a:r>
          </a:p>
        </p:txBody>
      </p:sp>
      <p:sp>
        <p:nvSpPr>
          <p:cNvPr id="11" name="TextBox 10"/>
          <p:cNvSpPr txBox="1"/>
          <p:nvPr/>
        </p:nvSpPr>
        <p:spPr>
          <a:xfrm>
            <a:off x="5181600" y="1283017"/>
            <a:ext cx="3886200" cy="4431983"/>
          </a:xfrm>
          <a:prstGeom prst="rect">
            <a:avLst/>
          </a:prstGeom>
          <a:noFill/>
        </p:spPr>
        <p:txBody>
          <a:bodyPr wrap="square" rtlCol="0">
            <a:spAutoFit/>
          </a:bodyPr>
          <a:lstStyle/>
          <a:p>
            <a:r>
              <a:rPr lang="es-GT" sz="2400" dirty="0"/>
              <a:t>"Todos estos son temas que tienen su mérito; sin embargo, están enfocados en la operación y </a:t>
            </a:r>
            <a:r>
              <a:rPr lang="es-GT" sz="2400" b="1" dirty="0"/>
              <a:t>el énfasis debe centrarse en </a:t>
            </a:r>
            <a:r>
              <a:rPr lang="es-GT" sz="2400" dirty="0"/>
              <a:t>lo que la organización produce desde una perspectiva del </a:t>
            </a:r>
            <a:r>
              <a:rPr lang="es-GT" sz="2400" b="1" dirty="0"/>
              <a:t>producto</a:t>
            </a:r>
            <a:r>
              <a:rPr lang="es-GT" sz="2400" dirty="0"/>
              <a:t> y del </a:t>
            </a:r>
            <a:r>
              <a:rPr lang="es-GT" sz="2400" b="1" dirty="0"/>
              <a:t>servicio</a:t>
            </a:r>
            <a:r>
              <a:rPr lang="es-GT" sz="2400" dirty="0"/>
              <a:t>."</a:t>
            </a:r>
            <a:endParaRPr lang="en-US" sz="2400" dirty="0"/>
          </a:p>
          <a:p>
            <a:r>
              <a:rPr lang="en-US" sz="2400" dirty="0"/>
              <a:t>	Timothy Hui. Head 	of Focal Point GRI 	for China </a:t>
            </a:r>
          </a:p>
          <a:p>
            <a:endParaRPr lang="en-US" dirty="0"/>
          </a:p>
        </p:txBody>
      </p:sp>
    </p:spTree>
    <p:extLst>
      <p:ext uri="{BB962C8B-B14F-4D97-AF65-F5344CB8AC3E}">
        <p14:creationId xmlns:p14="http://schemas.microsoft.com/office/powerpoint/2010/main" val="1902120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Eemplo</a:t>
            </a:r>
            <a:r>
              <a:rPr lang="en-US" dirty="0"/>
              <a:t> </a:t>
            </a:r>
            <a:r>
              <a:rPr lang="en-US" dirty="0" err="1"/>
              <a:t>LEDtek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6915922"/>
              </p:ext>
            </p:extLst>
          </p:nvPr>
        </p:nvGraphicFramePr>
        <p:xfrm>
          <a:off x="235927" y="1447800"/>
          <a:ext cx="8603273" cy="5003800"/>
        </p:xfrm>
        <a:graphic>
          <a:graphicData uri="http://schemas.openxmlformats.org/drawingml/2006/table">
            <a:tbl>
              <a:tblPr firstRow="1" bandRow="1">
                <a:tableStyleId>{5A111915-BE36-4E01-A7E5-04B1672EAD32}</a:tableStyleId>
              </a:tblPr>
              <a:tblGrid>
                <a:gridCol w="1971675">
                  <a:extLst>
                    <a:ext uri="{9D8B030D-6E8A-4147-A177-3AD203B41FA5}">
                      <a16:colId xmlns:a16="http://schemas.microsoft.com/office/drawing/2014/main" xmlns="" val="20000"/>
                    </a:ext>
                  </a:extLst>
                </a:gridCol>
                <a:gridCol w="1743075">
                  <a:extLst>
                    <a:ext uri="{9D8B030D-6E8A-4147-A177-3AD203B41FA5}">
                      <a16:colId xmlns:a16="http://schemas.microsoft.com/office/drawing/2014/main" xmlns="" val="20001"/>
                    </a:ext>
                  </a:extLst>
                </a:gridCol>
                <a:gridCol w="2200275">
                  <a:extLst>
                    <a:ext uri="{9D8B030D-6E8A-4147-A177-3AD203B41FA5}">
                      <a16:colId xmlns:a16="http://schemas.microsoft.com/office/drawing/2014/main" xmlns="" val="20002"/>
                    </a:ext>
                  </a:extLst>
                </a:gridCol>
                <a:gridCol w="2688248">
                  <a:extLst>
                    <a:ext uri="{9D8B030D-6E8A-4147-A177-3AD203B41FA5}">
                      <a16:colId xmlns:a16="http://schemas.microsoft.com/office/drawing/2014/main" xmlns="" val="20003"/>
                    </a:ext>
                  </a:extLst>
                </a:gridCol>
              </a:tblGrid>
              <a:tr h="370840">
                <a:tc>
                  <a:txBody>
                    <a:bodyPr/>
                    <a:lstStyle/>
                    <a:p>
                      <a:r>
                        <a:rPr lang="en-US" dirty="0"/>
                        <a:t>Principio</a:t>
                      </a:r>
                    </a:p>
                  </a:txBody>
                  <a:tcPr/>
                </a:tc>
                <a:tc>
                  <a:txBody>
                    <a:bodyPr/>
                    <a:lstStyle/>
                    <a:p>
                      <a:r>
                        <a:rPr lang="en-US" dirty="0" err="1"/>
                        <a:t>Compromiso</a:t>
                      </a:r>
                      <a:endParaRPr lang="en-US" dirty="0"/>
                    </a:p>
                  </a:txBody>
                  <a:tcPr/>
                </a:tc>
                <a:tc>
                  <a:txBody>
                    <a:bodyPr/>
                    <a:lstStyle/>
                    <a:p>
                      <a:r>
                        <a:rPr lang="en-US" dirty="0" err="1"/>
                        <a:t>Proyecto</a:t>
                      </a:r>
                      <a:endParaRPr lang="en-US" dirty="0"/>
                    </a:p>
                  </a:txBody>
                  <a:tcPr/>
                </a:tc>
                <a:tc>
                  <a:txBody>
                    <a:bodyPr/>
                    <a:lstStyle/>
                    <a:p>
                      <a:r>
                        <a:rPr lang="en-US" dirty="0" err="1"/>
                        <a:t>Consideraciones</a:t>
                      </a:r>
                      <a:endParaRPr lang="en-US" dirty="0"/>
                    </a:p>
                  </a:txBody>
                  <a:tcPr/>
                </a:tc>
                <a:extLst>
                  <a:ext uri="{0D108BD9-81ED-4DB2-BD59-A6C34878D82A}">
                    <a16:rowId xmlns:a16="http://schemas.microsoft.com/office/drawing/2014/main" xmlns=""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kern="1200" baseline="0" dirty="0">
                          <a:solidFill>
                            <a:schemeClr val="tx1"/>
                          </a:solidFill>
                          <a:latin typeface="+mn-lt"/>
                          <a:ea typeface="+mn-ea"/>
                          <a:cs typeface="+mn-cs"/>
                        </a:rPr>
                        <a:t>9. </a:t>
                      </a:r>
                      <a:r>
                        <a:rPr lang="es-ES" sz="1400" dirty="0">
                          <a:latin typeface="+mn-lt"/>
                        </a:rPr>
                        <a:t>promover el desarrollo y la difusión de tecnologías ambientalmente amigables. </a:t>
                      </a:r>
                    </a:p>
                    <a:p>
                      <a:r>
                        <a:rPr lang="en-US" sz="1400" u="none" kern="1200" baseline="0" dirty="0">
                          <a:solidFill>
                            <a:schemeClr val="tx1"/>
                          </a:solidFill>
                          <a:latin typeface="+mn-lt"/>
                          <a:ea typeface="+mn-ea"/>
                          <a:cs typeface="+mn-cs"/>
                        </a:rPr>
                        <a:t> </a:t>
                      </a:r>
                    </a:p>
                  </a:txBody>
                  <a:tcPr/>
                </a:tc>
                <a:tc>
                  <a:txBody>
                    <a:bodyPr/>
                    <a:lstStyle/>
                    <a:p>
                      <a:r>
                        <a:rPr lang="es-ES" sz="1400" dirty="0"/>
                        <a:t>Nuestra organización se ha comprometido a reducir la dependencia de los combustibles fósiles</a:t>
                      </a:r>
                      <a:endParaRPr lang="en-US" sz="1400" dirty="0"/>
                    </a:p>
                  </a:txBody>
                  <a:tcPr/>
                </a:tc>
                <a:tc>
                  <a:txBody>
                    <a:bodyPr/>
                    <a:lstStyle/>
                    <a:p>
                      <a:r>
                        <a:rPr lang="es-ES" sz="1400" b="0" i="0" kern="1200" dirty="0">
                          <a:solidFill>
                            <a:schemeClr val="tx1"/>
                          </a:solidFill>
                          <a:effectLst/>
                          <a:latin typeface="+mn-lt"/>
                          <a:ea typeface="+mn-ea"/>
                          <a:cs typeface="+mn-cs"/>
                        </a:rPr>
                        <a:t>Diseño e instalación de iluminación de seguridad aérea rentable para Pueblos marginales de Mbabane </a:t>
                      </a:r>
                      <a:r>
                        <a:rPr lang="en-US" sz="1400" b="0" i="0" kern="1200" dirty="0">
                          <a:solidFill>
                            <a:schemeClr val="tx1"/>
                          </a:solidFill>
                          <a:effectLst/>
                          <a:latin typeface="+mn-lt"/>
                          <a:ea typeface="+mn-ea"/>
                          <a:cs typeface="+mn-cs"/>
                        </a:rPr>
                        <a:t> </a:t>
                      </a:r>
                      <a:endParaRPr lang="en-US" sz="1400" b="0" dirty="0"/>
                    </a:p>
                  </a:txBody>
                  <a:tcPr/>
                </a:tc>
                <a:tc>
                  <a:txBody>
                    <a:bodyPr/>
                    <a:lstStyle/>
                    <a:p>
                      <a:r>
                        <a:rPr lang="es-ES" sz="1400" b="0" i="0" kern="1200" dirty="0">
                          <a:solidFill>
                            <a:schemeClr val="tx1"/>
                          </a:solidFill>
                          <a:effectLst/>
                          <a:latin typeface="+mn-lt"/>
                          <a:ea typeface="+mn-ea"/>
                          <a:cs typeface="+mn-cs"/>
                        </a:rPr>
                        <a:t>El equilibrio de estos imperativos destacó la vinculación global integrada entre lo social, ambiental.</a:t>
                      </a:r>
                      <a:r>
                        <a:rPr lang="en-US" sz="1400" b="0" i="0" kern="1200" baseline="0" dirty="0">
                          <a:solidFill>
                            <a:schemeClr val="tx1"/>
                          </a:solidFill>
                          <a:effectLst/>
                          <a:latin typeface="+mn-lt"/>
                          <a:ea typeface="+mn-ea"/>
                          <a:cs typeface="+mn-cs"/>
                        </a:rPr>
                        <a:t> </a:t>
                      </a:r>
                      <a:endParaRPr lang="en-US" sz="1400" b="0" i="0" kern="1200" dirty="0">
                        <a:solidFill>
                          <a:schemeClr val="tx1"/>
                        </a:solidFill>
                        <a:effectLst/>
                        <a:latin typeface="+mn-lt"/>
                        <a:ea typeface="+mn-ea"/>
                        <a:cs typeface="+mn-cs"/>
                      </a:endParaRPr>
                    </a:p>
                    <a:p>
                      <a:r>
                        <a:rPr lang="es-ES" sz="1400" b="0" i="0" kern="1200" dirty="0">
                          <a:solidFill>
                            <a:schemeClr val="tx1"/>
                          </a:solidFill>
                          <a:effectLst/>
                          <a:latin typeface="+mn-lt"/>
                          <a:ea typeface="+mn-ea"/>
                          <a:cs typeface="+mn-cs"/>
                        </a:rPr>
                        <a:t>Fueron probadas fuentes de iluminación alternativos pero no fueron capaces de cumplir con los criterios de los niveles de iluminación entregados en el suelo.</a:t>
                      </a:r>
                      <a:endParaRPr lang="en-US" sz="1400" b="0" i="0" kern="1200" dirty="0">
                        <a:solidFill>
                          <a:schemeClr val="tx1"/>
                        </a:solidFill>
                        <a:effectLst/>
                        <a:latin typeface="+mn-lt"/>
                        <a:ea typeface="+mn-ea"/>
                        <a:cs typeface="+mn-cs"/>
                      </a:endParaRPr>
                    </a:p>
                    <a:p>
                      <a:endParaRPr lang="en-US" sz="1400" b="0" i="0" kern="1200" dirty="0">
                        <a:solidFill>
                          <a:schemeClr val="tx1"/>
                        </a:solidFill>
                        <a:effectLst/>
                        <a:latin typeface="+mn-lt"/>
                        <a:ea typeface="+mn-ea"/>
                        <a:cs typeface="+mn-cs"/>
                      </a:endParaRPr>
                    </a:p>
                    <a:p>
                      <a:r>
                        <a:rPr lang="es-ES" sz="1400" b="0" i="0" kern="1200" dirty="0">
                          <a:solidFill>
                            <a:schemeClr val="tx1"/>
                          </a:solidFill>
                          <a:effectLst/>
                          <a:latin typeface="+mn-lt"/>
                          <a:ea typeface="+mn-ea"/>
                          <a:cs typeface="+mn-cs"/>
                        </a:rPr>
                        <a:t>La atención de </a:t>
                      </a:r>
                      <a:r>
                        <a:rPr lang="es-ES" sz="1400" b="0" i="0" kern="1200" dirty="0" err="1">
                          <a:solidFill>
                            <a:schemeClr val="tx1"/>
                          </a:solidFill>
                          <a:effectLst/>
                          <a:latin typeface="+mn-lt"/>
                          <a:ea typeface="+mn-ea"/>
                          <a:cs typeface="+mn-cs"/>
                        </a:rPr>
                        <a:t>LEDtek</a:t>
                      </a:r>
                      <a:r>
                        <a:rPr lang="es-ES" sz="1400" b="0" i="0" kern="1200" dirty="0">
                          <a:solidFill>
                            <a:schemeClr val="tx1"/>
                          </a:solidFill>
                          <a:effectLst/>
                          <a:latin typeface="+mn-lt"/>
                          <a:ea typeface="+mn-ea"/>
                          <a:cs typeface="+mn-cs"/>
                        </a:rPr>
                        <a:t> a la gestión de los aspectos de la fase de diseño, con especial énfasis en la incorporación de metodologías de sostenibilidad como </a:t>
                      </a:r>
                      <a:r>
                        <a:rPr lang="es-ES" sz="1400" b="0" i="0" kern="1200" dirty="0" err="1">
                          <a:solidFill>
                            <a:schemeClr val="tx1"/>
                          </a:solidFill>
                          <a:effectLst/>
                          <a:latin typeface="+mn-lt"/>
                          <a:ea typeface="+mn-ea"/>
                          <a:cs typeface="+mn-cs"/>
                        </a:rPr>
                        <a:t>PRiSM</a:t>
                      </a:r>
                      <a:r>
                        <a:rPr lang="es-ES" sz="1400" b="0" i="0" kern="1200" dirty="0">
                          <a:solidFill>
                            <a:schemeClr val="tx1"/>
                          </a:solidFill>
                          <a:effectLst/>
                          <a:latin typeface="+mn-lt"/>
                          <a:ea typeface="+mn-ea"/>
                          <a:cs typeface="+mn-cs"/>
                        </a:rPr>
                        <a:t>, combinad, se combinaron para producir el resultado efectivo del proyecto, cumpliendo con todos los criterios</a:t>
                      </a:r>
                      <a:r>
                        <a:rPr lang="en-US" sz="1400" b="0" i="0" kern="1200" dirty="0">
                          <a:solidFill>
                            <a:schemeClr val="tx1"/>
                          </a:solidFill>
                          <a:effectLst/>
                          <a:latin typeface="+mn-lt"/>
                          <a:ea typeface="+mn-ea"/>
                          <a:cs typeface="+mn-cs"/>
                        </a:rPr>
                        <a:t> </a:t>
                      </a:r>
                    </a:p>
                    <a:p>
                      <a:endParaRPr lang="en-US" dirty="0"/>
                    </a:p>
                  </a:txBody>
                  <a:tcPr/>
                </a:tc>
                <a:extLst>
                  <a:ext uri="{0D108BD9-81ED-4DB2-BD59-A6C34878D82A}">
                    <a16:rowId xmlns:a16="http://schemas.microsoft.com/office/drawing/2014/main" xmlns="" val="10001"/>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3881" y="448634"/>
            <a:ext cx="3416300" cy="589911"/>
          </a:xfrm>
          <a:prstGeom prst="rect">
            <a:avLst/>
          </a:prstGeom>
        </p:spPr>
      </p:pic>
    </p:spTree>
    <p:extLst>
      <p:ext uri="{BB962C8B-B14F-4D97-AF65-F5344CB8AC3E}">
        <p14:creationId xmlns:p14="http://schemas.microsoft.com/office/powerpoint/2010/main" val="1783968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err="1"/>
              <a:t>Cubriremos</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a:t>
            </a:fld>
            <a:endParaRPr lang="en-US" dirty="0"/>
          </a:p>
        </p:txBody>
      </p:sp>
      <p:sp>
        <p:nvSpPr>
          <p:cNvPr id="8" name="TextBox 7"/>
          <p:cNvSpPr txBox="1"/>
          <p:nvPr/>
        </p:nvSpPr>
        <p:spPr>
          <a:xfrm>
            <a:off x="5547360" y="1229360"/>
            <a:ext cx="1967590" cy="369332"/>
          </a:xfrm>
          <a:prstGeom prst="rect">
            <a:avLst/>
          </a:prstGeom>
          <a:noFill/>
        </p:spPr>
        <p:txBody>
          <a:bodyPr wrap="none" rtlCol="0">
            <a:spAutoFit/>
          </a:bodyPr>
          <a:lstStyle/>
          <a:p>
            <a:r>
              <a:rPr lang="en-US" b="1" dirty="0" err="1"/>
              <a:t>Módulos</a:t>
            </a:r>
            <a:r>
              <a:rPr lang="en-US" b="1" dirty="0"/>
              <a:t> del </a:t>
            </a:r>
            <a:r>
              <a:rPr lang="en-US" b="1" dirty="0" err="1"/>
              <a:t>Curso</a:t>
            </a:r>
            <a:endParaRPr lang="en-US" b="1" dirty="0"/>
          </a:p>
        </p:txBody>
      </p:sp>
      <p:sp>
        <p:nvSpPr>
          <p:cNvPr id="9" name="TextBox 8"/>
          <p:cNvSpPr txBox="1"/>
          <p:nvPr/>
        </p:nvSpPr>
        <p:spPr>
          <a:xfrm>
            <a:off x="228600" y="1143000"/>
            <a:ext cx="5105400" cy="2308324"/>
          </a:xfrm>
          <a:prstGeom prst="rect">
            <a:avLst/>
          </a:prstGeom>
          <a:noFill/>
        </p:spPr>
        <p:txBody>
          <a:bodyPr wrap="square" rtlCol="0">
            <a:spAutoFit/>
          </a:bodyPr>
          <a:lstStyle/>
          <a:p>
            <a:r>
              <a:rPr lang="es-ES" dirty="0"/>
              <a:t>En este curso se imparten los conocimientos y habilidades para la Dirección de Proyectos utilizando métodos sostenibles. </a:t>
            </a:r>
            <a:endParaRPr lang="en-US" dirty="0"/>
          </a:p>
          <a:p>
            <a:r>
              <a:rPr lang="es-ES" dirty="0"/>
              <a:t>Donde muchos cursos de formación se centran en el conocimiento, o la memorización,  nosotros utilizamos un enfoque andragógico para asegurar la retención con un fuerte énfasis en el “hacer”.</a:t>
            </a:r>
            <a:endParaRPr lang="en-US" dirty="0"/>
          </a:p>
          <a:p>
            <a:endParaRPr lang="en-US" dirty="0"/>
          </a:p>
        </p:txBody>
      </p:sp>
      <p:pic>
        <p:nvPicPr>
          <p:cNvPr id="11" name="Picture 10"/>
          <p:cNvPicPr>
            <a:picLocks noChangeAspect="1"/>
          </p:cNvPicPr>
          <p:nvPr/>
        </p:nvPicPr>
        <p:blipFill>
          <a:blip r:embed="rId3" cstate="print"/>
          <a:stretch>
            <a:fillRect/>
          </a:stretch>
        </p:blipFill>
        <p:spPr>
          <a:xfrm>
            <a:off x="304800" y="3166060"/>
            <a:ext cx="5024535" cy="242962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082876915"/>
              </p:ext>
            </p:extLst>
          </p:nvPr>
        </p:nvGraphicFramePr>
        <p:xfrm>
          <a:off x="5638800" y="1981200"/>
          <a:ext cx="2755900" cy="3441700"/>
        </p:xfrm>
        <a:graphic>
          <a:graphicData uri="http://schemas.openxmlformats.org/drawingml/2006/table">
            <a:tbl>
              <a:tblPr/>
              <a:tblGrid>
                <a:gridCol w="2755900">
                  <a:extLst>
                    <a:ext uri="{9D8B030D-6E8A-4147-A177-3AD203B41FA5}">
                      <a16:colId xmlns:a16="http://schemas.microsoft.com/office/drawing/2014/main" xmlns="" val="20000"/>
                    </a:ext>
                  </a:extLst>
                </a:gridCol>
              </a:tblGrid>
              <a:tr h="152400">
                <a:tc>
                  <a:txBody>
                    <a:bodyPr/>
                    <a:lstStyle/>
                    <a:p>
                      <a:pPr algn="l" fontAlgn="ctr"/>
                      <a:r>
                        <a:rPr lang="en-US" sz="1000" b="0" i="0" u="none" strike="noStrike" dirty="0" err="1">
                          <a:effectLst/>
                          <a:latin typeface="Helvetica"/>
                        </a:rPr>
                        <a:t>Conductores</a:t>
                      </a:r>
                      <a:r>
                        <a:rPr lang="en-US" sz="1000" b="0" i="0" u="none" strike="noStrike" baseline="0" dirty="0">
                          <a:effectLst/>
                          <a:latin typeface="Helvetica"/>
                        </a:rPr>
                        <a:t> de </a:t>
                      </a:r>
                      <a:r>
                        <a:rPr lang="en-US" sz="1000" b="0" i="0" u="none" strike="noStrike" dirty="0" err="1">
                          <a:effectLst/>
                          <a:latin typeface="Helvetica"/>
                        </a:rPr>
                        <a:t>Sostenibilidad</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00"/>
                  </a:ext>
                </a:extLst>
              </a:tr>
              <a:tr h="152400">
                <a:tc>
                  <a:txBody>
                    <a:bodyPr/>
                    <a:lstStyle/>
                    <a:p>
                      <a:pPr algn="l" fontAlgn="ctr"/>
                      <a:r>
                        <a:rPr lang="en-US" sz="1000" b="0" i="0" u="none" strike="noStrike" dirty="0" err="1">
                          <a:effectLst/>
                          <a:latin typeface="Helvetica"/>
                        </a:rPr>
                        <a:t>Pensamiento</a:t>
                      </a:r>
                      <a:r>
                        <a:rPr lang="en-US" sz="1000" b="0" i="0" u="none" strike="noStrike" dirty="0">
                          <a:effectLst/>
                          <a:latin typeface="Helvetica"/>
                        </a:rPr>
                        <a:t> </a:t>
                      </a:r>
                      <a:r>
                        <a:rPr lang="en-US" sz="1000" b="0" i="0" u="none" strike="noStrike" dirty="0" err="1">
                          <a:effectLst/>
                          <a:latin typeface="Helvetica"/>
                        </a:rPr>
                        <a:t>Sistémico</a:t>
                      </a:r>
                      <a:r>
                        <a:rPr lang="en-US" sz="1000" b="0" i="0" u="none" strike="noStrike" dirty="0">
                          <a:effectLst/>
                          <a:latin typeface="Helvetica"/>
                        </a:rPr>
                        <a:t> - ISO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01"/>
                  </a:ext>
                </a:extLst>
              </a:tr>
              <a:tr h="152400">
                <a:tc>
                  <a:txBody>
                    <a:bodyPr/>
                    <a:lstStyle/>
                    <a:p>
                      <a:pPr algn="l" fontAlgn="ctr"/>
                      <a:r>
                        <a:rPr lang="en-US" sz="1000" b="0" i="0" u="none" strike="noStrike" dirty="0" err="1">
                          <a:solidFill>
                            <a:srgbClr val="000000"/>
                          </a:solidFill>
                          <a:effectLst/>
                          <a:latin typeface="Helvetica"/>
                        </a:rPr>
                        <a:t>Etica</a:t>
                      </a:r>
                      <a:r>
                        <a:rPr lang="en-US" sz="1000" b="0" i="0" u="none" strike="noStrike" dirty="0">
                          <a:solidFill>
                            <a:srgbClr val="000000"/>
                          </a:solidFill>
                          <a:effectLst/>
                          <a:latin typeface="Helvetica"/>
                        </a:rPr>
                        <a:t> </a:t>
                      </a:r>
                      <a:r>
                        <a:rPr lang="en-US" sz="1000" b="0" i="0" u="none" strike="noStrike" dirty="0" err="1">
                          <a:solidFill>
                            <a:srgbClr val="000000"/>
                          </a:solidFill>
                          <a:effectLst/>
                          <a:latin typeface="Helvetica"/>
                        </a:rPr>
                        <a:t>Principios</a:t>
                      </a:r>
                      <a:r>
                        <a:rPr lang="en-US" sz="1000" b="0" i="0" u="none" strike="noStrike" dirty="0">
                          <a:solidFill>
                            <a:srgbClr val="000000"/>
                          </a:solidFill>
                          <a:effectLst/>
                          <a:latin typeface="Helvetica"/>
                        </a:rPr>
                        <a:t> y </a:t>
                      </a:r>
                      <a:r>
                        <a:rPr lang="en-US" sz="1000" b="0" i="0" u="none" strike="noStrike" dirty="0" err="1">
                          <a:solidFill>
                            <a:srgbClr val="000000"/>
                          </a:solidFill>
                          <a:effectLst/>
                          <a:latin typeface="Helvetica"/>
                        </a:rPr>
                        <a:t>Valores</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02"/>
                  </a:ext>
                </a:extLst>
              </a:tr>
              <a:tr h="304800">
                <a:tc>
                  <a:txBody>
                    <a:bodyPr/>
                    <a:lstStyle/>
                    <a:p>
                      <a:pPr algn="l" fontAlgn="ctr"/>
                      <a:r>
                        <a:rPr lang="en-US" sz="1000" b="0" i="0" u="none" strike="noStrike" dirty="0" err="1">
                          <a:effectLst/>
                          <a:latin typeface="Helvetica"/>
                        </a:rPr>
                        <a:t>Gobernanza</a:t>
                      </a:r>
                      <a:r>
                        <a:rPr lang="en-US" sz="1000" b="0" i="0" u="none" strike="noStrike" dirty="0">
                          <a:effectLst/>
                          <a:latin typeface="Helvetica"/>
                        </a:rPr>
                        <a:t>, </a:t>
                      </a:r>
                      <a:r>
                        <a:rPr lang="en-US" sz="1000" b="0" i="0" u="none" strike="noStrike" dirty="0" err="1">
                          <a:effectLst/>
                          <a:latin typeface="Helvetica"/>
                        </a:rPr>
                        <a:t>Gestión</a:t>
                      </a:r>
                      <a:r>
                        <a:rPr lang="en-US" sz="1000" b="0" i="0" u="none" strike="noStrike" dirty="0">
                          <a:effectLst/>
                          <a:latin typeface="Helvetica"/>
                        </a:rPr>
                        <a:t> de </a:t>
                      </a:r>
                      <a:r>
                        <a:rPr lang="en-US" sz="1000" b="0" i="0" u="none" strike="noStrike" dirty="0" err="1">
                          <a:effectLst/>
                          <a:latin typeface="Helvetica"/>
                        </a:rPr>
                        <a:t>Programas</a:t>
                      </a:r>
                      <a:r>
                        <a:rPr lang="en-US" sz="1000" b="0" i="0" u="none" strike="noStrike" baseline="0" dirty="0">
                          <a:effectLst/>
                          <a:latin typeface="Helvetica"/>
                        </a:rPr>
                        <a:t> y </a:t>
                      </a:r>
                      <a:r>
                        <a:rPr lang="en-US" sz="1000" b="0" i="0" u="none" strike="noStrike" baseline="0" dirty="0" err="1">
                          <a:effectLst/>
                          <a:latin typeface="Helvetica"/>
                        </a:rPr>
                        <a:t>Portafolios</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03"/>
                  </a:ext>
                </a:extLst>
              </a:tr>
              <a:tr h="152400">
                <a:tc>
                  <a:txBody>
                    <a:bodyPr/>
                    <a:lstStyle/>
                    <a:p>
                      <a:pPr algn="l" fontAlgn="ctr"/>
                      <a:r>
                        <a:rPr lang="en-US" sz="1000" b="0" i="0" u="none" strike="noStrike" dirty="0" err="1">
                          <a:solidFill>
                            <a:srgbClr val="000000"/>
                          </a:solidFill>
                          <a:effectLst/>
                          <a:latin typeface="Helvetica"/>
                        </a:rPr>
                        <a:t>Capacidad</a:t>
                      </a:r>
                      <a:r>
                        <a:rPr lang="en-US" sz="1000" b="0" i="0" u="none" strike="noStrike" dirty="0">
                          <a:solidFill>
                            <a:srgbClr val="000000"/>
                          </a:solidFill>
                          <a:effectLst/>
                          <a:latin typeface="Helvetica"/>
                        </a:rPr>
                        <a:t> de </a:t>
                      </a:r>
                      <a:r>
                        <a:rPr lang="en-US" sz="1000" b="0" i="0" u="none" strike="noStrike" dirty="0" err="1">
                          <a:solidFill>
                            <a:srgbClr val="000000"/>
                          </a:solidFill>
                          <a:effectLst/>
                          <a:latin typeface="Helvetica"/>
                        </a:rPr>
                        <a:t>Cambio</a:t>
                      </a:r>
                      <a:r>
                        <a:rPr lang="en-US" sz="1000" b="0" i="0" u="none" strike="noStrike" dirty="0">
                          <a:solidFill>
                            <a:srgbClr val="000000"/>
                          </a:solidFill>
                          <a:effectLst/>
                          <a:latin typeface="Helvetica"/>
                        </a:rPr>
                        <a:t> </a:t>
                      </a:r>
                      <a:r>
                        <a:rPr lang="en-US" sz="1000" b="0" i="0" u="none" strike="noStrike" dirty="0" err="1">
                          <a:solidFill>
                            <a:srgbClr val="000000"/>
                          </a:solidFill>
                          <a:effectLst/>
                          <a:latin typeface="Helvetica"/>
                        </a:rPr>
                        <a:t>Organizacional</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04"/>
                  </a:ext>
                </a:extLst>
              </a:tr>
              <a:tr h="304800">
                <a:tc>
                  <a:txBody>
                    <a:bodyPr/>
                    <a:lstStyle/>
                    <a:p>
                      <a:pPr algn="l" fontAlgn="ctr"/>
                      <a:r>
                        <a:rPr lang="en-US" sz="1000" b="0" i="0" u="none" strike="noStrike" dirty="0" err="1">
                          <a:solidFill>
                            <a:srgbClr val="000000"/>
                          </a:solidFill>
                          <a:effectLst/>
                          <a:latin typeface="Helvetica"/>
                        </a:rPr>
                        <a:t>Caso</a:t>
                      </a:r>
                      <a:r>
                        <a:rPr lang="en-US" sz="1000" b="0" i="0" u="none" strike="noStrike" dirty="0">
                          <a:solidFill>
                            <a:srgbClr val="000000"/>
                          </a:solidFill>
                          <a:effectLst/>
                          <a:latin typeface="Helvetica"/>
                        </a:rPr>
                        <a:t> de </a:t>
                      </a:r>
                      <a:r>
                        <a:rPr lang="en-US" sz="1000" b="0" i="0" u="none" strike="noStrike" dirty="0" err="1">
                          <a:solidFill>
                            <a:srgbClr val="000000"/>
                          </a:solidFill>
                          <a:effectLst/>
                          <a:latin typeface="Helvetica"/>
                        </a:rPr>
                        <a:t>Negocio</a:t>
                      </a:r>
                      <a:r>
                        <a:rPr lang="en-US" sz="1000" b="0" i="0" u="none" strike="noStrike" dirty="0">
                          <a:solidFill>
                            <a:srgbClr val="000000"/>
                          </a:solidFill>
                          <a:effectLst/>
                          <a:latin typeface="Helvetica"/>
                        </a:rPr>
                        <a:t>, </a:t>
                      </a:r>
                      <a:r>
                        <a:rPr lang="en-US" sz="1000" b="0" i="0" u="none" strike="noStrike" dirty="0" err="1">
                          <a:solidFill>
                            <a:srgbClr val="000000"/>
                          </a:solidFill>
                          <a:effectLst/>
                          <a:latin typeface="Helvetica"/>
                        </a:rPr>
                        <a:t>Gestión</a:t>
                      </a:r>
                      <a:r>
                        <a:rPr lang="en-US" sz="1000" b="0" i="0" u="none" strike="noStrike" dirty="0">
                          <a:solidFill>
                            <a:srgbClr val="000000"/>
                          </a:solidFill>
                          <a:effectLst/>
                          <a:latin typeface="Helvetica"/>
                        </a:rPr>
                        <a:t> de los</a:t>
                      </a:r>
                      <a:r>
                        <a:rPr lang="en-US" sz="1000" b="0" i="0" u="none" strike="noStrike" baseline="0" dirty="0">
                          <a:solidFill>
                            <a:srgbClr val="000000"/>
                          </a:solidFill>
                          <a:effectLst/>
                          <a:latin typeface="Helvetica"/>
                        </a:rPr>
                        <a:t> </a:t>
                      </a:r>
                      <a:r>
                        <a:rPr lang="en-US" sz="1000" b="0" i="0" u="none" strike="noStrike" dirty="0" err="1">
                          <a:solidFill>
                            <a:srgbClr val="000000"/>
                          </a:solidFill>
                          <a:effectLst/>
                          <a:latin typeface="Helvetica"/>
                        </a:rPr>
                        <a:t>Beneficios</a:t>
                      </a:r>
                      <a:r>
                        <a:rPr lang="en-US" sz="1000" b="0" i="0" u="none" strike="noStrike" dirty="0">
                          <a:solidFill>
                            <a:srgbClr val="000000"/>
                          </a:solidFill>
                          <a:effectLst/>
                          <a:latin typeface="Helvetica"/>
                        </a:rPr>
                        <a:t> y del Valor</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05"/>
                  </a:ext>
                </a:extLst>
              </a:tr>
              <a:tr h="152400">
                <a:tc>
                  <a:txBody>
                    <a:bodyPr/>
                    <a:lstStyle/>
                    <a:p>
                      <a:pPr algn="l" fontAlgn="ctr"/>
                      <a:r>
                        <a:rPr lang="en-US" sz="1000" b="0" i="0" u="none" strike="noStrike" dirty="0" err="1">
                          <a:effectLst/>
                          <a:latin typeface="Helvetica"/>
                        </a:rPr>
                        <a:t>Gestión</a:t>
                      </a:r>
                      <a:r>
                        <a:rPr lang="en-US" sz="1000" b="0" i="0" u="none" strike="noStrike" dirty="0">
                          <a:effectLst/>
                          <a:latin typeface="Helvetica"/>
                        </a:rPr>
                        <a:t> de los </a:t>
                      </a:r>
                      <a:r>
                        <a:rPr lang="en-US" sz="1000" b="0" i="0" u="none" strike="noStrike" dirty="0" err="1">
                          <a:effectLst/>
                          <a:latin typeface="Helvetica"/>
                        </a:rPr>
                        <a:t>Requerimientos</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06"/>
                  </a:ext>
                </a:extLst>
              </a:tr>
              <a:tr h="152400">
                <a:tc>
                  <a:txBody>
                    <a:bodyPr/>
                    <a:lstStyle/>
                    <a:p>
                      <a:pPr algn="l" fontAlgn="ctr"/>
                      <a:r>
                        <a:rPr lang="en-US" sz="1000" b="0" i="0" u="none" strike="noStrike" dirty="0" err="1">
                          <a:solidFill>
                            <a:srgbClr val="000000"/>
                          </a:solidFill>
                          <a:effectLst/>
                          <a:latin typeface="Helvetica"/>
                        </a:rPr>
                        <a:t>Gestión</a:t>
                      </a:r>
                      <a:r>
                        <a:rPr lang="en-US" sz="1000" b="0" i="0" u="none" strike="noStrike" dirty="0">
                          <a:solidFill>
                            <a:srgbClr val="000000"/>
                          </a:solidFill>
                          <a:effectLst/>
                          <a:latin typeface="Helvetica"/>
                        </a:rPr>
                        <a:t> de </a:t>
                      </a:r>
                      <a:r>
                        <a:rPr lang="en-US" sz="1000" b="0" i="0" u="none" strike="noStrike" dirty="0" err="1">
                          <a:solidFill>
                            <a:srgbClr val="000000"/>
                          </a:solidFill>
                          <a:effectLst/>
                          <a:latin typeface="Helvetica"/>
                        </a:rPr>
                        <a:t>Proyectos</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07"/>
                  </a:ext>
                </a:extLst>
              </a:tr>
              <a:tr h="152400">
                <a:tc>
                  <a:txBody>
                    <a:bodyPr/>
                    <a:lstStyle/>
                    <a:p>
                      <a:pPr algn="l" fontAlgn="ctr"/>
                      <a:r>
                        <a:rPr lang="en-US" sz="1000" b="0" i="0" u="none" strike="noStrike" dirty="0" err="1">
                          <a:effectLst/>
                          <a:latin typeface="Helvetica"/>
                        </a:rPr>
                        <a:t>Ciclos</a:t>
                      </a:r>
                      <a:r>
                        <a:rPr lang="en-US" sz="1000" b="0" i="0" u="none" strike="noStrike" dirty="0">
                          <a:effectLst/>
                          <a:latin typeface="Helvetica"/>
                        </a:rPr>
                        <a:t> de Visa y </a:t>
                      </a:r>
                      <a:r>
                        <a:rPr lang="en-US" sz="1000" b="0" i="0" u="none" strike="noStrike" dirty="0" err="1">
                          <a:effectLst/>
                          <a:latin typeface="Helvetica"/>
                        </a:rPr>
                        <a:t>PRiSM</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08"/>
                  </a:ext>
                </a:extLst>
              </a:tr>
              <a:tr h="152400">
                <a:tc>
                  <a:txBody>
                    <a:bodyPr/>
                    <a:lstStyle/>
                    <a:p>
                      <a:pPr algn="l" fontAlgn="ctr"/>
                      <a:r>
                        <a:rPr lang="en-US" sz="1000" b="0" i="0" u="none" strike="noStrike">
                          <a:effectLst/>
                          <a:latin typeface="Helvetica"/>
                        </a:rPr>
                        <a:t>P5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09"/>
                  </a:ext>
                </a:extLst>
              </a:tr>
              <a:tr h="152400">
                <a:tc>
                  <a:txBody>
                    <a:bodyPr/>
                    <a:lstStyle/>
                    <a:p>
                      <a:pPr algn="l" fontAlgn="ctr"/>
                      <a:r>
                        <a:rPr lang="en-US" sz="1000" b="0" i="0" u="none" strike="noStrike" dirty="0" err="1">
                          <a:effectLst/>
                          <a:latin typeface="Helvetica"/>
                        </a:rPr>
                        <a:t>Controles</a:t>
                      </a:r>
                      <a:r>
                        <a:rPr lang="en-US" sz="1000" b="0" i="0" u="none" strike="noStrike" dirty="0">
                          <a:effectLst/>
                          <a:latin typeface="Helvetica"/>
                        </a:rPr>
                        <a:t> de los </a:t>
                      </a:r>
                      <a:r>
                        <a:rPr lang="en-US" sz="1000" b="0" i="0" u="none" strike="noStrike" dirty="0" err="1">
                          <a:effectLst/>
                          <a:latin typeface="Helvetica"/>
                        </a:rPr>
                        <a:t>Proyectos</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10"/>
                  </a:ext>
                </a:extLst>
              </a:tr>
              <a:tr h="152400">
                <a:tc>
                  <a:txBody>
                    <a:bodyPr/>
                    <a:lstStyle/>
                    <a:p>
                      <a:pPr algn="l" fontAlgn="ctr"/>
                      <a:r>
                        <a:rPr lang="en-US" sz="1000" b="0" i="0" u="none" strike="noStrike" dirty="0" err="1">
                          <a:effectLst/>
                          <a:latin typeface="Helvetica"/>
                        </a:rPr>
                        <a:t>Gestión</a:t>
                      </a:r>
                      <a:r>
                        <a:rPr lang="en-US" sz="1000" b="0" i="0" u="none" strike="noStrike" dirty="0">
                          <a:effectLst/>
                          <a:latin typeface="Helvetica"/>
                        </a:rPr>
                        <a:t> de </a:t>
                      </a:r>
                      <a:r>
                        <a:rPr lang="en-US" sz="1000" b="0" i="0" u="none" strike="noStrike" dirty="0" err="1">
                          <a:effectLst/>
                          <a:latin typeface="Helvetica"/>
                        </a:rPr>
                        <a:t>Riesgos</a:t>
                      </a:r>
                      <a:r>
                        <a:rPr lang="en-US" sz="1000" b="0" i="0" u="none" strike="noStrike" dirty="0">
                          <a:effectLst/>
                          <a:latin typeface="Helvetica"/>
                        </a:rPr>
                        <a:t> e </a:t>
                      </a:r>
                      <a:r>
                        <a:rPr lang="en-US" sz="1000" b="0" i="0" u="none" strike="noStrike" dirty="0" err="1">
                          <a:effectLst/>
                          <a:latin typeface="Helvetica"/>
                        </a:rPr>
                        <a:t>Incidentes</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11"/>
                  </a:ext>
                </a:extLst>
              </a:tr>
              <a:tr h="152400">
                <a:tc>
                  <a:txBody>
                    <a:bodyPr/>
                    <a:lstStyle/>
                    <a:p>
                      <a:pPr algn="l" fontAlgn="ctr"/>
                      <a:r>
                        <a:rPr lang="en-US" sz="1000" b="0" i="0" u="none" strike="noStrike" dirty="0" err="1">
                          <a:effectLst/>
                          <a:latin typeface="Helvetica"/>
                        </a:rPr>
                        <a:t>Estructuras</a:t>
                      </a:r>
                      <a:r>
                        <a:rPr lang="en-US" sz="1000" b="0" i="0" u="none" strike="noStrike" baseline="0" dirty="0">
                          <a:effectLst/>
                          <a:latin typeface="Helvetica"/>
                        </a:rPr>
                        <a:t> </a:t>
                      </a:r>
                      <a:r>
                        <a:rPr lang="en-US" sz="1000" b="0" i="0" u="none" strike="noStrike" dirty="0" err="1">
                          <a:effectLst/>
                          <a:latin typeface="Helvetica"/>
                        </a:rPr>
                        <a:t>Organizacionales</a:t>
                      </a:r>
                      <a:r>
                        <a:rPr lang="en-US" sz="1000" b="0" i="0" u="none" strike="noStrike" dirty="0">
                          <a:effectLst/>
                          <a:latin typeface="Helvetica"/>
                        </a:rPr>
                        <a:t> y</a:t>
                      </a:r>
                      <a:r>
                        <a:rPr lang="en-US" sz="1000" b="0" i="0" u="none" strike="noStrike" baseline="0" dirty="0">
                          <a:effectLst/>
                          <a:latin typeface="Helvetica"/>
                        </a:rPr>
                        <a:t> Roles</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12"/>
                  </a:ext>
                </a:extLst>
              </a:tr>
              <a:tr h="152400">
                <a:tc>
                  <a:txBody>
                    <a:bodyPr/>
                    <a:lstStyle/>
                    <a:p>
                      <a:pPr algn="l" fontAlgn="ctr"/>
                      <a:r>
                        <a:rPr lang="en-US" sz="1000" b="0" i="0" u="none" strike="noStrike" dirty="0" err="1">
                          <a:solidFill>
                            <a:srgbClr val="000000"/>
                          </a:solidFill>
                          <a:effectLst/>
                          <a:latin typeface="Helvetica"/>
                        </a:rPr>
                        <a:t>Patrocinador</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13"/>
                  </a:ext>
                </a:extLst>
              </a:tr>
              <a:tr h="152400">
                <a:tc>
                  <a:txBody>
                    <a:bodyPr/>
                    <a:lstStyle/>
                    <a:p>
                      <a:pPr algn="l" fontAlgn="ctr"/>
                      <a:r>
                        <a:rPr lang="en-US" sz="1000" b="0" i="0" u="none" strike="noStrike" dirty="0" err="1">
                          <a:solidFill>
                            <a:srgbClr val="000000"/>
                          </a:solidFill>
                          <a:effectLst/>
                          <a:latin typeface="Helvetica"/>
                        </a:rPr>
                        <a:t>Involucramiento</a:t>
                      </a:r>
                      <a:r>
                        <a:rPr lang="en-US" sz="1000" b="0" i="0" u="none" strike="noStrike" dirty="0">
                          <a:solidFill>
                            <a:srgbClr val="000000"/>
                          </a:solidFill>
                          <a:effectLst/>
                          <a:latin typeface="Helvetica"/>
                        </a:rPr>
                        <a:t> de los </a:t>
                      </a:r>
                      <a:r>
                        <a:rPr lang="en-US" sz="1000" b="0" i="0" u="none" strike="noStrike" dirty="0" err="1">
                          <a:solidFill>
                            <a:srgbClr val="000000"/>
                          </a:solidFill>
                          <a:effectLst/>
                          <a:latin typeface="Helvetica"/>
                        </a:rPr>
                        <a:t>Interesados</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14"/>
                  </a:ext>
                </a:extLst>
              </a:tr>
              <a:tr h="152400">
                <a:tc>
                  <a:txBody>
                    <a:bodyPr/>
                    <a:lstStyle/>
                    <a:p>
                      <a:pPr algn="l" fontAlgn="ctr"/>
                      <a:r>
                        <a:rPr lang="en-US" sz="1000" b="0" i="0" u="none" strike="noStrike" dirty="0" err="1">
                          <a:effectLst/>
                          <a:latin typeface="Helvetica"/>
                        </a:rPr>
                        <a:t>Desempeño</a:t>
                      </a:r>
                      <a:r>
                        <a:rPr lang="en-US" sz="1000" b="0" i="0" u="none" strike="noStrike" dirty="0">
                          <a:effectLst/>
                          <a:latin typeface="Helvetica"/>
                        </a:rPr>
                        <a:t> y </a:t>
                      </a:r>
                      <a:r>
                        <a:rPr lang="en-US" sz="1000" b="0" i="0" u="none" strike="noStrike" dirty="0" err="1">
                          <a:effectLst/>
                          <a:latin typeface="Helvetica"/>
                        </a:rPr>
                        <a:t>Calidad</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15"/>
                  </a:ext>
                </a:extLst>
              </a:tr>
              <a:tr h="152400">
                <a:tc>
                  <a:txBody>
                    <a:bodyPr/>
                    <a:lstStyle/>
                    <a:p>
                      <a:pPr algn="l" fontAlgn="ctr"/>
                      <a:r>
                        <a:rPr lang="en-US" sz="1000" b="0" i="0" u="none" strike="noStrike" dirty="0" err="1">
                          <a:solidFill>
                            <a:srgbClr val="000000"/>
                          </a:solidFill>
                          <a:effectLst/>
                          <a:latin typeface="Helvetica"/>
                        </a:rPr>
                        <a:t>Gestión</a:t>
                      </a:r>
                      <a:r>
                        <a:rPr lang="en-US" sz="1000" b="0" i="0" u="none" strike="noStrike" dirty="0">
                          <a:solidFill>
                            <a:srgbClr val="000000"/>
                          </a:solidFill>
                          <a:effectLst/>
                          <a:latin typeface="Helvetica"/>
                        </a:rPr>
                        <a:t> de la Información y </a:t>
                      </a:r>
                      <a:r>
                        <a:rPr lang="en-US" sz="1000" b="0" i="0" u="none" strike="noStrike" dirty="0" err="1">
                          <a:solidFill>
                            <a:srgbClr val="000000"/>
                          </a:solidFill>
                          <a:effectLst/>
                          <a:latin typeface="Helvetica"/>
                        </a:rPr>
                        <a:t>Reporte</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16"/>
                  </a:ext>
                </a:extLst>
              </a:tr>
              <a:tr h="152400">
                <a:tc>
                  <a:txBody>
                    <a:bodyPr/>
                    <a:lstStyle/>
                    <a:p>
                      <a:pPr algn="l" fontAlgn="ctr"/>
                      <a:r>
                        <a:rPr lang="en-US" sz="1000" b="0" i="0" u="none" strike="noStrike" dirty="0" err="1">
                          <a:solidFill>
                            <a:srgbClr val="000000"/>
                          </a:solidFill>
                          <a:effectLst/>
                          <a:latin typeface="Helvetica"/>
                        </a:rPr>
                        <a:t>Liderazgo</a:t>
                      </a:r>
                      <a:r>
                        <a:rPr lang="en-US" sz="1000" b="0" i="0" u="none" strike="noStrike" dirty="0">
                          <a:solidFill>
                            <a:srgbClr val="000000"/>
                          </a:solidFill>
                          <a:effectLst/>
                          <a:latin typeface="Helvetica"/>
                        </a:rPr>
                        <a:t> Situational y </a:t>
                      </a:r>
                      <a:r>
                        <a:rPr lang="en-US" sz="1000" b="0" i="0" u="none" strike="noStrike" dirty="0" err="1">
                          <a:solidFill>
                            <a:srgbClr val="000000"/>
                          </a:solidFill>
                          <a:effectLst/>
                          <a:latin typeface="Helvetica"/>
                        </a:rPr>
                        <a:t>Comunicación</a:t>
                      </a:r>
                      <a:endParaRPr lang="en-US" sz="1000" b="0" i="0" u="none" strike="noStrike" dirty="0">
                        <a:solidFill>
                          <a:srgbClr val="000000"/>
                        </a:solidFill>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17"/>
                  </a:ext>
                </a:extLst>
              </a:tr>
              <a:tr h="152400">
                <a:tc>
                  <a:txBody>
                    <a:bodyPr/>
                    <a:lstStyle/>
                    <a:p>
                      <a:pPr algn="l" fontAlgn="ctr"/>
                      <a:r>
                        <a:rPr lang="en-US" sz="1000" b="0" i="0" u="none" strike="noStrike" dirty="0" err="1">
                          <a:effectLst/>
                          <a:latin typeface="Helvetica"/>
                        </a:rPr>
                        <a:t>Conflicto</a:t>
                      </a:r>
                      <a:r>
                        <a:rPr lang="en-US" sz="1000" b="0" i="0" u="none" strike="noStrike" dirty="0">
                          <a:effectLst/>
                          <a:latin typeface="Helvetica"/>
                        </a:rPr>
                        <a:t> and </a:t>
                      </a:r>
                      <a:r>
                        <a:rPr lang="en-US" sz="1000" b="0" i="0" u="none" strike="noStrike" dirty="0" err="1">
                          <a:effectLst/>
                          <a:latin typeface="Helvetica"/>
                        </a:rPr>
                        <a:t>Negociación</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18"/>
                  </a:ext>
                </a:extLst>
              </a:tr>
            </a:tbl>
          </a:graphicData>
        </a:graphic>
      </p:graphicFrame>
    </p:spTree>
    <p:extLst>
      <p:ext uri="{BB962C8B-B14F-4D97-AF65-F5344CB8AC3E}">
        <p14:creationId xmlns:p14="http://schemas.microsoft.com/office/powerpoint/2010/main" val="483698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143750" cy="854075"/>
          </a:xfrm>
        </p:spPr>
        <p:txBody>
          <a:bodyPr>
            <a:normAutofit fontScale="90000"/>
          </a:bodyPr>
          <a:lstStyle/>
          <a:p>
            <a:r>
              <a:rPr lang="en-US" dirty="0" err="1"/>
              <a:t>Informe</a:t>
            </a:r>
            <a:r>
              <a:rPr lang="en-US" dirty="0"/>
              <a:t> No </a:t>
            </a:r>
            <a:r>
              <a:rPr lang="en-US" dirty="0" err="1"/>
              <a:t>Financiero</a:t>
            </a:r>
            <a:r>
              <a:rPr lang="en-US" dirty="0"/>
              <a:t> de GPM  (UNGC)</a:t>
            </a:r>
          </a:p>
        </p:txBody>
      </p:sp>
      <p:graphicFrame>
        <p:nvGraphicFramePr>
          <p:cNvPr id="8" name="Table 7"/>
          <p:cNvGraphicFramePr>
            <a:graphicFrameLocks noGrp="1"/>
          </p:cNvGraphicFramePr>
          <p:nvPr>
            <p:extLst>
              <p:ext uri="{D42A27DB-BD31-4B8C-83A1-F6EECF244321}">
                <p14:modId xmlns:p14="http://schemas.microsoft.com/office/powerpoint/2010/main" val="154260094"/>
              </p:ext>
            </p:extLst>
          </p:nvPr>
        </p:nvGraphicFramePr>
        <p:xfrm>
          <a:off x="762000" y="1295400"/>
          <a:ext cx="7410452" cy="5020286"/>
        </p:xfrm>
        <a:graphic>
          <a:graphicData uri="http://schemas.openxmlformats.org/drawingml/2006/table">
            <a:tbl>
              <a:tblPr/>
              <a:tblGrid>
                <a:gridCol w="1572872">
                  <a:extLst>
                    <a:ext uri="{9D8B030D-6E8A-4147-A177-3AD203B41FA5}">
                      <a16:colId xmlns:a16="http://schemas.microsoft.com/office/drawing/2014/main" xmlns="" val="20000"/>
                    </a:ext>
                  </a:extLst>
                </a:gridCol>
                <a:gridCol w="2227361">
                  <a:extLst>
                    <a:ext uri="{9D8B030D-6E8A-4147-A177-3AD203B41FA5}">
                      <a16:colId xmlns:a16="http://schemas.microsoft.com/office/drawing/2014/main" xmlns="" val="20001"/>
                    </a:ext>
                  </a:extLst>
                </a:gridCol>
                <a:gridCol w="2142906">
                  <a:extLst>
                    <a:ext uri="{9D8B030D-6E8A-4147-A177-3AD203B41FA5}">
                      <a16:colId xmlns:a16="http://schemas.microsoft.com/office/drawing/2014/main" xmlns="" val="20002"/>
                    </a:ext>
                  </a:extLst>
                </a:gridCol>
                <a:gridCol w="1467313">
                  <a:extLst>
                    <a:ext uri="{9D8B030D-6E8A-4147-A177-3AD203B41FA5}">
                      <a16:colId xmlns:a16="http://schemas.microsoft.com/office/drawing/2014/main" xmlns="" val="20003"/>
                    </a:ext>
                  </a:extLst>
                </a:gridCol>
              </a:tblGrid>
              <a:tr h="129314">
                <a:tc>
                  <a:txBody>
                    <a:bodyPr/>
                    <a:lstStyle/>
                    <a:p>
                      <a:r>
                        <a:rPr lang="en-US" sz="800" b="1" dirty="0">
                          <a:solidFill>
                            <a:srgbClr val="FFFFFF"/>
                          </a:solidFill>
                          <a:effectLst/>
                          <a:latin typeface="Calibri" charset="0"/>
                          <a:ea typeface="Calibri" charset="0"/>
                          <a:cs typeface="Calibri" charset="0"/>
                        </a:rPr>
                        <a:t>Principio</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dirty="0" err="1">
                          <a:solidFill>
                            <a:srgbClr val="FFFFFF"/>
                          </a:solidFill>
                          <a:effectLst/>
                          <a:latin typeface="Calibri" charset="0"/>
                          <a:ea typeface="Calibri" charset="0"/>
                          <a:cs typeface="Calibri" charset="0"/>
                        </a:rPr>
                        <a:t>Compromiso</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dirty="0" err="1">
                          <a:solidFill>
                            <a:srgbClr val="FFFFFF"/>
                          </a:solidFill>
                          <a:effectLst/>
                          <a:latin typeface="Calibri" charset="0"/>
                          <a:ea typeface="Calibri" charset="0"/>
                          <a:cs typeface="Calibri" charset="0"/>
                        </a:rPr>
                        <a:t>Sistemas</a:t>
                      </a:r>
                      <a:r>
                        <a:rPr lang="en-US" sz="800" b="1" dirty="0">
                          <a:solidFill>
                            <a:srgbClr val="FFFFFF"/>
                          </a:solidFill>
                          <a:effectLst/>
                          <a:latin typeface="Calibri" charset="0"/>
                          <a:ea typeface="Calibri" charset="0"/>
                          <a:cs typeface="Calibri" charset="0"/>
                        </a:rPr>
                        <a:t> y </a:t>
                      </a:r>
                      <a:r>
                        <a:rPr lang="en-US" sz="800" b="1" dirty="0" err="1">
                          <a:solidFill>
                            <a:srgbClr val="FFFFFF"/>
                          </a:solidFill>
                          <a:effectLst/>
                          <a:latin typeface="Calibri" charset="0"/>
                          <a:ea typeface="Calibri" charset="0"/>
                          <a:cs typeface="Calibri" charset="0"/>
                        </a:rPr>
                        <a:t>Principios</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dirty="0" err="1">
                          <a:solidFill>
                            <a:srgbClr val="FFFFFF"/>
                          </a:solidFill>
                          <a:effectLst/>
                          <a:latin typeface="Calibri" charset="0"/>
                          <a:ea typeface="Calibri" charset="0"/>
                          <a:cs typeface="Calibri" charset="0"/>
                        </a:rPr>
                        <a:t>Servicios</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extLst>
                  <a:ext uri="{0D108BD9-81ED-4DB2-BD59-A6C34878D82A}">
                    <a16:rowId xmlns:a16="http://schemas.microsoft.com/office/drawing/2014/main" xmlns="" val="10000"/>
                  </a:ext>
                </a:extLst>
              </a:tr>
              <a:tr h="245424">
                <a:tc>
                  <a:txBody>
                    <a:bodyPr/>
                    <a:lstStyle/>
                    <a:p>
                      <a:r>
                        <a:rPr lang="en-US" sz="800" b="1" dirty="0" err="1">
                          <a:solidFill>
                            <a:srgbClr val="FFFFFF"/>
                          </a:solidFill>
                          <a:effectLst/>
                          <a:latin typeface="Calibri" charset="0"/>
                          <a:ea typeface="Calibri" charset="0"/>
                          <a:cs typeface="Calibri" charset="0"/>
                        </a:rPr>
                        <a:t>Derechos</a:t>
                      </a:r>
                      <a:r>
                        <a:rPr lang="en-US" sz="800" b="1" dirty="0">
                          <a:solidFill>
                            <a:srgbClr val="FFFFFF"/>
                          </a:solidFill>
                          <a:effectLst/>
                          <a:latin typeface="Calibri" charset="0"/>
                          <a:ea typeface="Calibri" charset="0"/>
                          <a:cs typeface="Calibri" charset="0"/>
                        </a:rPr>
                        <a:t> </a:t>
                      </a:r>
                      <a:r>
                        <a:rPr lang="en-US" sz="800" b="1" dirty="0" err="1">
                          <a:solidFill>
                            <a:srgbClr val="FFFFFF"/>
                          </a:solidFill>
                          <a:effectLst/>
                          <a:latin typeface="Calibri" charset="0"/>
                          <a:ea typeface="Calibri" charset="0"/>
                          <a:cs typeface="Calibri" charset="0"/>
                        </a:rPr>
                        <a:t>Humanos</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r>
                        <a:rPr lang="en-US" sz="800" dirty="0">
                          <a:effectLst/>
                          <a:latin typeface="Calibri" charset="0"/>
                          <a:ea typeface="Calibri" charset="0"/>
                          <a:cs typeface="Calibri" charset="0"/>
                        </a:rPr>
                        <a:t/>
                      </a:r>
                      <a:br>
                        <a:rPr lang="en-US" sz="800" dirty="0">
                          <a:effectLst/>
                          <a:latin typeface="Calibri" charset="0"/>
                          <a:ea typeface="Calibri" charset="0"/>
                          <a:cs typeface="Calibri" charset="0"/>
                        </a:rPr>
                      </a:b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r>
                        <a:rPr lang="en-US" sz="800" dirty="0">
                          <a:effectLst/>
                          <a:latin typeface="Calibri" charset="0"/>
                          <a:ea typeface="Calibri" charset="0"/>
                          <a:cs typeface="Calibri" charset="0"/>
                        </a:rPr>
                        <a:t/>
                      </a:r>
                      <a:br>
                        <a:rPr lang="en-US" sz="800" dirty="0">
                          <a:effectLst/>
                          <a:latin typeface="Calibri" charset="0"/>
                          <a:ea typeface="Calibri" charset="0"/>
                          <a:cs typeface="Calibri" charset="0"/>
                        </a:rPr>
                      </a:b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r>
                        <a:rPr lang="en-US" sz="800">
                          <a:effectLst/>
                          <a:latin typeface="Calibri" charset="0"/>
                          <a:ea typeface="Calibri" charset="0"/>
                          <a:cs typeface="Calibri" charset="0"/>
                        </a:rPr>
                        <a:t/>
                      </a:r>
                      <a:br>
                        <a:rPr lang="en-US" sz="800">
                          <a:effectLst/>
                          <a:latin typeface="Calibri" charset="0"/>
                          <a:ea typeface="Calibri" charset="0"/>
                          <a:cs typeface="Calibri" charset="0"/>
                        </a:rPr>
                      </a:b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extLst>
                  <a:ext uri="{0D108BD9-81ED-4DB2-BD59-A6C34878D82A}">
                    <a16:rowId xmlns:a16="http://schemas.microsoft.com/office/drawing/2014/main" xmlns="" val="10001"/>
                  </a:ext>
                </a:extLst>
              </a:tr>
              <a:tr h="2037914">
                <a:tc>
                  <a:txBody>
                    <a:bodyPr/>
                    <a:lstStyle/>
                    <a:p>
                      <a:r>
                        <a:rPr lang="en-US" sz="1000" dirty="0">
                          <a:solidFill>
                            <a:srgbClr val="000000"/>
                          </a:solidFill>
                          <a:effectLst/>
                          <a:latin typeface="Calibri" charset="0"/>
                          <a:ea typeface="Calibri" charset="0"/>
                          <a:cs typeface="Calibri" charset="0"/>
                        </a:rPr>
                        <a:t>1. </a:t>
                      </a:r>
                      <a:r>
                        <a:rPr lang="es-ES" sz="1000" dirty="0"/>
                        <a:t>Las empresas deben apoyar y respetar la protección de los derechos humanos proclamados internacionalmente</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2. </a:t>
                      </a:r>
                      <a:r>
                        <a:rPr lang="es-ES" sz="1000" dirty="0"/>
                        <a:t>Asegurarse de no ser cómplices en los abusos de los derechos humanos</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p>
                      <a:r>
                        <a:rPr lang="en-US" sz="1000" dirty="0">
                          <a:solidFill>
                            <a:srgbClr val="1D1B1B"/>
                          </a:solidFill>
                          <a:effectLst/>
                          <a:latin typeface="Calibri" charset="0"/>
                          <a:ea typeface="Calibri" charset="0"/>
                          <a:cs typeface="Calibri" charset="0"/>
                        </a:rPr>
                        <a:t/>
                      </a:r>
                      <a:br>
                        <a:rPr lang="en-US" sz="1000" dirty="0">
                          <a:solidFill>
                            <a:srgbClr val="1D1B1B"/>
                          </a:solidFill>
                          <a:effectLst/>
                          <a:latin typeface="Calibri" charset="0"/>
                          <a:ea typeface="Calibri" charset="0"/>
                          <a:cs typeface="Calibri" charset="0"/>
                        </a:rPr>
                      </a:br>
                      <a:endParaRPr lang="en-US" sz="1000" dirty="0">
                        <a:solidFill>
                          <a:srgbClr val="1D1B1B"/>
                        </a:solidFill>
                        <a:effectLst/>
                        <a:latin typeface="Calibri" charset="0"/>
                        <a:ea typeface="Calibri" charset="0"/>
                        <a:cs typeface="Calibri" charset="0"/>
                      </a:endParaRPr>
                    </a:p>
                    <a:p>
                      <a:r>
                        <a:rPr lang="en-US" sz="1000" dirty="0">
                          <a:effectLst/>
                          <a:latin typeface="Calibri" charset="0"/>
                          <a:ea typeface="Calibri" charset="0"/>
                          <a:cs typeface="Calibri" charset="0"/>
                        </a:rPr>
                        <a:t/>
                      </a:r>
                      <a:br>
                        <a:rPr lang="en-US" sz="1000" dirty="0">
                          <a:effectLst/>
                          <a:latin typeface="Calibri" charset="0"/>
                          <a:ea typeface="Calibri" charset="0"/>
                          <a:cs typeface="Calibri" charset="0"/>
                        </a:rPr>
                      </a:b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s-ES" sz="1000" dirty="0">
                          <a:solidFill>
                            <a:srgbClr val="000000"/>
                          </a:solidFill>
                          <a:effectLst/>
                          <a:latin typeface="Calibri" charset="0"/>
                          <a:ea typeface="Calibri" charset="0"/>
                          <a:cs typeface="Calibri" charset="0"/>
                        </a:rPr>
                        <a:t>GPM Global, nuestros socios y proveedores reconocen que los derechos humanos son una parte integral de la ciudadanía corporativa. Respetamos, apoyamos y abogamos por la Declaración Universal de Derechos Humanos y los Principios Rectores sobre Empresa y Derechos Humanos: Implementando el Marco de Referencia de las Naciones Unidas: “Proteger, Respetar y Remediar”</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r>
                        <a:rPr lang="es-ES" sz="1000" dirty="0">
                          <a:solidFill>
                            <a:srgbClr val="000000"/>
                          </a:solidFill>
                          <a:effectLst/>
                          <a:latin typeface="Calibri" charset="0"/>
                          <a:ea typeface="Calibri" charset="0"/>
                          <a:cs typeface="Calibri" charset="0"/>
                        </a:rPr>
                        <a:t>GPM Global tiene una Declaración de Derechos Humanos, en línea con las mejores prácticas internacionales.</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Font typeface="Arial" charset="0"/>
                        <a:buChar char="•"/>
                      </a:pPr>
                      <a:r>
                        <a:rPr lang="en-US" sz="1000" u="sng" dirty="0">
                          <a:solidFill>
                            <a:schemeClr val="tx2"/>
                          </a:solidFill>
                          <a:effectLst/>
                          <a:latin typeface="Calibri" charset="0"/>
                          <a:ea typeface="Calibri" charset="0"/>
                          <a:cs typeface="Calibri" charset="0"/>
                          <a:hlinkClick r:id="rId3"/>
                        </a:rPr>
                        <a:t>GPM Global Human Rights Statement</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4"/>
                        </a:rPr>
                        <a:t>GPM Global Core Principles</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5"/>
                        </a:rPr>
                        <a:t>GPM Global Supplier and Partner Code of Conduct</a:t>
                      </a:r>
                      <a:endParaRPr lang="en-US" sz="1000" dirty="0">
                        <a:solidFill>
                          <a:schemeClr val="tx2"/>
                        </a:solidFill>
                        <a:effectLst/>
                        <a:latin typeface="Calibri" charset="0"/>
                        <a:ea typeface="Calibri" charset="0"/>
                        <a:cs typeface="Calibri" charset="0"/>
                      </a:endParaRPr>
                    </a:p>
                    <a:p>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6"/>
                        </a:rPr>
                        <a:t>The GPM Global P5 Standard for Sustainability in Project Management</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7"/>
                        </a:rPr>
                        <a:t>The GPM Reference Guide to Sustainability in Project Management</a:t>
                      </a:r>
                      <a:endParaRPr lang="en-US" sz="1000" dirty="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dirty="0">
                          <a:solidFill>
                            <a:srgbClr val="000000"/>
                          </a:solidFill>
                          <a:effectLst/>
                          <a:latin typeface="Calibri" charset="0"/>
                          <a:ea typeface="Calibri" charset="0"/>
                          <a:cs typeface="Calibri" charset="0"/>
                        </a:rPr>
                        <a:t>Portfolio, Program, &amp; Project Management Sustainability and Materiality Assessments (PSM3)</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Projects integrating Sustainable Methods (</a:t>
                      </a:r>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Project Methodology</a:t>
                      </a:r>
                      <a:endParaRPr lang="en-US" sz="1000" dirty="0">
                        <a:effectLst/>
                        <a:latin typeface="Calibri" charset="0"/>
                        <a:ea typeface="Calibri" charset="0"/>
                        <a:cs typeface="Calibri" charset="0"/>
                      </a:endParaRPr>
                    </a:p>
                    <a:p>
                      <a:endParaRPr lang="en-US" sz="1000" dirty="0">
                        <a:solidFill>
                          <a:srgbClr val="000000"/>
                        </a:solidFill>
                        <a:effectLst/>
                        <a:latin typeface="Calibri" charset="0"/>
                        <a:ea typeface="Calibri" charset="0"/>
                        <a:cs typeface="Calibri" charset="0"/>
                      </a:endParaRPr>
                    </a:p>
                    <a:p>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Training</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303479">
                <a:tc>
                  <a:txBody>
                    <a:bodyPr/>
                    <a:lstStyle/>
                    <a:p>
                      <a:r>
                        <a:rPr lang="en-US" sz="1000" b="1" dirty="0">
                          <a:solidFill>
                            <a:srgbClr val="FFFFFF"/>
                          </a:solidFill>
                          <a:effectLst/>
                          <a:latin typeface="Calibri" charset="0"/>
                          <a:ea typeface="Calibri" charset="0"/>
                          <a:cs typeface="Calibri" charset="0"/>
                        </a:rPr>
                        <a:t>Trabajo</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r>
                        <a:rPr lang="en-US" sz="1000">
                          <a:effectLst/>
                          <a:latin typeface="Calibri" charset="0"/>
                          <a:ea typeface="Calibri" charset="0"/>
                          <a:cs typeface="Calibri" charset="0"/>
                        </a:rPr>
                        <a:t/>
                      </a:r>
                      <a:br>
                        <a:rPr lang="en-US" sz="1000">
                          <a:effectLst/>
                          <a:latin typeface="Calibri" charset="0"/>
                          <a:ea typeface="Calibri" charset="0"/>
                          <a:cs typeface="Calibri" charset="0"/>
                        </a:rPr>
                      </a:br>
                      <a:endParaRPr lang="en-US" sz="10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r>
                        <a:rPr lang="en-US" sz="1000">
                          <a:solidFill>
                            <a:schemeClr val="tx2"/>
                          </a:solidFill>
                          <a:effectLst/>
                          <a:latin typeface="Calibri" charset="0"/>
                          <a:ea typeface="Calibri" charset="0"/>
                          <a:cs typeface="Calibri" charset="0"/>
                        </a:rPr>
                        <a:t/>
                      </a:r>
                      <a:br>
                        <a:rPr lang="en-US" sz="1000">
                          <a:solidFill>
                            <a:schemeClr val="tx2"/>
                          </a:solidFill>
                          <a:effectLst/>
                          <a:latin typeface="Calibri" charset="0"/>
                          <a:ea typeface="Calibri" charset="0"/>
                          <a:cs typeface="Calibri" charset="0"/>
                        </a:rPr>
                      </a:br>
                      <a:endParaRPr lang="en-US" sz="100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r>
                        <a:rPr lang="en-US" sz="1000">
                          <a:effectLst/>
                          <a:latin typeface="Calibri" charset="0"/>
                          <a:ea typeface="Calibri" charset="0"/>
                          <a:cs typeface="Calibri" charset="0"/>
                        </a:rPr>
                        <a:t/>
                      </a:r>
                      <a:br>
                        <a:rPr lang="en-US" sz="1000">
                          <a:effectLst/>
                          <a:latin typeface="Calibri" charset="0"/>
                          <a:ea typeface="Calibri" charset="0"/>
                          <a:cs typeface="Calibri" charset="0"/>
                        </a:rPr>
                      </a:br>
                      <a:endParaRPr lang="en-US" sz="10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extLst>
                  <a:ext uri="{0D108BD9-81ED-4DB2-BD59-A6C34878D82A}">
                    <a16:rowId xmlns:a16="http://schemas.microsoft.com/office/drawing/2014/main" xmlns="" val="10003"/>
                  </a:ext>
                </a:extLst>
              </a:tr>
              <a:tr h="2160670">
                <a:tc>
                  <a:txBody>
                    <a:bodyPr/>
                    <a:lstStyle/>
                    <a:p>
                      <a:r>
                        <a:rPr lang="en-US" sz="1000" dirty="0">
                          <a:solidFill>
                            <a:srgbClr val="000000"/>
                          </a:solidFill>
                          <a:effectLst/>
                          <a:latin typeface="Calibri" charset="0"/>
                          <a:ea typeface="Calibri" charset="0"/>
                          <a:cs typeface="Calibri" charset="0"/>
                        </a:rPr>
                        <a:t>3. </a:t>
                      </a:r>
                      <a:r>
                        <a:rPr lang="es-ES" sz="1000" dirty="0"/>
                        <a:t>Las empresas deben apoyar la libertad de asociación y el reconocimiento efectivo del derecho al convenio colectivo</a:t>
                      </a:r>
                      <a:r>
                        <a:rPr lang="en-US" sz="1000" dirty="0">
                          <a:solidFill>
                            <a:srgbClr val="000000"/>
                          </a:solidFill>
                          <a:effectLst/>
                          <a:latin typeface="Calibri" charset="0"/>
                          <a:ea typeface="Calibri" charset="0"/>
                          <a:cs typeface="Calibri" charset="0"/>
                        </a:rPr>
                        <a:t>; </a:t>
                      </a:r>
                      <a:br>
                        <a:rPr lang="en-US" sz="1000" dirty="0">
                          <a:solidFill>
                            <a:srgbClr val="000000"/>
                          </a:solidFill>
                          <a:effectLst/>
                          <a:latin typeface="Calibri" charset="0"/>
                          <a:ea typeface="Calibri" charset="0"/>
                          <a:cs typeface="Calibri" charset="0"/>
                        </a:rPr>
                      </a:br>
                      <a:endParaRPr lang="en-US" sz="1000" dirty="0">
                        <a:effectLst/>
                        <a:latin typeface="Calibri" charset="0"/>
                        <a:ea typeface="Calibri" charset="0"/>
                        <a:cs typeface="Calibri" charset="0"/>
                      </a:endParaRPr>
                    </a:p>
                    <a:p>
                      <a:pPr marL="0" indent="-342900">
                        <a:buFont typeface="+mj-lt"/>
                        <a:buNone/>
                        <a:defRPr/>
                      </a:pPr>
                      <a:r>
                        <a:rPr lang="es-ES" sz="1000" kern="1200" dirty="0">
                          <a:solidFill>
                            <a:srgbClr val="000000"/>
                          </a:solidFill>
                          <a:effectLst/>
                          <a:latin typeface="Calibri" charset="0"/>
                          <a:ea typeface="Calibri" charset="0"/>
                          <a:cs typeface="Calibri" charset="0"/>
                        </a:rPr>
                        <a:t>4. la eliminación de todas las formas de trabajo forzado y obligado; </a:t>
                      </a:r>
                    </a:p>
                    <a:p>
                      <a:pPr marL="0" indent="-342900">
                        <a:buFont typeface="+mj-lt"/>
                        <a:buNone/>
                        <a:defRPr/>
                      </a:pPr>
                      <a:r>
                        <a:rPr lang="es-ES" sz="1000" kern="1200" dirty="0">
                          <a:solidFill>
                            <a:srgbClr val="000000"/>
                          </a:solidFill>
                          <a:effectLst/>
                          <a:latin typeface="Calibri" charset="0"/>
                          <a:ea typeface="Calibri" charset="0"/>
                          <a:cs typeface="Calibri" charset="0"/>
                        </a:rPr>
                        <a:t>5.</a:t>
                      </a:r>
                      <a:r>
                        <a:rPr lang="es-ES" sz="1000" kern="1200" baseline="0" dirty="0">
                          <a:solidFill>
                            <a:srgbClr val="000000"/>
                          </a:solidFill>
                          <a:effectLst/>
                          <a:latin typeface="Calibri" charset="0"/>
                          <a:ea typeface="Calibri" charset="0"/>
                          <a:cs typeface="Calibri" charset="0"/>
                        </a:rPr>
                        <a:t> </a:t>
                      </a:r>
                      <a:r>
                        <a:rPr lang="es-ES" sz="1000" kern="1200" dirty="0">
                          <a:solidFill>
                            <a:srgbClr val="000000"/>
                          </a:solidFill>
                          <a:effectLst/>
                          <a:latin typeface="Calibri" charset="0"/>
                          <a:ea typeface="Calibri" charset="0"/>
                          <a:cs typeface="Calibri" charset="0"/>
                        </a:rPr>
                        <a:t>La abolición efectiva del trabajo infantil; </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txBody>
                  <a:tcPr marL="8665" marR="8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ES" sz="1000" dirty="0">
                          <a:solidFill>
                            <a:srgbClr val="000000"/>
                          </a:solidFill>
                          <a:effectLst/>
                          <a:latin typeface="Calibri" charset="0"/>
                          <a:ea typeface="Calibri" charset="0"/>
                          <a:cs typeface="Calibri" charset="0"/>
                        </a:rPr>
                        <a:t>GPM Global, nuestros socios y proveedores no utilizan trabajo forzado , obligado</a:t>
                      </a:r>
                      <a:r>
                        <a:rPr lang="en-US" sz="1000" dirty="0">
                          <a:solidFill>
                            <a:srgbClr val="000000"/>
                          </a:solidFill>
                          <a:effectLst/>
                          <a:latin typeface="Calibri" charset="0"/>
                          <a:ea typeface="Calibri" charset="0"/>
                          <a:cs typeface="Calibri" charset="0"/>
                        </a:rPr>
                        <a:t>do no </a:t>
                      </a:r>
                      <a:r>
                        <a:rPr lang="en-US" sz="1000" dirty="0" err="1">
                          <a:solidFill>
                            <a:srgbClr val="000000"/>
                          </a:solidFill>
                          <a:effectLst/>
                          <a:latin typeface="Calibri" charset="0"/>
                          <a:ea typeface="Calibri" charset="0"/>
                          <a:cs typeface="Calibri" charset="0"/>
                        </a:rPr>
                        <a:t>trabajo</a:t>
                      </a:r>
                      <a:r>
                        <a:rPr lang="en-US" sz="1000" dirty="0">
                          <a:solidFill>
                            <a:srgbClr val="000000"/>
                          </a:solidFill>
                          <a:effectLst/>
                          <a:latin typeface="Calibri" charset="0"/>
                          <a:ea typeface="Calibri" charset="0"/>
                          <a:cs typeface="Calibri" charset="0"/>
                        </a:rPr>
                        <a:t> </a:t>
                      </a:r>
                      <a:r>
                        <a:rPr lang="en-US" sz="1000" dirty="0" err="1">
                          <a:solidFill>
                            <a:srgbClr val="000000"/>
                          </a:solidFill>
                          <a:effectLst/>
                          <a:latin typeface="Calibri" charset="0"/>
                          <a:ea typeface="Calibri" charset="0"/>
                          <a:cs typeface="Calibri" charset="0"/>
                        </a:rPr>
                        <a:t>infantil</a:t>
                      </a:r>
                      <a:r>
                        <a:rPr lang="en-US" sz="1000" dirty="0">
                          <a:solidFill>
                            <a:srgbClr val="000000"/>
                          </a:solidFill>
                          <a:effectLst/>
                          <a:latin typeface="Calibri" charset="0"/>
                          <a:ea typeface="Calibri" charset="0"/>
                          <a:cs typeface="Calibri" charset="0"/>
                        </a:rPr>
                        <a:t>. </a:t>
                      </a:r>
                      <a:br>
                        <a:rPr lang="en-US" sz="1000" dirty="0">
                          <a:solidFill>
                            <a:srgbClr val="000000"/>
                          </a:solidFill>
                          <a:effectLst/>
                          <a:latin typeface="Calibri" charset="0"/>
                          <a:ea typeface="Calibri" charset="0"/>
                          <a:cs typeface="Calibri" charset="0"/>
                        </a:rPr>
                      </a:br>
                      <a:endParaRPr lang="en-US" sz="1000" dirty="0">
                        <a:effectLst/>
                        <a:latin typeface="Calibri" charset="0"/>
                        <a:ea typeface="Calibri" charset="0"/>
                        <a:cs typeface="Calibri" charset="0"/>
                      </a:endParaRPr>
                    </a:p>
                    <a:p>
                      <a:r>
                        <a:rPr lang="es-ES" sz="1000" dirty="0">
                          <a:solidFill>
                            <a:srgbClr val="000000"/>
                          </a:solidFill>
                          <a:effectLst/>
                          <a:latin typeface="Calibri" charset="0"/>
                          <a:ea typeface="Calibri" charset="0"/>
                          <a:cs typeface="Calibri" charset="0"/>
                        </a:rPr>
                        <a:t>GPM Global, nuestros socios y proveedores apoyan la libertad de asociación y reconocen el derecho al convenio colectivo.</a:t>
                      </a:r>
                      <a:r>
                        <a:rPr lang="en-US" sz="1000" dirty="0">
                          <a:solidFill>
                            <a:srgbClr val="000000"/>
                          </a:solidFill>
                          <a:effectLst/>
                          <a:latin typeface="Calibri" charset="0"/>
                          <a:ea typeface="Calibri" charset="0"/>
                          <a:cs typeface="Calibri" charset="0"/>
                        </a:rPr>
                        <a:t> </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Font typeface="Arial" charset="0"/>
                        <a:buChar char="•"/>
                      </a:pPr>
                      <a:r>
                        <a:rPr lang="en-US" sz="1000" u="sng" dirty="0">
                          <a:solidFill>
                            <a:schemeClr val="tx2"/>
                          </a:solidFill>
                          <a:effectLst/>
                          <a:latin typeface="Calibri" charset="0"/>
                          <a:ea typeface="Calibri" charset="0"/>
                          <a:cs typeface="Calibri" charset="0"/>
                          <a:hlinkClick r:id="rId3"/>
                        </a:rPr>
                        <a:t>GPM Global Human Rights Statement</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4"/>
                        </a:rPr>
                        <a:t>GPM Global Core Principles</a:t>
                      </a:r>
                      <a:endParaRPr lang="en-US" sz="1000" dirty="0">
                        <a:solidFill>
                          <a:schemeClr val="tx2"/>
                        </a:solidFill>
                        <a:effectLst/>
                        <a:latin typeface="Calibri" charset="0"/>
                        <a:ea typeface="Calibri" charset="0"/>
                        <a:cs typeface="Calibri" charset="0"/>
                      </a:endParaRPr>
                    </a:p>
                    <a:p>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6"/>
                        </a:rPr>
                        <a:t>The GPM Global P5 Standard for Sustainability in Project Management</a:t>
                      </a:r>
                      <a:endParaRPr lang="en-US" sz="1000" dirty="0">
                        <a:solidFill>
                          <a:schemeClr val="tx2"/>
                        </a:solidFill>
                        <a:effectLst/>
                        <a:latin typeface="Calibri" charset="0"/>
                        <a:ea typeface="Calibri" charset="0"/>
                        <a:cs typeface="Calibri" charset="0"/>
                      </a:endParaRPr>
                    </a:p>
                    <a:p>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7"/>
                        </a:rPr>
                        <a:t>The GPM Reference Guide to Sustainability in Project Management</a:t>
                      </a:r>
                      <a:endParaRPr lang="en-US" sz="1000" dirty="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dirty="0">
                          <a:solidFill>
                            <a:srgbClr val="000000"/>
                          </a:solidFill>
                          <a:effectLst/>
                          <a:latin typeface="Calibri" charset="0"/>
                          <a:ea typeface="Calibri" charset="0"/>
                          <a:cs typeface="Calibri" charset="0"/>
                        </a:rPr>
                        <a:t>Portfolio, Program, &amp; Project Management Sustainability and Materiality Assessments (PSM3)</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Projects integrating Sustainable Methods (</a:t>
                      </a:r>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Project Methodology</a:t>
                      </a:r>
                      <a:endParaRPr lang="en-US" sz="1000" dirty="0">
                        <a:effectLst/>
                        <a:latin typeface="Calibri" charset="0"/>
                        <a:ea typeface="Calibri" charset="0"/>
                        <a:cs typeface="Calibri" charset="0"/>
                      </a:endParaRPr>
                    </a:p>
                    <a:p>
                      <a:endParaRPr lang="en-US" sz="1000" dirty="0">
                        <a:solidFill>
                          <a:srgbClr val="000000"/>
                        </a:solidFill>
                        <a:effectLst/>
                        <a:latin typeface="Calibri" charset="0"/>
                        <a:ea typeface="Calibri" charset="0"/>
                        <a:cs typeface="Calibri" charset="0"/>
                      </a:endParaRPr>
                    </a:p>
                    <a:p>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Training</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bl>
          </a:graphicData>
        </a:graphic>
      </p:graphicFrame>
      <p:sp>
        <p:nvSpPr>
          <p:cNvPr id="11" name="TextBox 10"/>
          <p:cNvSpPr txBox="1"/>
          <p:nvPr/>
        </p:nvSpPr>
        <p:spPr>
          <a:xfrm>
            <a:off x="762000" y="6206136"/>
            <a:ext cx="7095853" cy="307777"/>
          </a:xfrm>
          <a:prstGeom prst="rect">
            <a:avLst/>
          </a:prstGeom>
          <a:noFill/>
        </p:spPr>
        <p:txBody>
          <a:bodyPr wrap="none" rtlCol="0">
            <a:spAutoFit/>
          </a:bodyPr>
          <a:lstStyle/>
          <a:p>
            <a:r>
              <a:rPr lang="en-US" sz="1400" dirty="0"/>
              <a:t>https://</a:t>
            </a:r>
            <a:r>
              <a:rPr lang="en-US" sz="1400" dirty="0" err="1"/>
              <a:t>www.unglobalcompact.org</a:t>
            </a:r>
            <a:r>
              <a:rPr lang="en-US" sz="1400" dirty="0"/>
              <a:t>/participation/report/cop/create-and-submit/detail/202031</a:t>
            </a:r>
          </a:p>
        </p:txBody>
      </p:sp>
    </p:spTree>
    <p:extLst>
      <p:ext uri="{BB962C8B-B14F-4D97-AF65-F5344CB8AC3E}">
        <p14:creationId xmlns:p14="http://schemas.microsoft.com/office/powerpoint/2010/main" val="1325991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448550" cy="854075"/>
          </a:xfrm>
        </p:spPr>
        <p:txBody>
          <a:bodyPr>
            <a:normAutofit/>
          </a:bodyPr>
          <a:lstStyle/>
          <a:p>
            <a:r>
              <a:rPr lang="en-US" dirty="0"/>
              <a:t>La </a:t>
            </a:r>
            <a:r>
              <a:rPr lang="en-US" dirty="0" err="1"/>
              <a:t>Corporaciones</a:t>
            </a:r>
            <a:r>
              <a:rPr lang="en-US" dirty="0"/>
              <a:t> lo </a:t>
            </a:r>
            <a:r>
              <a:rPr lang="en-US" dirty="0" err="1"/>
              <a:t>logran</a:t>
            </a:r>
            <a:r>
              <a:rPr lang="en-US" dirty="0"/>
              <a:t> (al </a:t>
            </a:r>
            <a:r>
              <a:rPr lang="en-US" dirty="0" err="1"/>
              <a:t>menos</a:t>
            </a:r>
            <a:r>
              <a:rPr lang="en-US" dirty="0"/>
              <a:t>)</a:t>
            </a:r>
            <a:endParaRPr lang="en-US" b="1" dirty="0"/>
          </a:p>
        </p:txBody>
      </p:sp>
      <p:sp>
        <p:nvSpPr>
          <p:cNvPr id="3" name="TextBox 2"/>
          <p:cNvSpPr txBox="1"/>
          <p:nvPr/>
        </p:nvSpPr>
        <p:spPr>
          <a:xfrm>
            <a:off x="160511" y="1752600"/>
            <a:ext cx="8602489" cy="4431983"/>
          </a:xfrm>
          <a:prstGeom prst="rect">
            <a:avLst/>
          </a:prstGeom>
          <a:noFill/>
        </p:spPr>
        <p:txBody>
          <a:bodyPr wrap="square" rtlCol="0">
            <a:spAutoFit/>
          </a:bodyPr>
          <a:lstStyle/>
          <a:p>
            <a:pPr marL="285750" indent="-285750">
              <a:buFont typeface="Arial" charset="0"/>
              <a:buChar char="•"/>
            </a:pPr>
            <a:r>
              <a:rPr lang="es-ES" sz="2400" b="1" dirty="0"/>
              <a:t>El Pacto Mundial de las Naciones Unidas se compone de 8.000 empresas y +4.000 que no empresas</a:t>
            </a:r>
            <a:endParaRPr lang="en-US" sz="2400" b="1" dirty="0"/>
          </a:p>
          <a:p>
            <a:pPr marL="742950" lvl="1" indent="-285750">
              <a:buFont typeface="Arial" charset="0"/>
              <a:buChar char="•"/>
            </a:pPr>
            <a:r>
              <a:rPr lang="es-ES" sz="2400" dirty="0"/>
              <a:t>Todos deben comunicar el progreso de COMO ponen en la práctica los diez principios. </a:t>
            </a:r>
            <a:endParaRPr lang="en-US" sz="2400" dirty="0"/>
          </a:p>
          <a:p>
            <a:pPr marL="742950" lvl="1" indent="-285750">
              <a:buFont typeface="Arial" charset="0"/>
              <a:buChar char="•"/>
            </a:pPr>
            <a:r>
              <a:rPr lang="es-ES" sz="2400" dirty="0"/>
              <a:t>(casi) ninguno de ellos ve la materialidad de los proyectos en su estrategia. </a:t>
            </a:r>
            <a:r>
              <a:rPr lang="en-US" sz="2400" dirty="0"/>
              <a:t>  </a:t>
            </a:r>
          </a:p>
          <a:p>
            <a:pPr marL="742950" lvl="1" indent="-285750">
              <a:buFont typeface="Arial" charset="0"/>
              <a:buChar char="•"/>
            </a:pPr>
            <a:r>
              <a:rPr lang="en-US" sz="2400" dirty="0"/>
              <a:t>50%  son </a:t>
            </a:r>
            <a:r>
              <a:rPr lang="en-US" sz="2400" dirty="0" err="1"/>
              <a:t>sacados</a:t>
            </a:r>
            <a:r>
              <a:rPr lang="en-US" sz="2400" dirty="0"/>
              <a:t> del </a:t>
            </a:r>
            <a:r>
              <a:rPr lang="en-US" sz="2400" dirty="0" err="1"/>
              <a:t>listado</a:t>
            </a:r>
            <a:r>
              <a:rPr lang="en-US" sz="2400" dirty="0"/>
              <a:t> </a:t>
            </a:r>
            <a:r>
              <a:rPr lang="en-US" sz="2400" dirty="0" err="1"/>
              <a:t>por</a:t>
            </a:r>
            <a:r>
              <a:rPr lang="en-US" sz="2400" dirty="0"/>
              <a:t> no </a:t>
            </a:r>
            <a:r>
              <a:rPr lang="en-US" sz="2400" dirty="0" err="1"/>
              <a:t>informar</a:t>
            </a:r>
            <a:r>
              <a:rPr lang="en-US" sz="2400" dirty="0"/>
              <a:t>. </a:t>
            </a:r>
          </a:p>
          <a:p>
            <a:pPr lvl="1"/>
            <a:endParaRPr lang="en-US" sz="2400" dirty="0"/>
          </a:p>
          <a:p>
            <a:pPr marL="285750" indent="-285750">
              <a:buFont typeface="Arial" charset="0"/>
              <a:buChar char="•"/>
            </a:pPr>
            <a:r>
              <a:rPr lang="en-US" sz="2400" b="1" dirty="0"/>
              <a:t>El Global Reporting Initiative </a:t>
            </a:r>
          </a:p>
          <a:p>
            <a:pPr marL="742950" lvl="1" indent="-285750">
              <a:buFont typeface="Arial" charset="0"/>
              <a:buChar char="•"/>
            </a:pPr>
            <a:r>
              <a:rPr lang="en-US" sz="2400" dirty="0"/>
              <a:t>En 2015 se </a:t>
            </a:r>
            <a:r>
              <a:rPr lang="en-US" sz="2400" dirty="0" err="1"/>
              <a:t>vió</a:t>
            </a:r>
            <a:r>
              <a:rPr lang="en-US" sz="2400" dirty="0"/>
              <a:t> un </a:t>
            </a:r>
            <a:r>
              <a:rPr lang="en-US" sz="2400" dirty="0" err="1"/>
              <a:t>incremento</a:t>
            </a:r>
            <a:r>
              <a:rPr lang="en-US" sz="2400" dirty="0"/>
              <a:t> del 28% en los </a:t>
            </a:r>
            <a:r>
              <a:rPr lang="en-US" sz="2400" dirty="0" err="1"/>
              <a:t>informes</a:t>
            </a:r>
            <a:r>
              <a:rPr lang="en-US" sz="2400" dirty="0"/>
              <a:t> </a:t>
            </a:r>
            <a:r>
              <a:rPr lang="en-US" sz="2400" dirty="0" err="1"/>
              <a:t>comparado</a:t>
            </a:r>
            <a:r>
              <a:rPr lang="en-US" sz="2400" dirty="0"/>
              <a:t> con el 2014, con un total de 19,192 en Julio.</a:t>
            </a:r>
          </a:p>
          <a:p>
            <a:pPr marL="285750" indent="-285750">
              <a:buFont typeface="Arial" charset="0"/>
              <a:buChar char="•"/>
            </a:pPr>
            <a:endParaRPr lang="en-US" dirty="0"/>
          </a:p>
        </p:txBody>
      </p:sp>
    </p:spTree>
    <p:extLst>
      <p:ext uri="{BB962C8B-B14F-4D97-AF65-F5344CB8AC3E}">
        <p14:creationId xmlns:p14="http://schemas.microsoft.com/office/powerpoint/2010/main" val="444308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Cambio</a:t>
            </a:r>
            <a:r>
              <a:rPr lang="en-US" dirty="0"/>
              <a:t> </a:t>
            </a:r>
            <a:r>
              <a:rPr lang="en-US" dirty="0" err="1"/>
              <a:t>Climático</a:t>
            </a:r>
            <a:endParaRPr lang="en-US" dirty="0"/>
          </a:p>
        </p:txBody>
      </p:sp>
      <p:pic>
        <p:nvPicPr>
          <p:cNvPr id="4" name="12455614_1514773342156096_1106504108_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628650" y="1593850"/>
            <a:ext cx="7886700" cy="4437063"/>
          </a:xfrm>
        </p:spPr>
      </p:pic>
      <p:sp>
        <p:nvSpPr>
          <p:cNvPr id="3" name="TextBox 2"/>
          <p:cNvSpPr txBox="1"/>
          <p:nvPr/>
        </p:nvSpPr>
        <p:spPr>
          <a:xfrm>
            <a:off x="7467600" y="6053816"/>
            <a:ext cx="700833" cy="369332"/>
          </a:xfrm>
          <a:prstGeom prst="rect">
            <a:avLst/>
          </a:prstGeom>
          <a:noFill/>
        </p:spPr>
        <p:txBody>
          <a:bodyPr wrap="none" rtlCol="0">
            <a:spAutoFit/>
          </a:bodyPr>
          <a:lstStyle/>
          <a:p>
            <a:r>
              <a:rPr lang="en-US" dirty="0"/>
              <a:t>video</a:t>
            </a:r>
          </a:p>
        </p:txBody>
      </p:sp>
    </p:spTree>
    <p:extLst>
      <p:ext uri="{BB962C8B-B14F-4D97-AF65-F5344CB8AC3E}">
        <p14:creationId xmlns:p14="http://schemas.microsoft.com/office/powerpoint/2010/main" val="1148685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5486400" cy="854075"/>
          </a:xfrm>
        </p:spPr>
        <p:txBody>
          <a:bodyPr>
            <a:normAutofit/>
          </a:bodyPr>
          <a:lstStyle/>
          <a:p>
            <a:r>
              <a:rPr lang="en-US" dirty="0" err="1"/>
              <a:t>Cambio</a:t>
            </a:r>
            <a:r>
              <a:rPr lang="en-US" dirty="0"/>
              <a:t> </a:t>
            </a:r>
            <a:r>
              <a:rPr lang="en-US" dirty="0" err="1"/>
              <a:t>Climático</a:t>
            </a:r>
            <a:endParaRPr lang="en-US" dirty="0"/>
          </a:p>
        </p:txBody>
      </p:sp>
      <p:sp>
        <p:nvSpPr>
          <p:cNvPr id="3" name="Content Placeholder 2"/>
          <p:cNvSpPr>
            <a:spLocks noGrp="1"/>
          </p:cNvSpPr>
          <p:nvPr>
            <p:ph idx="1"/>
          </p:nvPr>
        </p:nvSpPr>
        <p:spPr>
          <a:xfrm>
            <a:off x="533400" y="990600"/>
            <a:ext cx="8362950" cy="5181600"/>
          </a:xfrm>
        </p:spPr>
        <p:txBody>
          <a:bodyPr>
            <a:noAutofit/>
          </a:bodyPr>
          <a:lstStyle/>
          <a:p>
            <a:pPr lvl="0"/>
            <a:r>
              <a:rPr lang="es-ES" sz="1400" dirty="0">
                <a:latin typeface="Calibri" charset="0"/>
                <a:ea typeface="Calibri" charset="0"/>
                <a:cs typeface="Calibri" charset="0"/>
              </a:rPr>
              <a:t>De 1880 a 2012, la temperatura media global aumentó en 0,85 ° C. Para poner esto en perspectiva, por cada 1 grado de aumento de la temperatura, los rendimientos de grano disminuyen alrededor de un 5 por ciento. El maíz, el trigo y otros cultivos importantes han experimentado reducciones significativas de rendimiento a nivel mundial de 40 megatones por año entre 1981 y 2002 debido a un clima más cálido. </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Los océanos se han calentado, las cantidades de nieve y el hielo han disminuido y el nivel del mar se ha elevado. De 1901 a 2010, el nivel del mar promedio mundial aumentó en 19 cm, los océanos expandieron debido al calentamiento y el hielo se derritió. La extensión del hielo marino en el Ártico se ha reducido en cada década sucesiva desde 1979, con 1,07 millones de km² de pérdida de hielo cada década. </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Teniendo en cuenta las concentraciones actuales y las emisiones en curso de los gases de efecto invernadero, es probable que para finales de este siglo, el aumento de la temperatura global superará los 1,5 ° C en comparación con 1850-1900 para todos, y cada uno de los escenarios. Los océanos del mundo se calentarán y el derretimiento del hielo continuará.  El promedio de aumento del nivel del mar se prevé como 24 - 30 cm para el 2065 y 40 a 63 cm para el año 2100. La mayoría de los aspectos del cambio climático persistirán durante muchos siglos, incluso si se detuvieran las emisiones. </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Las emisiones mundiales de dióxido de carbono (CO2) se han incrementado en casi un 50 por ciento desde 1990. </a:t>
            </a:r>
          </a:p>
          <a:p>
            <a:pPr lvl="0"/>
            <a:r>
              <a:rPr lang="es-ES" sz="1400" dirty="0">
                <a:latin typeface="Calibri" charset="0"/>
                <a:ea typeface="Calibri" charset="0"/>
                <a:cs typeface="Calibri" charset="0"/>
              </a:rPr>
              <a:t>Las emisiones crecieron más rápidamente entre 2000 y 2010 que en cada una de las tres décadas anteriores. </a:t>
            </a:r>
          </a:p>
          <a:p>
            <a:pPr lvl="0"/>
            <a:r>
              <a:rPr lang="es-ES" sz="1400" dirty="0">
                <a:latin typeface="Calibri" charset="0"/>
                <a:ea typeface="Calibri" charset="0"/>
                <a:cs typeface="Calibri" charset="0"/>
              </a:rPr>
              <a:t>Todavía es posible, utilizando una amplia gama de medidas tecnológicas y  cambios en el comportamiento,  limitar el aumento de la temperatura media global a dos grados centígrados por encima de los niveles preindustriales. </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Cambio institucional y tecnológico Mayor dará una mejor que incluso la posibilidad de que el calentamiento global no superará este umbral.</a:t>
            </a:r>
            <a:endParaRPr lang="en-US" sz="1400" dirty="0">
              <a:latin typeface="Calibri" charset="0"/>
              <a:ea typeface="Calibri" charset="0"/>
              <a:cs typeface="Calibri" charset="0"/>
            </a:endParaRPr>
          </a:p>
          <a:p>
            <a:endParaRPr lang="en-US" sz="1400" dirty="0">
              <a:latin typeface="Calibri" charset="0"/>
              <a:ea typeface="Calibri" charset="0"/>
              <a:cs typeface="Calibri" charset="0"/>
            </a:endParaRPr>
          </a:p>
        </p:txBody>
      </p:sp>
    </p:spTree>
    <p:extLst>
      <p:ext uri="{BB962C8B-B14F-4D97-AF65-F5344CB8AC3E}">
        <p14:creationId xmlns:p14="http://schemas.microsoft.com/office/powerpoint/2010/main" val="1798977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257800" y="1066800"/>
            <a:ext cx="3738040" cy="529828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dirty="0">
              <a:solidFill>
                <a:schemeClr val="tx1"/>
              </a:solidFill>
            </a:endParaRPr>
          </a:p>
          <a:p>
            <a:pPr algn="r"/>
            <a:endParaRPr lang="en-US" sz="1600" dirty="0">
              <a:solidFill>
                <a:schemeClr val="tx1"/>
              </a:solidFill>
            </a:endParaRPr>
          </a:p>
          <a:p>
            <a:pPr algn="r"/>
            <a:endParaRPr lang="en-US" sz="1600" dirty="0">
              <a:solidFill>
                <a:schemeClr val="tx1"/>
              </a:solidFill>
            </a:endParaRPr>
          </a:p>
          <a:p>
            <a:pPr algn="r"/>
            <a:endParaRPr lang="en-US" sz="1600" dirty="0">
              <a:solidFill>
                <a:schemeClr val="tx1"/>
              </a:solidFill>
            </a:endParaRPr>
          </a:p>
          <a:p>
            <a:pPr algn="r"/>
            <a:r>
              <a:rPr lang="en-US" sz="1600" dirty="0">
                <a:solidFill>
                  <a:schemeClr val="tx1"/>
                </a:solidFill>
              </a:rPr>
              <a:t>Just as we drive product innovations, we also further develop our own production processes. Since 1990, we have reduced the greenhouse gas</a:t>
            </a:r>
          </a:p>
          <a:p>
            <a:pPr algn="r"/>
            <a:r>
              <a:rPr lang="en-US" sz="1600" dirty="0">
                <a:solidFill>
                  <a:schemeClr val="tx1"/>
                </a:solidFill>
              </a:rPr>
              <a:t>intensity of our production by 74%.</a:t>
            </a:r>
          </a:p>
          <a:p>
            <a:pPr algn="r"/>
            <a:r>
              <a:rPr lang="en-US" sz="1600" dirty="0">
                <a:solidFill>
                  <a:schemeClr val="tx1"/>
                </a:solidFill>
              </a:rPr>
              <a:t/>
            </a:r>
            <a:br>
              <a:rPr lang="en-US" sz="1600" dirty="0">
                <a:solidFill>
                  <a:schemeClr val="tx1"/>
                </a:solidFill>
              </a:rPr>
            </a:br>
            <a:r>
              <a:rPr lang="en-US" sz="1600" dirty="0">
                <a:solidFill>
                  <a:schemeClr val="tx1"/>
                </a:solidFill>
              </a:rPr>
              <a:t>In order to continue on this path, we just set ourselves the new corporate target to implement energy efficiency management systems at all our production sites by 2020. </a:t>
            </a:r>
            <a:br>
              <a:rPr lang="en-US" sz="1600" dirty="0">
                <a:solidFill>
                  <a:schemeClr val="tx1"/>
                </a:solidFill>
              </a:rPr>
            </a:br>
            <a:r>
              <a:rPr lang="en-US" sz="1600" dirty="0">
                <a:solidFill>
                  <a:schemeClr val="tx1"/>
                </a:solidFill>
              </a:rPr>
              <a:t/>
            </a:r>
            <a:br>
              <a:rPr lang="en-US" sz="1600" dirty="0">
                <a:solidFill>
                  <a:schemeClr val="tx1"/>
                </a:solidFill>
              </a:rPr>
            </a:br>
            <a:r>
              <a:rPr lang="en-US" sz="1600" dirty="0">
                <a:solidFill>
                  <a:schemeClr val="tx1"/>
                </a:solidFill>
              </a:rPr>
              <a:t>However, we have to realize that the technological improvement of existing processes has physical limits. That is why we are also looking for disruptive innovations for our production processes. </a:t>
            </a:r>
          </a:p>
        </p:txBody>
      </p:sp>
      <p:sp>
        <p:nvSpPr>
          <p:cNvPr id="2" name="Title 1"/>
          <p:cNvSpPr>
            <a:spLocks noGrp="1"/>
          </p:cNvSpPr>
          <p:nvPr>
            <p:ph type="title"/>
          </p:nvPr>
        </p:nvSpPr>
        <p:spPr>
          <a:xfrm>
            <a:off x="381000" y="212725"/>
            <a:ext cx="7086600" cy="854075"/>
          </a:xfrm>
        </p:spPr>
        <p:txBody>
          <a:bodyPr>
            <a:normAutofit/>
          </a:bodyPr>
          <a:lstStyle/>
          <a:p>
            <a:r>
              <a:rPr lang="en-US" dirty="0" err="1"/>
              <a:t>Ejecutivos</a:t>
            </a:r>
            <a:r>
              <a:rPr lang="en-US" dirty="0"/>
              <a:t> </a:t>
            </a:r>
            <a:r>
              <a:rPr lang="en-US" dirty="0" err="1"/>
              <a:t>sobre</a:t>
            </a:r>
            <a:r>
              <a:rPr lang="en-US" dirty="0"/>
              <a:t> el </a:t>
            </a:r>
            <a:r>
              <a:rPr lang="en-US" dirty="0" err="1"/>
              <a:t>Cambio</a:t>
            </a:r>
            <a:r>
              <a:rPr lang="en-US" dirty="0"/>
              <a:t> </a:t>
            </a:r>
            <a:r>
              <a:rPr lang="en-US" dirty="0" err="1"/>
              <a:t>Climático</a:t>
            </a:r>
            <a:endParaRPr lang="en-US" dirty="0"/>
          </a:p>
        </p:txBody>
      </p:sp>
      <p:graphicFrame>
        <p:nvGraphicFramePr>
          <p:cNvPr id="10" name="Content Placeholder 9"/>
          <p:cNvGraphicFramePr>
            <a:graphicFrameLocks noGrp="1"/>
          </p:cNvGraphicFramePr>
          <p:nvPr>
            <p:ph idx="1"/>
            <p:extLst/>
          </p:nvPr>
        </p:nvGraphicFramePr>
        <p:xfrm>
          <a:off x="228601" y="1066800"/>
          <a:ext cx="4951164" cy="5374481"/>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cstate="print"/>
          <a:stretch>
            <a:fillRect/>
          </a:stretch>
        </p:blipFill>
        <p:spPr>
          <a:xfrm>
            <a:off x="8077200" y="990600"/>
            <a:ext cx="662144" cy="855791"/>
          </a:xfrm>
          <a:prstGeom prst="rect">
            <a:avLst/>
          </a:prstGeom>
          <a:ln>
            <a:solidFill>
              <a:schemeClr val="tx1">
                <a:lumMod val="65000"/>
                <a:lumOff val="35000"/>
              </a:schemeClr>
            </a:solidFill>
          </a:ln>
        </p:spPr>
      </p:pic>
      <p:sp>
        <p:nvSpPr>
          <p:cNvPr id="7" name="TextBox 6"/>
          <p:cNvSpPr txBox="1"/>
          <p:nvPr/>
        </p:nvSpPr>
        <p:spPr>
          <a:xfrm>
            <a:off x="5967468" y="1330960"/>
            <a:ext cx="2348893" cy="369332"/>
          </a:xfrm>
          <a:prstGeom prst="rect">
            <a:avLst/>
          </a:prstGeom>
          <a:noFill/>
        </p:spPr>
        <p:txBody>
          <a:bodyPr wrap="square" rtlCol="0">
            <a:spAutoFit/>
          </a:bodyPr>
          <a:lstStyle/>
          <a:p>
            <a:r>
              <a:rPr lang="en-US" b="1" dirty="0"/>
              <a:t>Kurt Bock </a:t>
            </a:r>
            <a:r>
              <a:rPr lang="en-US" dirty="0"/>
              <a:t>CEO, BASF</a:t>
            </a:r>
          </a:p>
        </p:txBody>
      </p:sp>
    </p:spTree>
    <p:extLst>
      <p:ext uri="{BB962C8B-B14F-4D97-AF65-F5344CB8AC3E}">
        <p14:creationId xmlns:p14="http://schemas.microsoft.com/office/powerpoint/2010/main" val="1865821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677150" cy="854075"/>
          </a:xfrm>
        </p:spPr>
        <p:txBody>
          <a:bodyPr>
            <a:normAutofit/>
          </a:bodyPr>
          <a:lstStyle/>
          <a:p>
            <a:r>
              <a:rPr lang="en-US" dirty="0" err="1"/>
              <a:t>Ejecutivos</a:t>
            </a:r>
            <a:r>
              <a:rPr lang="en-US" dirty="0"/>
              <a:t> </a:t>
            </a:r>
            <a:r>
              <a:rPr lang="en-US" dirty="0" err="1"/>
              <a:t>sobre</a:t>
            </a:r>
            <a:r>
              <a:rPr lang="en-US" dirty="0"/>
              <a:t> el </a:t>
            </a:r>
            <a:r>
              <a:rPr lang="en-US" dirty="0" err="1"/>
              <a:t>Cambio</a:t>
            </a:r>
            <a:r>
              <a:rPr lang="en-US" dirty="0"/>
              <a:t> </a:t>
            </a:r>
            <a:r>
              <a:rPr lang="en-US" dirty="0" err="1"/>
              <a:t>Climático</a:t>
            </a:r>
            <a:endParaRPr lang="en-US" dirty="0"/>
          </a:p>
        </p:txBody>
      </p:sp>
      <p:graphicFrame>
        <p:nvGraphicFramePr>
          <p:cNvPr id="34" name="Chart 3203"/>
          <p:cNvGraphicFramePr/>
          <p:nvPr>
            <p:extLst>
              <p:ext uri="{D42A27DB-BD31-4B8C-83A1-F6EECF244321}">
                <p14:modId xmlns:p14="http://schemas.microsoft.com/office/powerpoint/2010/main" val="1504231598"/>
              </p:ext>
            </p:extLst>
          </p:nvPr>
        </p:nvGraphicFramePr>
        <p:xfrm>
          <a:off x="3486944" y="2178204"/>
          <a:ext cx="1778001" cy="1778000"/>
        </p:xfrm>
        <a:graphic>
          <a:graphicData uri="http://schemas.openxmlformats.org/drawingml/2006/chart">
            <c:chart xmlns:c="http://schemas.openxmlformats.org/drawingml/2006/chart" xmlns:r="http://schemas.openxmlformats.org/officeDocument/2006/relationships" r:id="rId3"/>
          </a:graphicData>
        </a:graphic>
      </p:graphicFrame>
      <p:sp>
        <p:nvSpPr>
          <p:cNvPr id="35" name="Shape 3204"/>
          <p:cNvSpPr/>
          <p:nvPr/>
        </p:nvSpPr>
        <p:spPr>
          <a:xfrm>
            <a:off x="3690731" y="2375054"/>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graphicFrame>
        <p:nvGraphicFramePr>
          <p:cNvPr id="36" name="Chart 3205"/>
          <p:cNvGraphicFramePr/>
          <p:nvPr>
            <p:extLst>
              <p:ext uri="{D42A27DB-BD31-4B8C-83A1-F6EECF244321}">
                <p14:modId xmlns:p14="http://schemas.microsoft.com/office/powerpoint/2010/main" val="1442975102"/>
              </p:ext>
            </p:extLst>
          </p:nvPr>
        </p:nvGraphicFramePr>
        <p:xfrm>
          <a:off x="6337176" y="2170584"/>
          <a:ext cx="1778001" cy="1778000"/>
        </p:xfrm>
        <a:graphic>
          <a:graphicData uri="http://schemas.openxmlformats.org/drawingml/2006/chart">
            <c:chart xmlns:c="http://schemas.openxmlformats.org/drawingml/2006/chart" xmlns:r="http://schemas.openxmlformats.org/officeDocument/2006/relationships" r:id="rId4"/>
          </a:graphicData>
        </a:graphic>
      </p:graphicFrame>
      <p:sp>
        <p:nvSpPr>
          <p:cNvPr id="37" name="Shape 3206"/>
          <p:cNvSpPr/>
          <p:nvPr/>
        </p:nvSpPr>
        <p:spPr>
          <a:xfrm>
            <a:off x="6540964" y="2367434"/>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 name="Shape 3208"/>
          <p:cNvSpPr/>
          <p:nvPr/>
        </p:nvSpPr>
        <p:spPr>
          <a:xfrm>
            <a:off x="3918992" y="2832254"/>
            <a:ext cx="923779" cy="45720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a:ln>
                  <a:noFill/>
                </a:ln>
                <a:solidFill>
                  <a:srgbClr val="C0504D"/>
                </a:solidFill>
                <a:effectLst/>
                <a:uLnTx/>
                <a:uFillTx/>
                <a:latin typeface="Lato"/>
                <a:ea typeface="Lato"/>
                <a:cs typeface="Lato"/>
                <a:sym typeface="Lato"/>
              </a:rPr>
              <a:t>77</a:t>
            </a:r>
            <a:r>
              <a:rPr kumimoji="0" sz="3000" b="0" i="0" u="none" strike="noStrike" kern="0" cap="none" spc="0" normalizeH="0" baseline="0" noProof="0" dirty="0">
                <a:ln>
                  <a:noFill/>
                </a:ln>
                <a:solidFill>
                  <a:srgbClr val="C0504D"/>
                </a:solidFill>
                <a:effectLst/>
                <a:uLnTx/>
                <a:uFillTx/>
                <a:latin typeface="Lato"/>
                <a:ea typeface="Lato"/>
                <a:cs typeface="Lato"/>
                <a:sym typeface="Lato"/>
              </a:rPr>
              <a:t>%</a:t>
            </a:r>
          </a:p>
        </p:txBody>
      </p:sp>
      <p:sp>
        <p:nvSpPr>
          <p:cNvPr id="39" name="Shape 3209"/>
          <p:cNvSpPr/>
          <p:nvPr/>
        </p:nvSpPr>
        <p:spPr>
          <a:xfrm>
            <a:off x="6786683" y="2824634"/>
            <a:ext cx="901572" cy="457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a:ln>
                  <a:noFill/>
                </a:ln>
                <a:solidFill>
                  <a:schemeClr val="accent2"/>
                </a:solidFill>
                <a:effectLst/>
                <a:uLnTx/>
                <a:uFillTx/>
                <a:latin typeface="Lato"/>
                <a:ea typeface="Lato"/>
                <a:cs typeface="Lato"/>
                <a:sym typeface="Lato"/>
              </a:rPr>
              <a:t>74%</a:t>
            </a:r>
            <a:endParaRPr kumimoji="0" sz="3000" b="0" i="0" u="none" strike="noStrike" kern="0" cap="none" spc="0" normalizeH="0" baseline="0" noProof="0" dirty="0">
              <a:ln>
                <a:noFill/>
              </a:ln>
              <a:solidFill>
                <a:schemeClr val="accent2"/>
              </a:solidFill>
              <a:effectLst/>
              <a:uLnTx/>
              <a:uFillTx/>
              <a:latin typeface="Lato"/>
              <a:ea typeface="Lato"/>
              <a:cs typeface="Lato"/>
              <a:sym typeface="Lato"/>
            </a:endParaRPr>
          </a:p>
        </p:txBody>
      </p:sp>
      <p:sp>
        <p:nvSpPr>
          <p:cNvPr id="40" name="Shape 3210"/>
          <p:cNvSpPr/>
          <p:nvPr/>
        </p:nvSpPr>
        <p:spPr>
          <a:xfrm>
            <a:off x="453569" y="4410265"/>
            <a:ext cx="2886020" cy="8863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s-ES" sz="1600" b="0" dirty="0">
                <a:solidFill>
                  <a:schemeClr val="tx1"/>
                </a:solidFill>
              </a:rPr>
              <a:t>La  acción sobre el cambio climático es una prioridad urgente para mi negocio. </a:t>
            </a:r>
            <a:endParaRPr kumimoji="0" sz="1500" b="0" i="0" u="none" strike="noStrike" kern="0" cap="none" spc="0" normalizeH="0" baseline="0" noProof="0" dirty="0">
              <a:ln>
                <a:noFill/>
              </a:ln>
              <a:solidFill>
                <a:schemeClr val="tx1"/>
              </a:solidFill>
              <a:effectLst/>
              <a:uLnTx/>
              <a:uFillTx/>
              <a:sym typeface="Lato"/>
            </a:endParaRPr>
          </a:p>
        </p:txBody>
      </p:sp>
      <p:sp>
        <p:nvSpPr>
          <p:cNvPr id="41" name="Shape 3212"/>
          <p:cNvSpPr/>
          <p:nvPr/>
        </p:nvSpPr>
        <p:spPr>
          <a:xfrm>
            <a:off x="3486944" y="4122420"/>
            <a:ext cx="2771545" cy="147732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s-ES" sz="1600" b="0" dirty="0">
                <a:solidFill>
                  <a:schemeClr val="tx1"/>
                </a:solidFill>
              </a:rPr>
              <a:t>El cambio climático va a crear oportunidades para el crecimiento y la innovación para mi empresa en los próximos 3 - 5 años .</a:t>
            </a:r>
            <a:r>
              <a:rPr kumimoji="0" lang="en-US" sz="1500" b="0" i="0" u="none" strike="noStrike" kern="0" cap="none" spc="0" normalizeH="0" baseline="0" noProof="0" dirty="0">
                <a:ln>
                  <a:noFill/>
                </a:ln>
                <a:solidFill>
                  <a:schemeClr val="tx1"/>
                </a:solidFill>
                <a:effectLst/>
                <a:uLnTx/>
                <a:uFillTx/>
                <a:latin typeface="Lato"/>
                <a:ea typeface="Lato"/>
                <a:cs typeface="Lato"/>
                <a:sym typeface="Lato"/>
              </a:rPr>
              <a:t> 	</a:t>
            </a:r>
            <a:endParaRPr kumimoji="0" sz="1500" b="0" i="0" u="none" strike="noStrike" kern="0" cap="none" spc="0" normalizeH="0" baseline="0" noProof="0" dirty="0">
              <a:ln>
                <a:noFill/>
              </a:ln>
              <a:solidFill>
                <a:schemeClr val="tx1"/>
              </a:solidFill>
              <a:effectLst/>
              <a:uLnTx/>
              <a:uFillTx/>
              <a:latin typeface="Lato"/>
              <a:ea typeface="Lato"/>
              <a:cs typeface="Lato"/>
              <a:sym typeface="Lato"/>
            </a:endParaRPr>
          </a:p>
        </p:txBody>
      </p:sp>
      <p:sp>
        <p:nvSpPr>
          <p:cNvPr id="42" name="Shape 3214"/>
          <p:cNvSpPr/>
          <p:nvPr/>
        </p:nvSpPr>
        <p:spPr>
          <a:xfrm>
            <a:off x="6553200" y="4114800"/>
            <a:ext cx="2122060" cy="177279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s-ES" sz="1600" b="0" dirty="0">
                <a:solidFill>
                  <a:schemeClr val="tx1"/>
                </a:solidFill>
              </a:rPr>
              <a:t>Mi empresa ya está viendo las recompensas de sus inversiones en soluciones de baja emisión de carbono. </a:t>
            </a:r>
            <a:endParaRPr kumimoji="0" sz="1500" b="0" i="0" u="none" strike="noStrike" kern="0" cap="none" spc="0" normalizeH="0" baseline="0" noProof="0" dirty="0">
              <a:ln>
                <a:noFill/>
              </a:ln>
              <a:solidFill>
                <a:schemeClr val="tx1"/>
              </a:solidFill>
              <a:effectLst/>
              <a:uLnTx/>
              <a:uFillTx/>
              <a:sym typeface="Lato"/>
            </a:endParaRPr>
          </a:p>
        </p:txBody>
      </p:sp>
      <p:graphicFrame>
        <p:nvGraphicFramePr>
          <p:cNvPr id="43" name="Chart 3203"/>
          <p:cNvGraphicFramePr/>
          <p:nvPr>
            <p:extLst>
              <p:ext uri="{D42A27DB-BD31-4B8C-83A1-F6EECF244321}">
                <p14:modId xmlns:p14="http://schemas.microsoft.com/office/powerpoint/2010/main" val="549713743"/>
              </p:ext>
            </p:extLst>
          </p:nvPr>
        </p:nvGraphicFramePr>
        <p:xfrm>
          <a:off x="766029" y="2171854"/>
          <a:ext cx="1778001" cy="1778000"/>
        </p:xfrm>
        <a:graphic>
          <a:graphicData uri="http://schemas.openxmlformats.org/drawingml/2006/chart">
            <c:chart xmlns:c="http://schemas.openxmlformats.org/drawingml/2006/chart" xmlns:r="http://schemas.openxmlformats.org/officeDocument/2006/relationships" r:id="rId5"/>
          </a:graphicData>
        </a:graphic>
      </p:graphicFrame>
      <p:sp>
        <p:nvSpPr>
          <p:cNvPr id="44" name="Shape 3204"/>
          <p:cNvSpPr/>
          <p:nvPr/>
        </p:nvSpPr>
        <p:spPr>
          <a:xfrm>
            <a:off x="982053" y="2387878"/>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 name="Shape 3208"/>
          <p:cNvSpPr/>
          <p:nvPr/>
        </p:nvSpPr>
        <p:spPr>
          <a:xfrm>
            <a:off x="1270085" y="2891934"/>
            <a:ext cx="901573" cy="457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a:ln>
                  <a:noFill/>
                </a:ln>
                <a:solidFill>
                  <a:srgbClr val="4F81BD"/>
                </a:solidFill>
                <a:effectLst/>
                <a:uLnTx/>
                <a:uFillTx/>
                <a:latin typeface="Lato"/>
                <a:ea typeface="Lato"/>
                <a:cs typeface="Lato"/>
                <a:sym typeface="Lato"/>
              </a:rPr>
              <a:t>80</a:t>
            </a:r>
            <a:r>
              <a:rPr kumimoji="0" sz="3000" b="0" i="0" u="none" strike="noStrike" kern="0" cap="none" spc="0" normalizeH="0" baseline="0" noProof="0" dirty="0">
                <a:ln>
                  <a:noFill/>
                </a:ln>
                <a:solidFill>
                  <a:srgbClr val="4F81BD"/>
                </a:solidFill>
                <a:effectLst/>
                <a:uLnTx/>
                <a:uFillTx/>
                <a:latin typeface="Lato"/>
                <a:ea typeface="Lato"/>
                <a:cs typeface="Lato"/>
                <a:sym typeface="Lato"/>
              </a:rPr>
              <a:t>%</a:t>
            </a:r>
          </a:p>
        </p:txBody>
      </p:sp>
      <p:sp>
        <p:nvSpPr>
          <p:cNvPr id="46" name="TextBox 45"/>
          <p:cNvSpPr txBox="1"/>
          <p:nvPr/>
        </p:nvSpPr>
        <p:spPr>
          <a:xfrm>
            <a:off x="157065" y="6117258"/>
            <a:ext cx="8800259" cy="246221"/>
          </a:xfrm>
          <a:prstGeom prst="rect">
            <a:avLst/>
          </a:prstGeom>
          <a:noFill/>
        </p:spPr>
        <p:txBody>
          <a:bodyPr wrap="square" rtlCol="0">
            <a:spAutoFit/>
          </a:bodyPr>
          <a:lstStyle/>
          <a:p>
            <a:r>
              <a:rPr lang="en-US" sz="1000" dirty="0">
                <a:solidFill>
                  <a:schemeClr val="accent1"/>
                </a:solidFill>
              </a:rPr>
              <a:t>Data based on survey of 75 CEOs of Caring for Climate participant companies; data represents proportion of </a:t>
            </a:r>
            <a:r>
              <a:rPr lang="en-US" sz="1000">
                <a:solidFill>
                  <a:schemeClr val="accent1"/>
                </a:solidFill>
              </a:rPr>
              <a:t>respondents selecting “agree</a:t>
            </a:r>
            <a:r>
              <a:rPr lang="en-US" sz="1000" dirty="0">
                <a:solidFill>
                  <a:schemeClr val="accent1"/>
                </a:solidFill>
              </a:rPr>
              <a:t>” and “strongly agree”.</a:t>
            </a:r>
          </a:p>
        </p:txBody>
      </p:sp>
    </p:spTree>
    <p:extLst>
      <p:ext uri="{BB962C8B-B14F-4D97-AF65-F5344CB8AC3E}">
        <p14:creationId xmlns:p14="http://schemas.microsoft.com/office/powerpoint/2010/main" val="17015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16" fill="hold" grpId="0" nodeType="afterEffect">
                                  <p:stCondLst>
                                    <p:cond delay="100"/>
                                  </p:stCondLst>
                                  <p:iterate>
                                    <p:tmAbs val="0"/>
                                  </p:iterate>
                                  <p:childTnLst>
                                    <p:set>
                                      <p:cBhvr>
                                        <p:cTn id="6" fill="hold"/>
                                        <p:tgtEl>
                                          <p:spTgt spid="35"/>
                                        </p:tgtEl>
                                        <p:attrNameLst>
                                          <p:attrName>style.visibility</p:attrName>
                                        </p:attrNameLst>
                                      </p:cBhvr>
                                      <p:to>
                                        <p:strVal val="visible"/>
                                      </p:to>
                                    </p:set>
                                    <p:animEffect transition="in" filter="dissolve(in)">
                                      <p:cBhvr>
                                        <p:cTn id="7" dur="750"/>
                                        <p:tgtEl>
                                          <p:spTgt spid="35"/>
                                        </p:tgtEl>
                                      </p:cBhvr>
                                    </p:animEffect>
                                  </p:childTnLst>
                                </p:cTn>
                              </p:par>
                            </p:childTnLst>
                          </p:cTn>
                        </p:par>
                        <p:par>
                          <p:cTn id="8" fill="hold">
                            <p:stCondLst>
                              <p:cond delay="850"/>
                            </p:stCondLst>
                            <p:childTnLst>
                              <p:par>
                                <p:cTn id="9" presetID="23" presetClass="entr" presetSubtype="32" fill="hold" grpId="0" nodeType="afterEffect">
                                  <p:stCondLst>
                                    <p:cond delay="0"/>
                                  </p:stCondLst>
                                  <p:iterate>
                                    <p:tmAbs val="0"/>
                                  </p:iterate>
                                  <p:childTnLst>
                                    <p:set>
                                      <p:cBhvr>
                                        <p:cTn id="10" fill="hold"/>
                                        <p:tgtEl>
                                          <p:spTgt spid="34"/>
                                        </p:tgtEl>
                                        <p:attrNameLst>
                                          <p:attrName>style.visibility</p:attrName>
                                        </p:attrNameLst>
                                      </p:cBhvr>
                                      <p:to>
                                        <p:strVal val="visible"/>
                                      </p:to>
                                    </p:set>
                                    <p:anim calcmode="lin" valueType="num">
                                      <p:cBhvr>
                                        <p:cTn id="11" dur="750" fill="hold"/>
                                        <p:tgtEl>
                                          <p:spTgt spid="34"/>
                                        </p:tgtEl>
                                        <p:attrNameLst>
                                          <p:attrName>ppt_w</p:attrName>
                                        </p:attrNameLst>
                                      </p:cBhvr>
                                      <p:tavLst>
                                        <p:tav tm="0">
                                          <p:val>
                                            <p:fltVal val="0"/>
                                          </p:val>
                                        </p:tav>
                                        <p:tav tm="100000">
                                          <p:val>
                                            <p:strVal val="#ppt_w"/>
                                          </p:val>
                                        </p:tav>
                                      </p:tavLst>
                                    </p:anim>
                                    <p:anim calcmode="lin" valueType="num">
                                      <p:cBhvr>
                                        <p:cTn id="12" dur="750" fill="hold"/>
                                        <p:tgtEl>
                                          <p:spTgt spid="34"/>
                                        </p:tgtEl>
                                        <p:attrNameLst>
                                          <p:attrName>ppt_h</p:attrName>
                                        </p:attrNameLst>
                                      </p:cBhvr>
                                      <p:tavLst>
                                        <p:tav tm="0">
                                          <p:val>
                                            <p:fltVal val="0"/>
                                          </p:val>
                                        </p:tav>
                                        <p:tav tm="100000">
                                          <p:val>
                                            <p:strVal val="#ppt_h"/>
                                          </p:val>
                                        </p:tav>
                                      </p:tavLst>
                                    </p:anim>
                                  </p:childTnLst>
                                </p:cTn>
                              </p:par>
                            </p:childTnLst>
                          </p:cTn>
                        </p:par>
                        <p:par>
                          <p:cTn id="13" fill="hold">
                            <p:stCondLst>
                              <p:cond delay="1600"/>
                            </p:stCondLst>
                            <p:childTnLst>
                              <p:par>
                                <p:cTn id="14" presetID="9" presetClass="entr" presetSubtype="16" fill="hold" grpId="0" nodeType="afterEffect">
                                  <p:stCondLst>
                                    <p:cond delay="100"/>
                                  </p:stCondLst>
                                  <p:iterate>
                                    <p:tmAbs val="0"/>
                                  </p:iterate>
                                  <p:childTnLst>
                                    <p:set>
                                      <p:cBhvr>
                                        <p:cTn id="15" fill="hold"/>
                                        <p:tgtEl>
                                          <p:spTgt spid="37"/>
                                        </p:tgtEl>
                                        <p:attrNameLst>
                                          <p:attrName>style.visibility</p:attrName>
                                        </p:attrNameLst>
                                      </p:cBhvr>
                                      <p:to>
                                        <p:strVal val="visible"/>
                                      </p:to>
                                    </p:set>
                                    <p:animEffect transition="in" filter="dissolve(in)">
                                      <p:cBhvr>
                                        <p:cTn id="16" dur="750"/>
                                        <p:tgtEl>
                                          <p:spTgt spid="37"/>
                                        </p:tgtEl>
                                      </p:cBhvr>
                                    </p:animEffect>
                                  </p:childTnLst>
                                </p:cTn>
                              </p:par>
                            </p:childTnLst>
                          </p:cTn>
                        </p:par>
                        <p:par>
                          <p:cTn id="17" fill="hold">
                            <p:stCondLst>
                              <p:cond delay="2450"/>
                            </p:stCondLst>
                            <p:childTnLst>
                              <p:par>
                                <p:cTn id="18" presetID="23" presetClass="entr" presetSubtype="32" fill="hold" grpId="0" nodeType="afterEffect">
                                  <p:stCondLst>
                                    <p:cond delay="0"/>
                                  </p:stCondLst>
                                  <p:iterate>
                                    <p:tmAbs val="0"/>
                                  </p:iterate>
                                  <p:childTnLst>
                                    <p:set>
                                      <p:cBhvr>
                                        <p:cTn id="19" fill="hold"/>
                                        <p:tgtEl>
                                          <p:spTgt spid="36"/>
                                        </p:tgtEl>
                                        <p:attrNameLst>
                                          <p:attrName>style.visibility</p:attrName>
                                        </p:attrNameLst>
                                      </p:cBhvr>
                                      <p:to>
                                        <p:strVal val="visible"/>
                                      </p:to>
                                    </p:set>
                                    <p:anim calcmode="lin" valueType="num">
                                      <p:cBhvr>
                                        <p:cTn id="20" dur="750" fill="hold"/>
                                        <p:tgtEl>
                                          <p:spTgt spid="36"/>
                                        </p:tgtEl>
                                        <p:attrNameLst>
                                          <p:attrName>ppt_w</p:attrName>
                                        </p:attrNameLst>
                                      </p:cBhvr>
                                      <p:tavLst>
                                        <p:tav tm="0">
                                          <p:val>
                                            <p:fltVal val="0"/>
                                          </p:val>
                                        </p:tav>
                                        <p:tav tm="100000">
                                          <p:val>
                                            <p:strVal val="#ppt_w"/>
                                          </p:val>
                                        </p:tav>
                                      </p:tavLst>
                                    </p:anim>
                                    <p:anim calcmode="lin" valueType="num">
                                      <p:cBhvr>
                                        <p:cTn id="21" dur="750" fill="hold"/>
                                        <p:tgtEl>
                                          <p:spTgt spid="36"/>
                                        </p:tgtEl>
                                        <p:attrNameLst>
                                          <p:attrName>ppt_h</p:attrName>
                                        </p:attrNameLst>
                                      </p:cBhvr>
                                      <p:tavLst>
                                        <p:tav tm="0">
                                          <p:val>
                                            <p:fltVal val="0"/>
                                          </p:val>
                                        </p:tav>
                                        <p:tav tm="100000">
                                          <p:val>
                                            <p:strVal val="#ppt_h"/>
                                          </p:val>
                                        </p:tav>
                                      </p:tavLst>
                                    </p:anim>
                                  </p:childTnLst>
                                </p:cTn>
                              </p:par>
                            </p:childTnLst>
                          </p:cTn>
                        </p:par>
                        <p:par>
                          <p:cTn id="22" fill="hold">
                            <p:stCondLst>
                              <p:cond delay="3200"/>
                            </p:stCondLst>
                            <p:childTnLst>
                              <p:par>
                                <p:cTn id="23" presetID="2" presetClass="entr" presetSubtype="2" fill="hold" grpId="0" nodeType="afterEffect">
                                  <p:stCondLst>
                                    <p:cond delay="0"/>
                                  </p:stCondLst>
                                  <p:iterate>
                                    <p:tmAbs val="0"/>
                                  </p:iterate>
                                  <p:childTnLst>
                                    <p:set>
                                      <p:cBhvr>
                                        <p:cTn id="24" fill="hold"/>
                                        <p:tgtEl>
                                          <p:spTgt spid="38"/>
                                        </p:tgtEl>
                                        <p:attrNameLst>
                                          <p:attrName>style.visibility</p:attrName>
                                        </p:attrNameLst>
                                      </p:cBhvr>
                                      <p:to>
                                        <p:strVal val="visible"/>
                                      </p:to>
                                    </p:set>
                                    <p:anim calcmode="lin" valueType="num">
                                      <p:cBhvr>
                                        <p:cTn id="25" dur="600" fill="hold"/>
                                        <p:tgtEl>
                                          <p:spTgt spid="38"/>
                                        </p:tgtEl>
                                        <p:attrNameLst>
                                          <p:attrName>ppt_x</p:attrName>
                                        </p:attrNameLst>
                                      </p:cBhvr>
                                      <p:tavLst>
                                        <p:tav tm="0">
                                          <p:val>
                                            <p:strVal val="1+#ppt_w/2"/>
                                          </p:val>
                                        </p:tav>
                                        <p:tav tm="100000">
                                          <p:val>
                                            <p:strVal val="#ppt_x"/>
                                          </p:val>
                                        </p:tav>
                                      </p:tavLst>
                                    </p:anim>
                                    <p:anim calcmode="lin" valueType="num">
                                      <p:cBhvr>
                                        <p:cTn id="26" dur="600" fill="hold"/>
                                        <p:tgtEl>
                                          <p:spTgt spid="38"/>
                                        </p:tgtEl>
                                        <p:attrNameLst>
                                          <p:attrName>ppt_y</p:attrName>
                                        </p:attrNameLst>
                                      </p:cBhvr>
                                      <p:tavLst>
                                        <p:tav tm="0">
                                          <p:val>
                                            <p:strVal val="#ppt_y"/>
                                          </p:val>
                                        </p:tav>
                                        <p:tav tm="100000">
                                          <p:val>
                                            <p:strVal val="#ppt_y"/>
                                          </p:val>
                                        </p:tav>
                                      </p:tavLst>
                                    </p:anim>
                                  </p:childTnLst>
                                </p:cTn>
                              </p:par>
                            </p:childTnLst>
                          </p:cTn>
                        </p:par>
                        <p:par>
                          <p:cTn id="27" fill="hold">
                            <p:stCondLst>
                              <p:cond delay="3800"/>
                            </p:stCondLst>
                            <p:childTnLst>
                              <p:par>
                                <p:cTn id="28" presetID="2" presetClass="entr" presetSubtype="2" fill="hold" grpId="0" nodeType="afterEffect">
                                  <p:stCondLst>
                                    <p:cond delay="0"/>
                                  </p:stCondLst>
                                  <p:iterate>
                                    <p:tmAbs val="0"/>
                                  </p:iterate>
                                  <p:childTnLst>
                                    <p:set>
                                      <p:cBhvr>
                                        <p:cTn id="29" fill="hold"/>
                                        <p:tgtEl>
                                          <p:spTgt spid="39"/>
                                        </p:tgtEl>
                                        <p:attrNameLst>
                                          <p:attrName>style.visibility</p:attrName>
                                        </p:attrNameLst>
                                      </p:cBhvr>
                                      <p:to>
                                        <p:strVal val="visible"/>
                                      </p:to>
                                    </p:set>
                                    <p:anim calcmode="lin" valueType="num">
                                      <p:cBhvr>
                                        <p:cTn id="30" dur="600" fill="hold"/>
                                        <p:tgtEl>
                                          <p:spTgt spid="39"/>
                                        </p:tgtEl>
                                        <p:attrNameLst>
                                          <p:attrName>ppt_x</p:attrName>
                                        </p:attrNameLst>
                                      </p:cBhvr>
                                      <p:tavLst>
                                        <p:tav tm="0">
                                          <p:val>
                                            <p:strVal val="1+#ppt_w/2"/>
                                          </p:val>
                                        </p:tav>
                                        <p:tav tm="100000">
                                          <p:val>
                                            <p:strVal val="#ppt_x"/>
                                          </p:val>
                                        </p:tav>
                                      </p:tavLst>
                                    </p:anim>
                                    <p:anim calcmode="lin" valueType="num">
                                      <p:cBhvr>
                                        <p:cTn id="31" dur="600" fill="hold"/>
                                        <p:tgtEl>
                                          <p:spTgt spid="39"/>
                                        </p:tgtEl>
                                        <p:attrNameLst>
                                          <p:attrName>ppt_y</p:attrName>
                                        </p:attrNameLst>
                                      </p:cBhvr>
                                      <p:tavLst>
                                        <p:tav tm="0">
                                          <p:val>
                                            <p:strVal val="#ppt_y"/>
                                          </p:val>
                                        </p:tav>
                                        <p:tav tm="100000">
                                          <p:val>
                                            <p:strVal val="#ppt_y"/>
                                          </p:val>
                                        </p:tav>
                                      </p:tavLst>
                                    </p:anim>
                                  </p:childTnLst>
                                </p:cTn>
                              </p:par>
                            </p:childTnLst>
                          </p:cTn>
                        </p:par>
                        <p:par>
                          <p:cTn id="32" fill="hold">
                            <p:stCondLst>
                              <p:cond delay="4400"/>
                            </p:stCondLst>
                            <p:childTnLst>
                              <p:par>
                                <p:cTn id="33" presetID="2" presetClass="entr" presetSubtype="2" fill="hold" grpId="0" nodeType="afterEffect">
                                  <p:stCondLst>
                                    <p:cond delay="100"/>
                                  </p:stCondLst>
                                  <p:iterate>
                                    <p:tmAbs val="0"/>
                                  </p:iterate>
                                  <p:childTnLst>
                                    <p:set>
                                      <p:cBhvr>
                                        <p:cTn id="34" fill="hold"/>
                                        <p:tgtEl>
                                          <p:spTgt spid="40"/>
                                        </p:tgtEl>
                                        <p:attrNameLst>
                                          <p:attrName>style.visibility</p:attrName>
                                        </p:attrNameLst>
                                      </p:cBhvr>
                                      <p:to>
                                        <p:strVal val="visible"/>
                                      </p:to>
                                    </p:set>
                                    <p:anim calcmode="lin" valueType="num">
                                      <p:cBhvr>
                                        <p:cTn id="35" dur="600" fill="hold"/>
                                        <p:tgtEl>
                                          <p:spTgt spid="40"/>
                                        </p:tgtEl>
                                        <p:attrNameLst>
                                          <p:attrName>ppt_x</p:attrName>
                                        </p:attrNameLst>
                                      </p:cBhvr>
                                      <p:tavLst>
                                        <p:tav tm="0">
                                          <p:val>
                                            <p:strVal val="1+#ppt_w/2"/>
                                          </p:val>
                                        </p:tav>
                                        <p:tav tm="100000">
                                          <p:val>
                                            <p:strVal val="#ppt_x"/>
                                          </p:val>
                                        </p:tav>
                                      </p:tavLst>
                                    </p:anim>
                                    <p:anim calcmode="lin" valueType="num">
                                      <p:cBhvr>
                                        <p:cTn id="36" dur="600" fill="hold"/>
                                        <p:tgtEl>
                                          <p:spTgt spid="40"/>
                                        </p:tgtEl>
                                        <p:attrNameLst>
                                          <p:attrName>ppt_y</p:attrName>
                                        </p:attrNameLst>
                                      </p:cBhvr>
                                      <p:tavLst>
                                        <p:tav tm="0">
                                          <p:val>
                                            <p:strVal val="#ppt_y"/>
                                          </p:val>
                                        </p:tav>
                                        <p:tav tm="100000">
                                          <p:val>
                                            <p:strVal val="#ppt_y"/>
                                          </p:val>
                                        </p:tav>
                                      </p:tavLst>
                                    </p:anim>
                                  </p:childTnLst>
                                </p:cTn>
                              </p:par>
                            </p:childTnLst>
                          </p:cTn>
                        </p:par>
                        <p:par>
                          <p:cTn id="37" fill="hold">
                            <p:stCondLst>
                              <p:cond delay="5100"/>
                            </p:stCondLst>
                            <p:childTnLst>
                              <p:par>
                                <p:cTn id="38" presetID="2" presetClass="entr" presetSubtype="2" fill="hold" grpId="0" nodeType="afterEffect">
                                  <p:stCondLst>
                                    <p:cond delay="100"/>
                                  </p:stCondLst>
                                  <p:iterate>
                                    <p:tmAbs val="0"/>
                                  </p:iterate>
                                  <p:childTnLst>
                                    <p:set>
                                      <p:cBhvr>
                                        <p:cTn id="39" fill="hold"/>
                                        <p:tgtEl>
                                          <p:spTgt spid="41"/>
                                        </p:tgtEl>
                                        <p:attrNameLst>
                                          <p:attrName>style.visibility</p:attrName>
                                        </p:attrNameLst>
                                      </p:cBhvr>
                                      <p:to>
                                        <p:strVal val="visible"/>
                                      </p:to>
                                    </p:set>
                                    <p:anim calcmode="lin" valueType="num">
                                      <p:cBhvr>
                                        <p:cTn id="40" dur="600" fill="hold"/>
                                        <p:tgtEl>
                                          <p:spTgt spid="41"/>
                                        </p:tgtEl>
                                        <p:attrNameLst>
                                          <p:attrName>ppt_x</p:attrName>
                                        </p:attrNameLst>
                                      </p:cBhvr>
                                      <p:tavLst>
                                        <p:tav tm="0">
                                          <p:val>
                                            <p:strVal val="1+#ppt_w/2"/>
                                          </p:val>
                                        </p:tav>
                                        <p:tav tm="100000">
                                          <p:val>
                                            <p:strVal val="#ppt_x"/>
                                          </p:val>
                                        </p:tav>
                                      </p:tavLst>
                                    </p:anim>
                                    <p:anim calcmode="lin" valueType="num">
                                      <p:cBhvr>
                                        <p:cTn id="41" dur="600" fill="hold"/>
                                        <p:tgtEl>
                                          <p:spTgt spid="41"/>
                                        </p:tgtEl>
                                        <p:attrNameLst>
                                          <p:attrName>ppt_y</p:attrName>
                                        </p:attrNameLst>
                                      </p:cBhvr>
                                      <p:tavLst>
                                        <p:tav tm="0">
                                          <p:val>
                                            <p:strVal val="#ppt_y"/>
                                          </p:val>
                                        </p:tav>
                                        <p:tav tm="100000">
                                          <p:val>
                                            <p:strVal val="#ppt_y"/>
                                          </p:val>
                                        </p:tav>
                                      </p:tavLst>
                                    </p:anim>
                                  </p:childTnLst>
                                </p:cTn>
                              </p:par>
                            </p:childTnLst>
                          </p:cTn>
                        </p:par>
                        <p:par>
                          <p:cTn id="42" fill="hold">
                            <p:stCondLst>
                              <p:cond delay="5800"/>
                            </p:stCondLst>
                            <p:childTnLst>
                              <p:par>
                                <p:cTn id="43" presetID="2" presetClass="entr" presetSubtype="2" fill="hold" grpId="0" nodeType="afterEffect">
                                  <p:stCondLst>
                                    <p:cond delay="100"/>
                                  </p:stCondLst>
                                  <p:iterate>
                                    <p:tmAbs val="0"/>
                                  </p:iterate>
                                  <p:childTnLst>
                                    <p:set>
                                      <p:cBhvr>
                                        <p:cTn id="44" fill="hold"/>
                                        <p:tgtEl>
                                          <p:spTgt spid="42"/>
                                        </p:tgtEl>
                                        <p:attrNameLst>
                                          <p:attrName>style.visibility</p:attrName>
                                        </p:attrNameLst>
                                      </p:cBhvr>
                                      <p:to>
                                        <p:strVal val="visible"/>
                                      </p:to>
                                    </p:set>
                                    <p:anim calcmode="lin" valueType="num">
                                      <p:cBhvr>
                                        <p:cTn id="45" dur="600" fill="hold"/>
                                        <p:tgtEl>
                                          <p:spTgt spid="42"/>
                                        </p:tgtEl>
                                        <p:attrNameLst>
                                          <p:attrName>ppt_x</p:attrName>
                                        </p:attrNameLst>
                                      </p:cBhvr>
                                      <p:tavLst>
                                        <p:tav tm="0">
                                          <p:val>
                                            <p:strVal val="1+#ppt_w/2"/>
                                          </p:val>
                                        </p:tav>
                                        <p:tav tm="100000">
                                          <p:val>
                                            <p:strVal val="#ppt_x"/>
                                          </p:val>
                                        </p:tav>
                                      </p:tavLst>
                                    </p:anim>
                                    <p:anim calcmode="lin" valueType="num">
                                      <p:cBhvr>
                                        <p:cTn id="46" dur="600" fill="hold"/>
                                        <p:tgtEl>
                                          <p:spTgt spid="42"/>
                                        </p:tgtEl>
                                        <p:attrNameLst>
                                          <p:attrName>ppt_y</p:attrName>
                                        </p:attrNameLst>
                                      </p:cBhvr>
                                      <p:tavLst>
                                        <p:tav tm="0">
                                          <p:val>
                                            <p:strVal val="#ppt_y"/>
                                          </p:val>
                                        </p:tav>
                                        <p:tav tm="100000">
                                          <p:val>
                                            <p:strVal val="#ppt_y"/>
                                          </p:val>
                                        </p:tav>
                                      </p:tavLst>
                                    </p:anim>
                                  </p:childTnLst>
                                </p:cTn>
                              </p:par>
                            </p:childTnLst>
                          </p:cTn>
                        </p:par>
                        <p:par>
                          <p:cTn id="47" fill="hold">
                            <p:stCondLst>
                              <p:cond delay="6500"/>
                            </p:stCondLst>
                            <p:childTnLst>
                              <p:par>
                                <p:cTn id="48" presetID="23" presetClass="entr" presetSubtype="32" fill="hold" grpId="0" nodeType="afterEffect">
                                  <p:stCondLst>
                                    <p:cond delay="0"/>
                                  </p:stCondLst>
                                  <p:iterate>
                                    <p:tmAbs val="0"/>
                                  </p:iterate>
                                  <p:childTnLst>
                                    <p:set>
                                      <p:cBhvr>
                                        <p:cTn id="49" fill="hold"/>
                                        <p:tgtEl>
                                          <p:spTgt spid="43"/>
                                        </p:tgtEl>
                                        <p:attrNameLst>
                                          <p:attrName>style.visibility</p:attrName>
                                        </p:attrNameLst>
                                      </p:cBhvr>
                                      <p:to>
                                        <p:strVal val="visible"/>
                                      </p:to>
                                    </p:set>
                                    <p:anim calcmode="lin" valueType="num">
                                      <p:cBhvr>
                                        <p:cTn id="50" dur="750" fill="hold"/>
                                        <p:tgtEl>
                                          <p:spTgt spid="43"/>
                                        </p:tgtEl>
                                        <p:attrNameLst>
                                          <p:attrName>ppt_w</p:attrName>
                                        </p:attrNameLst>
                                      </p:cBhvr>
                                      <p:tavLst>
                                        <p:tav tm="0">
                                          <p:val>
                                            <p:fltVal val="0"/>
                                          </p:val>
                                        </p:tav>
                                        <p:tav tm="100000">
                                          <p:val>
                                            <p:strVal val="#ppt_w"/>
                                          </p:val>
                                        </p:tav>
                                      </p:tavLst>
                                    </p:anim>
                                    <p:anim calcmode="lin" valueType="num">
                                      <p:cBhvr>
                                        <p:cTn id="51" dur="750" fill="hold"/>
                                        <p:tgtEl>
                                          <p:spTgt spid="43"/>
                                        </p:tgtEl>
                                        <p:attrNameLst>
                                          <p:attrName>ppt_h</p:attrName>
                                        </p:attrNameLst>
                                      </p:cBhvr>
                                      <p:tavLst>
                                        <p:tav tm="0">
                                          <p:val>
                                            <p:fltVal val="0"/>
                                          </p:val>
                                        </p:tav>
                                        <p:tav tm="100000">
                                          <p:val>
                                            <p:strVal val="#ppt_h"/>
                                          </p:val>
                                        </p:tav>
                                      </p:tavLst>
                                    </p:anim>
                                  </p:childTnLst>
                                </p:cTn>
                              </p:par>
                            </p:childTnLst>
                          </p:cTn>
                        </p:par>
                        <p:par>
                          <p:cTn id="52" fill="hold">
                            <p:stCondLst>
                              <p:cond delay="7250"/>
                            </p:stCondLst>
                            <p:childTnLst>
                              <p:par>
                                <p:cTn id="53" presetID="9" presetClass="entr" presetSubtype="16" fill="hold" grpId="0" nodeType="afterEffect">
                                  <p:stCondLst>
                                    <p:cond delay="100"/>
                                  </p:stCondLst>
                                  <p:iterate>
                                    <p:tmAbs val="0"/>
                                  </p:iterate>
                                  <p:childTnLst>
                                    <p:set>
                                      <p:cBhvr>
                                        <p:cTn id="54" fill="hold"/>
                                        <p:tgtEl>
                                          <p:spTgt spid="44"/>
                                        </p:tgtEl>
                                        <p:attrNameLst>
                                          <p:attrName>style.visibility</p:attrName>
                                        </p:attrNameLst>
                                      </p:cBhvr>
                                      <p:to>
                                        <p:strVal val="visible"/>
                                      </p:to>
                                    </p:set>
                                    <p:animEffect transition="in" filter="dissolve(in)">
                                      <p:cBhvr>
                                        <p:cTn id="55" dur="750"/>
                                        <p:tgtEl>
                                          <p:spTgt spid="44"/>
                                        </p:tgtEl>
                                      </p:cBhvr>
                                    </p:animEffect>
                                  </p:childTnLst>
                                </p:cTn>
                              </p:par>
                            </p:childTnLst>
                          </p:cTn>
                        </p:par>
                        <p:par>
                          <p:cTn id="56" fill="hold">
                            <p:stCondLst>
                              <p:cond delay="8100"/>
                            </p:stCondLst>
                            <p:childTnLst>
                              <p:par>
                                <p:cTn id="57" presetID="2" presetClass="entr" presetSubtype="2" fill="hold" grpId="0" nodeType="afterEffect">
                                  <p:stCondLst>
                                    <p:cond delay="0"/>
                                  </p:stCondLst>
                                  <p:iterate>
                                    <p:tmAbs val="0"/>
                                  </p:iterate>
                                  <p:childTnLst>
                                    <p:set>
                                      <p:cBhvr>
                                        <p:cTn id="58" fill="hold"/>
                                        <p:tgtEl>
                                          <p:spTgt spid="45"/>
                                        </p:tgtEl>
                                        <p:attrNameLst>
                                          <p:attrName>style.visibility</p:attrName>
                                        </p:attrNameLst>
                                      </p:cBhvr>
                                      <p:to>
                                        <p:strVal val="visible"/>
                                      </p:to>
                                    </p:set>
                                    <p:anim calcmode="lin" valueType="num">
                                      <p:cBhvr>
                                        <p:cTn id="59" dur="600" fill="hold"/>
                                        <p:tgtEl>
                                          <p:spTgt spid="45"/>
                                        </p:tgtEl>
                                        <p:attrNameLst>
                                          <p:attrName>ppt_x</p:attrName>
                                        </p:attrNameLst>
                                      </p:cBhvr>
                                      <p:tavLst>
                                        <p:tav tm="0">
                                          <p:val>
                                            <p:strVal val="1+#ppt_w/2"/>
                                          </p:val>
                                        </p:tav>
                                        <p:tav tm="100000">
                                          <p:val>
                                            <p:strVal val="#ppt_x"/>
                                          </p:val>
                                        </p:tav>
                                      </p:tavLst>
                                    </p:anim>
                                    <p:anim calcmode="lin" valueType="num">
                                      <p:cBhvr>
                                        <p:cTn id="60" dur="6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dvAuto="0"/>
      <p:bldP spid="35" grpId="0" animBg="1" advAuto="0"/>
      <p:bldP spid="36" grpId="0" advAuto="0"/>
      <p:bldP spid="37" grpId="0" animBg="1" advAuto="0"/>
      <p:bldP spid="38" grpId="0" animBg="1" advAuto="0"/>
      <p:bldP spid="39" grpId="0" animBg="1" advAuto="0"/>
      <p:bldP spid="40" grpId="0" animBg="1" advAuto="0"/>
      <p:bldP spid="41" grpId="0" animBg="1" advAuto="0"/>
      <p:bldP spid="42" grpId="0" animBg="1" advAuto="0"/>
      <p:bldP spid="43" grpId="0" advAuto="0"/>
      <p:bldP spid="44" grpId="0" animBg="1" advAuto="0"/>
      <p:bldP spid="45"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 </a:t>
            </a:r>
            <a:r>
              <a:rPr lang="en-US" dirty="0" err="1"/>
              <a:t>Acuerdo</a:t>
            </a:r>
            <a:r>
              <a:rPr lang="en-US" dirty="0"/>
              <a:t> de Paris</a:t>
            </a:r>
          </a:p>
        </p:txBody>
      </p:sp>
      <p:sp>
        <p:nvSpPr>
          <p:cNvPr id="3" name="Content Placeholder 2"/>
          <p:cNvSpPr>
            <a:spLocks noGrp="1"/>
          </p:cNvSpPr>
          <p:nvPr>
            <p:ph idx="1"/>
          </p:nvPr>
        </p:nvSpPr>
        <p:spPr>
          <a:xfrm>
            <a:off x="304800" y="1143000"/>
            <a:ext cx="4933950" cy="4729163"/>
          </a:xfrm>
        </p:spPr>
        <p:txBody>
          <a:bodyPr>
            <a:noAutofit/>
          </a:bodyPr>
          <a:lstStyle/>
          <a:p>
            <a:pPr lvl="0"/>
            <a:r>
              <a:rPr lang="es-ES" sz="1400" dirty="0">
                <a:latin typeface="Calibri" charset="0"/>
                <a:ea typeface="Calibri" charset="0"/>
                <a:cs typeface="Calibri" charset="0"/>
              </a:rPr>
              <a:t>Fortalecer la </a:t>
            </a:r>
            <a:r>
              <a:rPr lang="es-ES" sz="1400" dirty="0" err="1">
                <a:latin typeface="Calibri" charset="0"/>
                <a:ea typeface="Calibri" charset="0"/>
                <a:cs typeface="Calibri" charset="0"/>
              </a:rPr>
              <a:t>resiliencia</a:t>
            </a:r>
            <a:r>
              <a:rPr lang="es-ES" sz="1400" dirty="0">
                <a:latin typeface="Calibri" charset="0"/>
                <a:ea typeface="Calibri" charset="0"/>
                <a:cs typeface="Calibri" charset="0"/>
              </a:rPr>
              <a:t> y capacidad de adaptación a los riesgos relacionados con el clima y los desastres naturales en todos los países.</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Integrar medidas contra el cambio climático en las políticas, estrategias y planificación nacionales</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Mejorar la educación, la sensibilización y la capacidad humana e institucional en la mitigación, la adaptación, la reducción del impacto y la alerta temprana del cambio climático.</a:t>
            </a:r>
            <a:endParaRPr lang="en-US" sz="1400" dirty="0">
              <a:latin typeface="Calibri" charset="0"/>
              <a:ea typeface="Calibri" charset="0"/>
              <a:cs typeface="Calibri" charset="0"/>
            </a:endParaRPr>
          </a:p>
          <a:p>
            <a:pPr lvl="0"/>
            <a:r>
              <a:rPr lang="es-ES" sz="1400" dirty="0">
                <a:latin typeface="Calibri" charset="0"/>
                <a:ea typeface="Calibri" charset="0"/>
                <a:cs typeface="Calibri" charset="0"/>
              </a:rPr>
              <a:t>Poner en práctica el compromiso asumido por parte de los países desarrollados en la Convención Marco de las Naciones Unidas sobre el Cambio Climático hacia el objetivo de movilizar conjuntamente $ 100 mil millones anuales para el año 2020 de todas las fuentes para hacer frente a las necesidades de los países en desarrollo en el contexto de las acciones significativas de mitigación y la transparencia en la aplicación y puesta en práctica plenamente del Fondo Verde para el Clima (Green </a:t>
            </a:r>
            <a:r>
              <a:rPr lang="es-ES" sz="1400" dirty="0" err="1">
                <a:latin typeface="Calibri" charset="0"/>
                <a:ea typeface="Calibri" charset="0"/>
                <a:cs typeface="Calibri" charset="0"/>
              </a:rPr>
              <a:t>Climate</a:t>
            </a:r>
            <a:r>
              <a:rPr lang="es-ES" sz="1400" dirty="0">
                <a:latin typeface="Calibri" charset="0"/>
                <a:ea typeface="Calibri" charset="0"/>
                <a:cs typeface="Calibri" charset="0"/>
              </a:rPr>
              <a:t> </a:t>
            </a:r>
            <a:r>
              <a:rPr lang="es-ES" sz="1400" dirty="0" err="1">
                <a:latin typeface="Calibri" charset="0"/>
                <a:ea typeface="Calibri" charset="0"/>
                <a:cs typeface="Calibri" charset="0"/>
              </a:rPr>
              <a:t>Fund</a:t>
            </a:r>
            <a:r>
              <a:rPr lang="es-ES" sz="1400" dirty="0">
                <a:latin typeface="Calibri" charset="0"/>
                <a:ea typeface="Calibri" charset="0"/>
                <a:cs typeface="Calibri" charset="0"/>
              </a:rPr>
              <a:t>) a través de su capitalización tan pronto como sea posible.</a:t>
            </a:r>
          </a:p>
          <a:p>
            <a:pPr lvl="0"/>
            <a:r>
              <a:rPr lang="es-ES" sz="1400" dirty="0">
                <a:latin typeface="Calibri" charset="0"/>
                <a:ea typeface="Calibri" charset="0"/>
                <a:cs typeface="Calibri" charset="0"/>
              </a:rPr>
              <a:t>Promover mecanismos para aumentar la capacidad de planificación efectiva relacionada con el cambio climático y la gestión en los países menos adelantados y los pequeños Estados insulares en desarrollo, incluso poniendo foco sobre  las mujeres, los jóvenes y las comunidades marginadas locales.</a:t>
            </a:r>
            <a:endParaRPr lang="en-US" sz="1400" dirty="0">
              <a:latin typeface="Calibri" charset="0"/>
              <a:ea typeface="Calibri" charset="0"/>
              <a:cs typeface="Calibri"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0" y="5424196"/>
            <a:ext cx="687832" cy="105280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5600" y="1309396"/>
            <a:ext cx="3556000" cy="2667000"/>
          </a:xfrm>
          <a:prstGeom prst="rect">
            <a:avLst/>
          </a:prstGeom>
        </p:spPr>
      </p:pic>
      <p:sp>
        <p:nvSpPr>
          <p:cNvPr id="7" name="TextBox 6"/>
          <p:cNvSpPr txBox="1"/>
          <p:nvPr/>
        </p:nvSpPr>
        <p:spPr>
          <a:xfrm>
            <a:off x="5376639" y="3991636"/>
            <a:ext cx="3614961" cy="461665"/>
          </a:xfrm>
          <a:prstGeom prst="rect">
            <a:avLst/>
          </a:prstGeom>
          <a:noFill/>
        </p:spPr>
        <p:txBody>
          <a:bodyPr wrap="square" rtlCol="0">
            <a:spAutoFit/>
          </a:bodyPr>
          <a:lstStyle/>
          <a:p>
            <a:r>
              <a:rPr lang="en-US" sz="1200" dirty="0" err="1"/>
              <a:t>Lise</a:t>
            </a:r>
            <a:r>
              <a:rPr lang="en-US" sz="1200" dirty="0"/>
              <a:t> </a:t>
            </a:r>
            <a:r>
              <a:rPr lang="en-US" sz="1200" dirty="0" err="1"/>
              <a:t>Kingo</a:t>
            </a:r>
            <a:r>
              <a:rPr lang="en-US" sz="1200" dirty="0"/>
              <a:t>, UN Global Compact  Executive Director Speaking at COP21</a:t>
            </a:r>
          </a:p>
        </p:txBody>
      </p:sp>
    </p:spTree>
    <p:extLst>
      <p:ext uri="{BB962C8B-B14F-4D97-AF65-F5344CB8AC3E}">
        <p14:creationId xmlns:p14="http://schemas.microsoft.com/office/powerpoint/2010/main" val="513956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381750" cy="854075"/>
          </a:xfrm>
        </p:spPr>
        <p:txBody>
          <a:bodyPr>
            <a:normAutofit fontScale="90000"/>
          </a:bodyPr>
          <a:lstStyle/>
          <a:p>
            <a:r>
              <a:rPr lang="es-ES" dirty="0"/>
              <a:t>Actualización del Estado desde París</a:t>
            </a:r>
            <a:endParaRPr lang="en-US" dirty="0"/>
          </a:p>
        </p:txBody>
      </p:sp>
      <p:sp>
        <p:nvSpPr>
          <p:cNvPr id="3" name="Content Placeholder 2"/>
          <p:cNvSpPr>
            <a:spLocks noGrp="1"/>
          </p:cNvSpPr>
          <p:nvPr>
            <p:ph idx="1"/>
          </p:nvPr>
        </p:nvSpPr>
        <p:spPr>
          <a:xfrm>
            <a:off x="603250" y="1447800"/>
            <a:ext cx="7372350" cy="2133600"/>
          </a:xfrm>
        </p:spPr>
        <p:txBody>
          <a:bodyPr>
            <a:noAutofit/>
          </a:bodyPr>
          <a:lstStyle/>
          <a:p>
            <a:r>
              <a:rPr lang="es-ES" sz="2000" dirty="0"/>
              <a:t>El establecimiento de objetivos de reducción de emisiones es ahora una práctica común para las empresas:</a:t>
            </a:r>
            <a:r>
              <a:rPr lang="en-US" sz="2000" dirty="0"/>
              <a:t> </a:t>
            </a:r>
          </a:p>
          <a:p>
            <a:r>
              <a:rPr lang="es-ES" sz="2000" b="1" dirty="0"/>
              <a:t>El 80% de las 500 EMPRESAS MAS GRANDES </a:t>
            </a:r>
            <a:r>
              <a:rPr lang="es-ES" sz="2000" dirty="0"/>
              <a:t>del mundo informó objetivos de CDP (</a:t>
            </a:r>
            <a:r>
              <a:rPr lang="es-ES" sz="2000" dirty="0" err="1"/>
              <a:t>Carbon</a:t>
            </a:r>
            <a:r>
              <a:rPr lang="es-ES" sz="2000" dirty="0"/>
              <a:t> </a:t>
            </a:r>
            <a:r>
              <a:rPr lang="es-ES" sz="2000" dirty="0" err="1"/>
              <a:t>Disclosure</a:t>
            </a:r>
            <a:r>
              <a:rPr lang="es-ES" sz="2000" dirty="0"/>
              <a:t> Project) en 2014.</a:t>
            </a:r>
            <a:r>
              <a:rPr lang="en-US" sz="2000" dirty="0"/>
              <a:t> </a:t>
            </a:r>
          </a:p>
          <a:p>
            <a:r>
              <a:rPr lang="es-ES" sz="2000" dirty="0"/>
              <a:t>Sin embargo, la mayoría de ellos no son suficientes para atender la amenaza que plantea el cambio climático y mantener el calentamiento por debajo de 2 ° C. </a:t>
            </a:r>
            <a:endParaRPr lang="en-US" sz="2000" dirty="0"/>
          </a:p>
        </p:txBody>
      </p:sp>
    </p:spTree>
    <p:extLst>
      <p:ext uri="{BB962C8B-B14F-4D97-AF65-F5344CB8AC3E}">
        <p14:creationId xmlns:p14="http://schemas.microsoft.com/office/powerpoint/2010/main" val="818281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09538"/>
            <a:ext cx="6614340" cy="1143000"/>
          </a:xfrm>
        </p:spPr>
        <p:txBody>
          <a:bodyPr>
            <a:normAutofit fontScale="90000"/>
          </a:bodyPr>
          <a:lstStyle/>
          <a:p>
            <a:r>
              <a:rPr lang="en-US" dirty="0"/>
              <a:t>ARQUITECTURA DEL COMPROMISO EMPRESARIAL POS-2015</a:t>
            </a:r>
          </a:p>
        </p:txBody>
      </p:sp>
      <p:sp>
        <p:nvSpPr>
          <p:cNvPr id="3" name="Slide Number Placeholder 2"/>
          <p:cNvSpPr>
            <a:spLocks noGrp="1"/>
          </p:cNvSpPr>
          <p:nvPr>
            <p:ph type="sldNum" sz="quarter" idx="12"/>
          </p:nvPr>
        </p:nvSpPr>
        <p:spPr/>
        <p:txBody>
          <a:bodyPr/>
          <a:lstStyle/>
          <a:p>
            <a:fld id="{4BE819A1-3DD8-4179-BFD0-BF7D359F8DBD}" type="slidenum">
              <a:rPr lang="en-US" smtClean="0"/>
              <a:pPr/>
              <a:t>58</a:t>
            </a:fld>
            <a:endParaRPr lang="en-US" dirty="0"/>
          </a:p>
        </p:txBody>
      </p:sp>
      <p:pic>
        <p:nvPicPr>
          <p:cNvPr id="4" name="Picture 3" descr="Architecture 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00"/>
            <a:ext cx="9144000" cy="431701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5334000"/>
            <a:ext cx="637967" cy="632732"/>
          </a:xfrm>
          <a:prstGeom prst="rect">
            <a:avLst/>
          </a:prstGeom>
        </p:spPr>
      </p:pic>
      <p:pic>
        <p:nvPicPr>
          <p:cNvPr id="6" name="Picture 5" descr="Screen Shot 2015-10-16 at 2.19.57 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79264" y="1700808"/>
            <a:ext cx="6392803" cy="4112276"/>
          </a:xfrm>
          <a:prstGeom prst="rect">
            <a:avLst/>
          </a:prstGeom>
        </p:spPr>
      </p:pic>
    </p:spTree>
    <p:extLst>
      <p:ext uri="{BB962C8B-B14F-4D97-AF65-F5344CB8AC3E}">
        <p14:creationId xmlns:p14="http://schemas.microsoft.com/office/powerpoint/2010/main" val="56716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 </a:t>
            </a:r>
            <a:r>
              <a:rPr lang="en-US" dirty="0" err="1"/>
              <a:t>esencia</a:t>
            </a:r>
            <a:endParaRPr lang="en-US" dirty="0"/>
          </a:p>
        </p:txBody>
      </p:sp>
      <p:sp>
        <p:nvSpPr>
          <p:cNvPr id="3" name="TextBox 2"/>
          <p:cNvSpPr txBox="1"/>
          <p:nvPr/>
        </p:nvSpPr>
        <p:spPr>
          <a:xfrm>
            <a:off x="304800" y="1219200"/>
            <a:ext cx="8407400" cy="4524315"/>
          </a:xfrm>
          <a:prstGeom prst="rect">
            <a:avLst/>
          </a:prstGeom>
          <a:noFill/>
        </p:spPr>
        <p:txBody>
          <a:bodyPr wrap="square" rtlCol="0">
            <a:spAutoFit/>
          </a:bodyPr>
          <a:lstStyle/>
          <a:p>
            <a:r>
              <a:rPr lang="en-US" dirty="0"/>
              <a:t>• </a:t>
            </a:r>
            <a:r>
              <a:rPr lang="es-ES" dirty="0"/>
              <a:t>Aprovechar los canales para comunicar el desempeño de sostenibilidad corporativa a los inversores y, donde sea relevante, adoptar una política de inversión responsable de los fondos de pensiones corporativos; </a:t>
            </a:r>
            <a:endParaRPr lang="en-US" dirty="0"/>
          </a:p>
          <a:p>
            <a:r>
              <a:rPr lang="en-US" dirty="0"/>
              <a:t>• </a:t>
            </a:r>
            <a:r>
              <a:rPr lang="es-ES" dirty="0"/>
              <a:t>Llevar a cabo la debida diligencia de sostenibilidad y establecer expectativas claras antes de firmar contratos de asociación con el fin de animar a los socios a lo largo de la cadena de valor a defender los estándares mínimos y promover prácticas sostenibles; </a:t>
            </a:r>
            <a:endParaRPr lang="en-US" dirty="0"/>
          </a:p>
          <a:p>
            <a:r>
              <a:rPr lang="en-US" dirty="0"/>
              <a:t>• </a:t>
            </a:r>
            <a:r>
              <a:rPr lang="es-ES" dirty="0"/>
              <a:t>Intensificar el compromiso de publicar  las plataformas e iniciativas del sector con el fin de escalar (elevar) y avanzar el compromiso empresarial sobre las cuestiones de sostenibilidad y, dado que es relevante, ayudar a superar los desafíos sistémicos;</a:t>
            </a:r>
            <a:endParaRPr lang="nb-NO" dirty="0"/>
          </a:p>
          <a:p>
            <a:r>
              <a:rPr lang="en-US" dirty="0"/>
              <a:t>• </a:t>
            </a:r>
            <a:r>
              <a:rPr lang="es-ES" dirty="0"/>
              <a:t>Participar en las redes e iniciativas locales, compartiendo activamente las mejores prácticas y aprendizajes con la comunidad empresarial local y prestando apoyo operativo y recursos, según corresponda; </a:t>
            </a:r>
            <a:br>
              <a:rPr lang="es-ES" dirty="0"/>
            </a:br>
            <a:r>
              <a:rPr lang="es-ES" dirty="0"/>
              <a:t>• Participar en alianzas con otras empresas y grupos de interés que pueden tener impactos transformadores –  moviéndose más allá de un enfoque de proyectos </a:t>
            </a:r>
          </a:p>
          <a:p>
            <a:r>
              <a:rPr lang="es-ES" dirty="0"/>
              <a:t>ad-hoc.</a:t>
            </a:r>
            <a:endParaRPr lang="en-US" dirty="0"/>
          </a:p>
          <a:p>
            <a:endParaRPr lang="en-US" dirty="0"/>
          </a:p>
        </p:txBody>
      </p:sp>
      <p:pic>
        <p:nvPicPr>
          <p:cNvPr id="4" name="Picture 3"/>
          <p:cNvPicPr>
            <a:picLocks noChangeAspect="1"/>
          </p:cNvPicPr>
          <p:nvPr/>
        </p:nvPicPr>
        <p:blipFill>
          <a:blip r:embed="rId2" cstate="print"/>
          <a:stretch>
            <a:fillRect/>
          </a:stretch>
        </p:blipFill>
        <p:spPr>
          <a:xfrm>
            <a:off x="7924800" y="5029200"/>
            <a:ext cx="850624" cy="843644"/>
          </a:xfrm>
          <a:prstGeom prst="rect">
            <a:avLst/>
          </a:prstGeom>
        </p:spPr>
      </p:pic>
      <p:sp>
        <p:nvSpPr>
          <p:cNvPr id="5" name="TextBox 4"/>
          <p:cNvSpPr txBox="1"/>
          <p:nvPr/>
        </p:nvSpPr>
        <p:spPr>
          <a:xfrm>
            <a:off x="457200" y="1828800"/>
            <a:ext cx="8436540" cy="2554545"/>
          </a:xfrm>
          <a:prstGeom prst="rect">
            <a:avLst/>
          </a:prstGeom>
          <a:solidFill>
            <a:schemeClr val="bg1"/>
          </a:solidFill>
          <a:ln>
            <a:solidFill>
              <a:srgbClr val="FF0000"/>
            </a:solidFill>
          </a:ln>
        </p:spPr>
        <p:txBody>
          <a:bodyPr wrap="none" rtlCol="0">
            <a:spAutoFit/>
          </a:bodyPr>
          <a:lstStyle/>
          <a:p>
            <a:r>
              <a:rPr lang="en-US" sz="4000" dirty="0">
                <a:solidFill>
                  <a:srgbClr val="FF0000"/>
                </a:solidFill>
              </a:rPr>
              <a:t>-NO HACER DAÑO</a:t>
            </a:r>
          </a:p>
          <a:p>
            <a:r>
              <a:rPr lang="en-US" sz="4000" dirty="0">
                <a:solidFill>
                  <a:srgbClr val="FF0000"/>
                </a:solidFill>
              </a:rPr>
              <a:t>-HACER CRECER SU NEGOCIO</a:t>
            </a:r>
          </a:p>
          <a:p>
            <a:r>
              <a:rPr lang="en-US" sz="4000" dirty="0">
                <a:solidFill>
                  <a:srgbClr val="FF0000"/>
                </a:solidFill>
              </a:rPr>
              <a:t>-HACER DEL MUNDO UN MEJOR LUGAR</a:t>
            </a:r>
          </a:p>
          <a:p>
            <a:endParaRPr lang="en-US" sz="4000" dirty="0">
              <a:solidFill>
                <a:srgbClr val="FF0000"/>
              </a:solidFill>
            </a:endParaRPr>
          </a:p>
        </p:txBody>
      </p:sp>
    </p:spTree>
    <p:extLst>
      <p:ext uri="{BB962C8B-B14F-4D97-AF65-F5344CB8AC3E}">
        <p14:creationId xmlns:p14="http://schemas.microsoft.com/office/powerpoint/2010/main" val="152062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Objetivos</a:t>
            </a:r>
            <a:r>
              <a:rPr lang="en-US" dirty="0"/>
              <a:t> de </a:t>
            </a:r>
            <a:r>
              <a:rPr lang="en-US" dirty="0" err="1"/>
              <a:t>Aprendizaje</a:t>
            </a:r>
            <a:endParaRPr lang="en-US" dirty="0"/>
          </a:p>
        </p:txBody>
      </p:sp>
      <p:sp>
        <p:nvSpPr>
          <p:cNvPr id="3" name="Content Placeholder 2"/>
          <p:cNvSpPr>
            <a:spLocks noGrp="1"/>
          </p:cNvSpPr>
          <p:nvPr>
            <p:ph idx="1"/>
          </p:nvPr>
        </p:nvSpPr>
        <p:spPr/>
        <p:txBody>
          <a:bodyPr>
            <a:normAutofit fontScale="70000" lnSpcReduction="20000"/>
          </a:bodyPr>
          <a:lstStyle/>
          <a:p>
            <a:pPr>
              <a:lnSpc>
                <a:spcPct val="110000"/>
              </a:lnSpc>
            </a:pPr>
            <a:r>
              <a:rPr lang="es-ES" sz="2600" dirty="0" err="1"/>
              <a:t>PRiSM</a:t>
            </a:r>
            <a:r>
              <a:rPr lang="es-ES" sz="2600" dirty="0"/>
              <a:t> ™ </a:t>
            </a:r>
            <a:r>
              <a:rPr lang="es-ES" sz="2600" dirty="0" err="1"/>
              <a:t>Practitioner</a:t>
            </a:r>
            <a:r>
              <a:rPr lang="es-ES" sz="2600" dirty="0"/>
              <a:t> es un curso de dirección de proyectos que incorpora las mejores prácticas, los principios de sostenibilidad y la gobernanza con el fin de maximizar el valor. El curso pone énfasis en la alineación de los beneficios con los objetivos estratégicos para asegurar que cada proyecto posiciona a la organización para el crecimiento y el éxito a largo plazo a través de impactos positivos en las líneas base económica, ambiental y social. </a:t>
            </a:r>
            <a:endParaRPr lang="en-US" sz="2600" dirty="0"/>
          </a:p>
          <a:p>
            <a:pPr marL="0" indent="0">
              <a:lnSpc>
                <a:spcPct val="110000"/>
              </a:lnSpc>
              <a:buNone/>
            </a:pPr>
            <a:endParaRPr lang="en-US" sz="2600" dirty="0"/>
          </a:p>
          <a:p>
            <a:pPr>
              <a:lnSpc>
                <a:spcPct val="110000"/>
              </a:lnSpc>
            </a:pPr>
            <a:r>
              <a:rPr lang="es-ES" sz="2600" dirty="0"/>
              <a:t>El objetivo de PRISM ™ </a:t>
            </a:r>
            <a:r>
              <a:rPr lang="es-ES" sz="2600" dirty="0" err="1"/>
              <a:t>Practitioner</a:t>
            </a:r>
            <a:r>
              <a:rPr lang="es-ES" sz="2600" dirty="0"/>
              <a:t> es capacitar, educar y desarrollar individuos en la dirección de proyectos y en la sostenibilidad para mejorar la gestión y entrega de todo tipo de proyectos dentro de los criterios de tiempo, costo y desempeño establecidos y la integración a través de su propia organización; y para mostrar cómo estos cambios pueden ser integrados mejor en los negocios “as usual” (como de costumbre) y convertirse en prácticas normales integradas en la organización. </a:t>
            </a:r>
            <a:endParaRPr lang="en-US" sz="2600" dirty="0"/>
          </a:p>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6</a:t>
            </a:fld>
            <a:endParaRPr lang="en-US" dirty="0"/>
          </a:p>
        </p:txBody>
      </p:sp>
    </p:spTree>
    <p:extLst>
      <p:ext uri="{BB962C8B-B14F-4D97-AF65-F5344CB8AC3E}">
        <p14:creationId xmlns:p14="http://schemas.microsoft.com/office/powerpoint/2010/main" val="3248085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5486400" cy="854075"/>
          </a:xfrm>
        </p:spPr>
        <p:txBody>
          <a:bodyPr>
            <a:normAutofit/>
          </a:bodyPr>
          <a:lstStyle/>
          <a:p>
            <a:r>
              <a:rPr lang="en-US" dirty="0" err="1"/>
              <a:t>Hacia</a:t>
            </a:r>
            <a:r>
              <a:rPr lang="en-US" dirty="0"/>
              <a:t> </a:t>
            </a:r>
            <a:r>
              <a:rPr lang="en-US" dirty="0" err="1"/>
              <a:t>dónde</a:t>
            </a:r>
            <a:r>
              <a:rPr lang="en-US" dirty="0"/>
              <a:t> </a:t>
            </a:r>
            <a:r>
              <a:rPr lang="en-US" dirty="0" err="1"/>
              <a:t>vamos</a:t>
            </a:r>
            <a:r>
              <a:rPr lang="en-US" dirty="0"/>
              <a:t>?</a:t>
            </a:r>
          </a:p>
        </p:txBody>
      </p:sp>
      <p:sp>
        <p:nvSpPr>
          <p:cNvPr id="7" name="TextBox 6"/>
          <p:cNvSpPr txBox="1"/>
          <p:nvPr/>
        </p:nvSpPr>
        <p:spPr>
          <a:xfrm>
            <a:off x="0" y="980728"/>
            <a:ext cx="1205315" cy="3770263"/>
          </a:xfrm>
          <a:prstGeom prst="rect">
            <a:avLst/>
          </a:prstGeom>
          <a:noFill/>
        </p:spPr>
        <p:txBody>
          <a:bodyPr wrap="none" rtlCol="0">
            <a:spAutoFit/>
          </a:bodyPr>
          <a:lstStyle/>
          <a:p>
            <a:r>
              <a:rPr lang="en-US" sz="23900" dirty="0">
                <a:solidFill>
                  <a:schemeClr val="accent1">
                    <a:lumMod val="20000"/>
                    <a:lumOff val="80000"/>
                  </a:schemeClr>
                </a:solidFill>
              </a:rPr>
              <a:t>“</a:t>
            </a:r>
          </a:p>
        </p:txBody>
      </p:sp>
      <p:sp>
        <p:nvSpPr>
          <p:cNvPr id="8" name="Rectangle 7"/>
          <p:cNvSpPr/>
          <p:nvPr/>
        </p:nvSpPr>
        <p:spPr>
          <a:xfrm>
            <a:off x="762000" y="1366268"/>
            <a:ext cx="7772400" cy="3736407"/>
          </a:xfrm>
          <a:prstGeom prst="rect">
            <a:avLst/>
          </a:prstGeom>
        </p:spPr>
        <p:txBody>
          <a:bodyPr wrap="square">
            <a:spAutoFit/>
          </a:bodyPr>
          <a:lstStyle/>
          <a:p>
            <a:pPr>
              <a:spcBef>
                <a:spcPct val="20000"/>
              </a:spcBef>
              <a:buClr>
                <a:schemeClr val="accent1">
                  <a:lumMod val="50000"/>
                </a:schemeClr>
              </a:buClr>
            </a:pPr>
            <a:r>
              <a:rPr lang="es-ES" sz="2000" dirty="0"/>
              <a:t>Les garantizo que dentro de cuatro años, el mercado habrá cambiado desde adentro porque la sostenibilidad y su realidad se está convirtiendo en una fuerza transformadora.</a:t>
            </a:r>
            <a:endParaRPr lang="en-US" sz="2000" dirty="0"/>
          </a:p>
          <a:p>
            <a:pPr>
              <a:spcBef>
                <a:spcPct val="20000"/>
              </a:spcBef>
              <a:buClr>
                <a:schemeClr val="accent1">
                  <a:lumMod val="50000"/>
                </a:schemeClr>
              </a:buClr>
            </a:pPr>
            <a:r>
              <a:rPr lang="en-US" sz="2400" b="1" dirty="0"/>
              <a:t>...</a:t>
            </a:r>
            <a:r>
              <a:rPr lang="es-ES" sz="2400" b="1" dirty="0"/>
              <a:t> finalmente, los gestores de activos están despertando a la realidad básica de que la sostenibilidad vale la pena.</a:t>
            </a:r>
            <a:r>
              <a:rPr lang="en-US" sz="2400" b="1" dirty="0"/>
              <a:t> </a:t>
            </a:r>
            <a:r>
              <a:rPr lang="en-US" sz="2000" dirty="0"/>
              <a:t/>
            </a:r>
            <a:br>
              <a:rPr lang="en-US" sz="2000" dirty="0"/>
            </a:br>
            <a:r>
              <a:rPr lang="en-US" sz="2000" dirty="0"/>
              <a:t/>
            </a:r>
            <a:br>
              <a:rPr lang="en-US" sz="2000" dirty="0"/>
            </a:br>
            <a:r>
              <a:rPr lang="en-US" sz="2000" i="1" dirty="0"/>
              <a:t>El é</a:t>
            </a:r>
            <a:r>
              <a:rPr lang="es-ES" sz="2000" i="1" dirty="0" err="1"/>
              <a:t>xito</a:t>
            </a:r>
            <a:r>
              <a:rPr lang="es-ES" sz="2000" i="1" dirty="0"/>
              <a:t> financiero a largo plazo sólo puede garantizarse si las empresas también son buenas en la gobernanza, en el comportamiento social y en la gestión del medio ambiente. </a:t>
            </a:r>
            <a:endParaRPr lang="en-US" sz="2000" i="1" dirty="0"/>
          </a:p>
          <a:p>
            <a:pPr>
              <a:spcBef>
                <a:spcPct val="20000"/>
              </a:spcBef>
              <a:buClr>
                <a:schemeClr val="accent1">
                  <a:lumMod val="50000"/>
                </a:schemeClr>
              </a:buClr>
            </a:pPr>
            <a:r>
              <a:rPr lang="es-ES" sz="2000" dirty="0"/>
              <a:t> La falla de cualquiera de estos tres pilares hará que sea imposible para las empresas mantener el éxito a través del tiempo o para ser exitosas. </a:t>
            </a:r>
            <a:endParaRPr lang="en-US" sz="2000" b="1" dirty="0">
              <a:solidFill>
                <a:srgbClr val="5B6973"/>
              </a:solidFill>
              <a:latin typeface="Helvetica"/>
              <a:cs typeface="Helvetica"/>
            </a:endParaRPr>
          </a:p>
        </p:txBody>
      </p:sp>
      <p:sp>
        <p:nvSpPr>
          <p:cNvPr id="9" name="TextBox 8"/>
          <p:cNvSpPr txBox="1"/>
          <p:nvPr/>
        </p:nvSpPr>
        <p:spPr>
          <a:xfrm>
            <a:off x="4038600" y="5257800"/>
            <a:ext cx="4968552" cy="923330"/>
          </a:xfrm>
          <a:prstGeom prst="rect">
            <a:avLst/>
          </a:prstGeom>
          <a:noFill/>
        </p:spPr>
        <p:txBody>
          <a:bodyPr wrap="square" rtlCol="0">
            <a:spAutoFit/>
          </a:bodyPr>
          <a:lstStyle/>
          <a:p>
            <a:r>
              <a:rPr lang="en-US" dirty="0">
                <a:solidFill>
                  <a:schemeClr val="bg2">
                    <a:lumMod val="25000"/>
                  </a:schemeClr>
                </a:solidFill>
              </a:rPr>
              <a:t>Georg </a:t>
            </a:r>
            <a:r>
              <a:rPr lang="en-US" dirty="0" err="1">
                <a:solidFill>
                  <a:schemeClr val="bg2">
                    <a:lumMod val="25000"/>
                  </a:schemeClr>
                </a:solidFill>
              </a:rPr>
              <a:t>Kell</a:t>
            </a:r>
            <a:r>
              <a:rPr lang="en-US" dirty="0">
                <a:solidFill>
                  <a:schemeClr val="bg2">
                    <a:lumMod val="25000"/>
                  </a:schemeClr>
                </a:solidFill>
              </a:rPr>
              <a:t>, </a:t>
            </a:r>
          </a:p>
          <a:p>
            <a:r>
              <a:rPr lang="en-US" dirty="0">
                <a:solidFill>
                  <a:schemeClr val="bg2">
                    <a:lumMod val="25000"/>
                  </a:schemeClr>
                </a:solidFill>
              </a:rPr>
              <a:t>Former UN Global Compact Executive Director </a:t>
            </a:r>
          </a:p>
          <a:p>
            <a:r>
              <a:rPr lang="en-US" dirty="0">
                <a:solidFill>
                  <a:schemeClr val="bg2">
                    <a:lumMod val="25000"/>
                  </a:schemeClr>
                </a:solidFill>
              </a:rPr>
              <a:t>June 25</a:t>
            </a:r>
            <a:r>
              <a:rPr lang="en-US" baseline="30000" dirty="0">
                <a:solidFill>
                  <a:schemeClr val="bg2">
                    <a:lumMod val="25000"/>
                  </a:schemeClr>
                </a:solidFill>
              </a:rPr>
              <a:t>th</a:t>
            </a:r>
            <a:r>
              <a:rPr lang="en-US" dirty="0">
                <a:solidFill>
                  <a:schemeClr val="bg2">
                    <a:lumMod val="25000"/>
                  </a:schemeClr>
                </a:solidFill>
              </a:rPr>
              <a:t> 2015 </a:t>
            </a:r>
          </a:p>
        </p:txBody>
      </p:sp>
    </p:spTree>
    <p:extLst>
      <p:ext uri="{BB962C8B-B14F-4D97-AF65-F5344CB8AC3E}">
        <p14:creationId xmlns:p14="http://schemas.microsoft.com/office/powerpoint/2010/main" val="947988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Debemos</a:t>
            </a:r>
            <a:r>
              <a:rPr lang="en-US" dirty="0"/>
              <a:t> </a:t>
            </a:r>
            <a:r>
              <a:rPr lang="en-US" dirty="0" err="1"/>
              <a:t>ir</a:t>
            </a:r>
            <a:r>
              <a:rPr lang="en-US" dirty="0"/>
              <a:t> </a:t>
            </a:r>
            <a:r>
              <a:rPr lang="en-US" dirty="0" err="1"/>
              <a:t>más</a:t>
            </a:r>
            <a:r>
              <a:rPr lang="en-US" dirty="0"/>
              <a:t> </a:t>
            </a:r>
            <a:r>
              <a:rPr lang="en-US" dirty="0" err="1"/>
              <a:t>allá</a:t>
            </a:r>
            <a:r>
              <a:rPr lang="en-US" dirty="0"/>
              <a:t> de </a:t>
            </a:r>
            <a:r>
              <a:rPr lang="en-US" dirty="0" err="1"/>
              <a:t>esto</a:t>
            </a:r>
            <a:r>
              <a:rPr lang="en-US" dirty="0"/>
              <a:t>.</a:t>
            </a:r>
          </a:p>
        </p:txBody>
      </p:sp>
      <p:grpSp>
        <p:nvGrpSpPr>
          <p:cNvPr id="3" name="Group 2"/>
          <p:cNvGrpSpPr/>
          <p:nvPr/>
        </p:nvGrpSpPr>
        <p:grpSpPr>
          <a:xfrm>
            <a:off x="1619672" y="1268760"/>
            <a:ext cx="5976664" cy="4824536"/>
            <a:chOff x="-339529" y="0"/>
            <a:chExt cx="9974795" cy="8622319"/>
          </a:xfrm>
        </p:grpSpPr>
        <p:sp>
          <p:nvSpPr>
            <p:cNvPr id="4" name="Shape 1511"/>
            <p:cNvSpPr/>
            <p:nvPr/>
          </p:nvSpPr>
          <p:spPr>
            <a:xfrm flipH="1">
              <a:off x="3080029" y="3524444"/>
              <a:ext cx="3015489"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FFC000"/>
                  </a:solidFill>
                  <a:latin typeface="FontAwesome"/>
                  <a:ea typeface="FontAwesome"/>
                  <a:cs typeface="FontAwesome"/>
                  <a:sym typeface="FontAwesome"/>
                </a:defRPr>
              </a:pPr>
              <a:r>
                <a:rPr lang="en-US" sz="2800" kern="0" noProof="0" dirty="0">
                  <a:solidFill>
                    <a:srgbClr val="122C4D"/>
                  </a:solidFill>
                  <a:latin typeface="FontAwesome"/>
                  <a:ea typeface="FontAwesome"/>
                  <a:cs typeface="FontAwesome"/>
                  <a:sym typeface="FontAwesome"/>
                </a:rPr>
                <a:t>CALIDAD</a:t>
              </a:r>
              <a:endParaRPr kumimoji="0" sz="2800" b="0" i="0" u="none" strike="noStrike" kern="0" cap="none" spc="0" normalizeH="0" baseline="0" noProof="0" dirty="0">
                <a:ln>
                  <a:noFill/>
                </a:ln>
                <a:solidFill>
                  <a:srgbClr val="122C4D"/>
                </a:solidFill>
                <a:effectLst/>
                <a:uLnTx/>
                <a:uFillTx/>
                <a:latin typeface="FontAwesome"/>
                <a:ea typeface="FontAwesome"/>
                <a:cs typeface="FontAwesome"/>
                <a:sym typeface="FontAwesome"/>
              </a:endParaRPr>
            </a:p>
          </p:txBody>
        </p:sp>
        <p:sp>
          <p:nvSpPr>
            <p:cNvPr id="5" name="Shape 1480"/>
            <p:cNvSpPr/>
            <p:nvPr/>
          </p:nvSpPr>
          <p:spPr>
            <a:xfrm rot="10800000" flipH="1">
              <a:off x="2555776" y="0"/>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4402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6" name="Shape 1481"/>
            <p:cNvSpPr/>
            <p:nvPr/>
          </p:nvSpPr>
          <p:spPr>
            <a:xfrm flipH="1">
              <a:off x="3080031" y="524257"/>
              <a:ext cx="3015489"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00BBD6"/>
                  </a:solidFill>
                  <a:latin typeface="FontAwesome"/>
                  <a:ea typeface="FontAwesome"/>
                  <a:cs typeface="FontAwesome"/>
                  <a:sym typeface="FontAwesome"/>
                </a:defRPr>
              </a:pPr>
              <a:r>
                <a:rPr kumimoji="0" lang="en-US" sz="3200" b="0" i="0" u="none" strike="noStrike" kern="0" cap="none" spc="0" normalizeH="0" baseline="0" noProof="0" dirty="0">
                  <a:ln>
                    <a:noFill/>
                  </a:ln>
                  <a:solidFill>
                    <a:srgbClr val="D44024"/>
                  </a:solidFill>
                  <a:effectLst/>
                  <a:uLnTx/>
                  <a:uFillTx/>
                  <a:latin typeface="FontAwesome"/>
                  <a:ea typeface="FontAwesome"/>
                  <a:cs typeface="FontAwesome"/>
                  <a:sym typeface="FontAwesome"/>
                </a:rPr>
                <a:t>TIEMPO</a:t>
              </a:r>
              <a:endParaRPr kumimoji="0" sz="3200" b="0" i="0" u="none" strike="noStrike" kern="0" cap="none" spc="0" normalizeH="0" baseline="0" noProof="0" dirty="0">
                <a:ln>
                  <a:noFill/>
                </a:ln>
                <a:solidFill>
                  <a:srgbClr val="D44024"/>
                </a:solidFill>
                <a:effectLst/>
                <a:uLnTx/>
                <a:uFillTx/>
                <a:latin typeface="FontAwesome"/>
                <a:ea typeface="FontAwesome"/>
                <a:cs typeface="FontAwesome"/>
                <a:sym typeface="FontAwesome"/>
              </a:endParaRPr>
            </a:p>
          </p:txBody>
        </p:sp>
        <p:sp>
          <p:nvSpPr>
            <p:cNvPr id="7" name="Shape 1486"/>
            <p:cNvSpPr/>
            <p:nvPr/>
          </p:nvSpPr>
          <p:spPr>
            <a:xfrm rot="10800000" flipH="1">
              <a:off x="-339529" y="4535477"/>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863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8" name="Shape 1487"/>
            <p:cNvSpPr/>
            <p:nvPr/>
          </p:nvSpPr>
          <p:spPr>
            <a:xfrm flipH="1">
              <a:off x="184726" y="5059733"/>
              <a:ext cx="3015490"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937963"/>
                  </a:solidFill>
                  <a:latin typeface="FontAwesome"/>
                  <a:ea typeface="FontAwesome"/>
                  <a:cs typeface="FontAwesome"/>
                  <a:sym typeface="FontAwesome"/>
                </a:defRPr>
              </a:pPr>
              <a:r>
                <a:rPr kumimoji="0" lang="en-US" sz="3600" b="0" i="0" u="none" strike="noStrike" kern="0" cap="none" spc="0" normalizeH="0" baseline="0" noProof="0" dirty="0">
                  <a:ln>
                    <a:noFill/>
                  </a:ln>
                  <a:solidFill>
                    <a:srgbClr val="F98634"/>
                  </a:solidFill>
                  <a:effectLst/>
                  <a:uLnTx/>
                  <a:uFillTx/>
                  <a:latin typeface="FontAwesome"/>
                  <a:ea typeface="FontAwesome"/>
                  <a:cs typeface="FontAwesome"/>
                  <a:sym typeface="FontAwesome"/>
                </a:rPr>
                <a:t>COSTO</a:t>
              </a:r>
              <a:endParaRPr kumimoji="0" sz="3600" b="0" i="0" u="none" strike="noStrike" kern="0" cap="none" spc="0" normalizeH="0" baseline="0" noProof="0" dirty="0">
                <a:ln>
                  <a:noFill/>
                </a:ln>
                <a:solidFill>
                  <a:srgbClr val="F98634"/>
                </a:solidFill>
                <a:effectLst/>
                <a:uLnTx/>
                <a:uFillTx/>
                <a:latin typeface="FontAwesome"/>
                <a:ea typeface="FontAwesome"/>
                <a:cs typeface="FontAwesome"/>
                <a:sym typeface="FontAwesome"/>
              </a:endParaRPr>
            </a:p>
          </p:txBody>
        </p:sp>
        <p:sp>
          <p:nvSpPr>
            <p:cNvPr id="9" name="Shape 1492"/>
            <p:cNvSpPr/>
            <p:nvPr/>
          </p:nvSpPr>
          <p:spPr>
            <a:xfrm rot="10800000" flipH="1">
              <a:off x="5571265" y="4558318"/>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CB833"/>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0" name="Shape 1493"/>
            <p:cNvSpPr/>
            <p:nvPr/>
          </p:nvSpPr>
          <p:spPr>
            <a:xfrm flipH="1">
              <a:off x="5986699" y="5082575"/>
              <a:ext cx="3124311"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B2D235"/>
                  </a:solidFill>
                  <a:latin typeface="FontAwesome"/>
                  <a:ea typeface="FontAwesome"/>
                  <a:cs typeface="FontAwesome"/>
                  <a:sym typeface="FontAwesome"/>
                </a:defRPr>
              </a:pPr>
              <a:r>
                <a:rPr kumimoji="0" lang="en-US" sz="2800" b="0" i="0" u="none" strike="noStrike" kern="0" cap="none" spc="0" normalizeH="0" baseline="0" noProof="0" dirty="0">
                  <a:ln>
                    <a:noFill/>
                  </a:ln>
                  <a:solidFill>
                    <a:srgbClr val="B2D235"/>
                  </a:solidFill>
                  <a:effectLst/>
                  <a:uLnTx/>
                  <a:uFillTx/>
                  <a:latin typeface="FontAwesome"/>
                  <a:ea typeface="FontAwesome"/>
                  <a:cs typeface="FontAwesome"/>
                  <a:sym typeface="FontAwesome"/>
                </a:rPr>
                <a:t>ALCANCE</a:t>
              </a:r>
              <a:endParaRPr kumimoji="0" sz="2800" b="0" i="0" u="none" strike="noStrike" kern="0" cap="none" spc="0" normalizeH="0" baseline="0" noProof="0" dirty="0">
                <a:ln>
                  <a:noFill/>
                </a:ln>
                <a:solidFill>
                  <a:srgbClr val="B2D235"/>
                </a:solidFill>
                <a:effectLst/>
                <a:uLnTx/>
                <a:uFillTx/>
                <a:latin typeface="FontAwesome"/>
                <a:ea typeface="FontAwesome"/>
                <a:cs typeface="FontAwesome"/>
                <a:sym typeface="FontAwesome"/>
              </a:endParaRPr>
            </a:p>
          </p:txBody>
        </p:sp>
        <p:cxnSp>
          <p:nvCxnSpPr>
            <p:cNvPr id="11" name="Straight Connector 10"/>
            <p:cNvCxnSpPr/>
            <p:nvPr/>
          </p:nvCxnSpPr>
          <p:spPr>
            <a:xfrm flipV="1">
              <a:off x="2130508" y="3516905"/>
              <a:ext cx="923599" cy="986948"/>
            </a:xfrm>
            <a:prstGeom prst="line">
              <a:avLst/>
            </a:prstGeom>
            <a:noFill/>
            <a:ln w="25400" cap="flat">
              <a:solidFill>
                <a:srgbClr val="000000"/>
              </a:solidFill>
              <a:prstDash val="solid"/>
              <a:miter lim="400000"/>
            </a:ln>
            <a:effectLst/>
          </p:spPr>
        </p:cxnSp>
        <p:cxnSp>
          <p:nvCxnSpPr>
            <p:cNvPr id="12" name="Straight Connector 11"/>
            <p:cNvCxnSpPr/>
            <p:nvPr/>
          </p:nvCxnSpPr>
          <p:spPr>
            <a:xfrm flipH="1" flipV="1">
              <a:off x="6211999" y="3516905"/>
              <a:ext cx="815555" cy="1018572"/>
            </a:xfrm>
            <a:prstGeom prst="line">
              <a:avLst/>
            </a:prstGeom>
            <a:noFill/>
            <a:ln w="25400" cap="flat">
              <a:solidFill>
                <a:srgbClr val="000000"/>
              </a:solidFill>
              <a:prstDash val="solid"/>
              <a:miter lim="400000"/>
            </a:ln>
            <a:effectLst/>
          </p:spPr>
        </p:cxnSp>
        <p:cxnSp>
          <p:nvCxnSpPr>
            <p:cNvPr id="13" name="Straight Connector 12"/>
            <p:cNvCxnSpPr/>
            <p:nvPr/>
          </p:nvCxnSpPr>
          <p:spPr>
            <a:xfrm>
              <a:off x="3724472" y="6940746"/>
              <a:ext cx="1846793" cy="0"/>
            </a:xfrm>
            <a:prstGeom prst="line">
              <a:avLst/>
            </a:prstGeom>
            <a:noFill/>
            <a:ln w="25400" cap="flat">
              <a:solidFill>
                <a:srgbClr val="000000"/>
              </a:solidFill>
              <a:prstDash val="solid"/>
              <a:miter lim="400000"/>
            </a:ln>
            <a:effectLst/>
          </p:spPr>
        </p:cxnSp>
      </p:grpSp>
    </p:spTree>
    <p:extLst>
      <p:ext uri="{BB962C8B-B14F-4D97-AF65-F5344CB8AC3E}">
        <p14:creationId xmlns:p14="http://schemas.microsoft.com/office/powerpoint/2010/main" val="2110317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316162" y="2620962"/>
            <a:ext cx="5486400" cy="854075"/>
          </a:xfrm>
        </p:spPr>
        <p:txBody>
          <a:bodyPr vert="horz">
            <a:normAutofit/>
          </a:bodyPr>
          <a:lstStyle/>
          <a:p>
            <a:pPr algn="ctr"/>
            <a:r>
              <a:rPr lang="en-US" sz="4000" dirty="0"/>
              <a:t>A </a:t>
            </a:r>
            <a:r>
              <a:rPr lang="en-US" sz="4000" dirty="0" err="1"/>
              <a:t>esto</a:t>
            </a:r>
            <a:r>
              <a:rPr lang="en-US" sz="4000" dirty="0"/>
              <a:t>.</a:t>
            </a:r>
          </a:p>
        </p:txBody>
      </p:sp>
      <p:sp>
        <p:nvSpPr>
          <p:cNvPr id="3" name="Diagonal Stripe 2"/>
          <p:cNvSpPr/>
          <p:nvPr/>
        </p:nvSpPr>
        <p:spPr>
          <a:xfrm rot="8244532">
            <a:off x="-1334454" y="876320"/>
            <a:ext cx="4582075" cy="4903627"/>
          </a:xfrm>
          <a:prstGeom prst="diagStripe">
            <a:avLst/>
          </a:prstGeom>
          <a:solidFill>
            <a:srgbClr val="122C4D">
              <a:lumMod val="75000"/>
              <a:lumOff val="25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22C4D">
                  <a:lumMod val="75000"/>
                  <a:lumOff val="25000"/>
                </a:srgbClr>
              </a:solidFill>
              <a:effectLst/>
              <a:uLnTx/>
              <a:uFillTx/>
            </a:endParaRPr>
          </a:p>
        </p:txBody>
      </p:sp>
      <p:sp>
        <p:nvSpPr>
          <p:cNvPr id="4" name="Diagonal Stripe 3"/>
          <p:cNvSpPr/>
          <p:nvPr/>
        </p:nvSpPr>
        <p:spPr>
          <a:xfrm rot="13700640">
            <a:off x="2268616" y="-2743129"/>
            <a:ext cx="4916066" cy="5486256"/>
          </a:xfrm>
          <a:prstGeom prst="diagStripe">
            <a:avLst/>
          </a:prstGeom>
          <a:solidFill>
            <a:srgbClr val="9CB833"/>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Diagonal Stripe 4"/>
          <p:cNvSpPr/>
          <p:nvPr/>
        </p:nvSpPr>
        <p:spPr>
          <a:xfrm rot="18940405">
            <a:off x="6016064" y="906619"/>
            <a:ext cx="4827947" cy="4783360"/>
          </a:xfrm>
          <a:prstGeom prst="diagStripe">
            <a:avLst/>
          </a:prstGeom>
          <a:solidFill>
            <a:srgbClr val="F98634">
              <a:lumMod val="60000"/>
              <a:lumOff val="4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Diagonal Stripe 5"/>
          <p:cNvSpPr/>
          <p:nvPr/>
        </p:nvSpPr>
        <p:spPr>
          <a:xfrm rot="2839970">
            <a:off x="2134496" y="3997111"/>
            <a:ext cx="5091708" cy="5416506"/>
          </a:xfrm>
          <a:prstGeom prst="diagStripe">
            <a:avLst/>
          </a:prstGeom>
          <a:solidFill>
            <a:srgbClr val="46556A">
              <a:lumMod val="60000"/>
              <a:lumOff val="4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Rectangle 6"/>
          <p:cNvSpPr/>
          <p:nvPr/>
        </p:nvSpPr>
        <p:spPr>
          <a:xfrm>
            <a:off x="2123728" y="3990386"/>
            <a:ext cx="4896544" cy="1886886"/>
          </a:xfrm>
          <a:prstGeom prst="rect">
            <a:avLst/>
          </a:prstGeom>
          <a:solidFill>
            <a:srgbClr val="122C4D">
              <a:lumMod val="50000"/>
              <a:lumOff val="5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kern="0" dirty="0">
              <a:solidFill>
                <a:sysClr val="window" lastClr="FFFFFF"/>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rPr>
              <a:t/>
            </a:r>
            <a:br>
              <a:rPr kumimoji="0" lang="en-US" sz="1800" b="0" i="0" u="none" strike="noStrike" kern="0" cap="none" spc="0" normalizeH="0" baseline="0" noProof="0" dirty="0">
                <a:ln>
                  <a:noFill/>
                </a:ln>
                <a:solidFill>
                  <a:sysClr val="window" lastClr="FFFFFF"/>
                </a:solidFill>
                <a:effectLst/>
                <a:uLnTx/>
                <a:uFillTx/>
              </a:rPr>
            </a:br>
            <a:r>
              <a:rPr kumimoji="0" lang="en-US" sz="1800" b="0" i="0" u="none" strike="noStrike" kern="0" cap="none" spc="0" normalizeH="0" baseline="0" noProof="0" dirty="0">
                <a:ln>
                  <a:noFill/>
                </a:ln>
                <a:solidFill>
                  <a:sysClr val="window" lastClr="FFFFFF"/>
                </a:solidFill>
                <a:effectLst/>
                <a:uLnTx/>
                <a:uFillTx/>
              </a:rPr>
              <a:t>  </a:t>
            </a:r>
            <a:r>
              <a:rPr kumimoji="0" lang="en-US" sz="2800" b="0" i="0" u="none" strike="noStrike" kern="0" cap="none" spc="0" normalizeH="0" baseline="0" noProof="0" dirty="0">
                <a:ln>
                  <a:noFill/>
                </a:ln>
                <a:solidFill>
                  <a:sysClr val="window" lastClr="FFFFFF"/>
                </a:solidFill>
                <a:effectLst/>
                <a:uLnTx/>
                <a:uFillTx/>
              </a:rPr>
              <a:t>BENEFCIOS</a:t>
            </a:r>
            <a:r>
              <a:rPr kumimoji="0" lang="en-US" sz="1800" b="0" i="0" u="none" strike="noStrike" kern="0" cap="none" spc="0" normalizeH="0" baseline="0" noProof="0" dirty="0">
                <a:ln>
                  <a:noFill/>
                </a:ln>
                <a:solidFill>
                  <a:sysClr val="window" lastClr="FFFFFF"/>
                </a:solidFill>
                <a:effectLst/>
                <a:uLnTx/>
                <a:uFillTx/>
              </a:rPr>
              <a:t>   </a:t>
            </a:r>
          </a:p>
        </p:txBody>
      </p:sp>
      <p:sp>
        <p:nvSpPr>
          <p:cNvPr id="8" name="Rectangle 7"/>
          <p:cNvSpPr/>
          <p:nvPr/>
        </p:nvSpPr>
        <p:spPr>
          <a:xfrm>
            <a:off x="4778495" y="1052735"/>
            <a:ext cx="2457802" cy="2924745"/>
          </a:xfrm>
          <a:prstGeom prst="rect">
            <a:avLst/>
          </a:prstGeom>
          <a:solidFill>
            <a:srgbClr val="44BE9B"/>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rPr>
              <a:t>           </a:t>
            </a:r>
            <a:r>
              <a:rPr kumimoji="0" lang="en-US" sz="2800" b="0" i="0" u="none" strike="noStrike" kern="0" cap="none" spc="0" normalizeH="0" baseline="0" noProof="0" dirty="0">
                <a:ln>
                  <a:noFill/>
                </a:ln>
                <a:solidFill>
                  <a:sysClr val="window" lastClr="FFFFFF"/>
                </a:solidFill>
                <a:effectLst/>
                <a:uLnTx/>
                <a:uFillTx/>
              </a:rPr>
              <a:t> VALOR   </a:t>
            </a:r>
            <a:endParaRPr kumimoji="0" lang="en-US" sz="1800" b="0" i="0" u="none" strike="noStrike" kern="0" cap="none" spc="0" normalizeH="0" baseline="0" noProof="0" dirty="0">
              <a:ln>
                <a:noFill/>
              </a:ln>
              <a:solidFill>
                <a:sysClr val="window" lastClr="FFFFFF"/>
              </a:solidFill>
              <a:effectLst/>
              <a:uLnTx/>
              <a:uFillTx/>
            </a:endParaRPr>
          </a:p>
        </p:txBody>
      </p:sp>
      <p:sp>
        <p:nvSpPr>
          <p:cNvPr id="9" name="Rectangle 8"/>
          <p:cNvSpPr/>
          <p:nvPr/>
        </p:nvSpPr>
        <p:spPr>
          <a:xfrm>
            <a:off x="2123728" y="1052735"/>
            <a:ext cx="2654766" cy="2924745"/>
          </a:xfrm>
          <a:prstGeom prst="rect">
            <a:avLst/>
          </a:prstGeom>
          <a:solidFill>
            <a:srgbClr val="FFFCFF">
              <a:lumMod val="25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rPr>
              <a:t>    </a:t>
            </a:r>
            <a:r>
              <a:rPr kumimoji="0" lang="en-US" sz="2800" b="0" i="0" u="none" strike="noStrike" kern="0" cap="none" spc="0" normalizeH="0" baseline="0" noProof="0" dirty="0">
                <a:ln>
                  <a:noFill/>
                </a:ln>
                <a:solidFill>
                  <a:sysClr val="window" lastClr="FFFFFF"/>
                </a:solidFill>
                <a:effectLst/>
                <a:uLnTx/>
                <a:uFillTx/>
              </a:rPr>
              <a:t>RIESGO</a:t>
            </a:r>
          </a:p>
        </p:txBody>
      </p:sp>
      <p:cxnSp>
        <p:nvCxnSpPr>
          <p:cNvPr id="10" name="Straight Connector 9"/>
          <p:cNvCxnSpPr/>
          <p:nvPr/>
        </p:nvCxnSpPr>
        <p:spPr>
          <a:xfrm flipV="1">
            <a:off x="4002242" y="3000873"/>
            <a:ext cx="512128" cy="756701"/>
          </a:xfrm>
          <a:prstGeom prst="line">
            <a:avLst/>
          </a:prstGeom>
          <a:noFill/>
          <a:ln w="25400" cap="flat">
            <a:solidFill>
              <a:srgbClr val="000000"/>
            </a:solidFill>
            <a:prstDash val="solid"/>
            <a:miter lim="400000"/>
          </a:ln>
          <a:effectLst/>
        </p:spPr>
      </p:cxnSp>
      <p:cxnSp>
        <p:nvCxnSpPr>
          <p:cNvPr id="11" name="Straight Connector 10"/>
          <p:cNvCxnSpPr/>
          <p:nvPr/>
        </p:nvCxnSpPr>
        <p:spPr>
          <a:xfrm flipH="1" flipV="1">
            <a:off x="4981363" y="2992269"/>
            <a:ext cx="513514" cy="765305"/>
          </a:xfrm>
          <a:prstGeom prst="line">
            <a:avLst/>
          </a:prstGeom>
          <a:noFill/>
          <a:ln w="25400" cap="flat">
            <a:solidFill>
              <a:srgbClr val="000000"/>
            </a:solidFill>
            <a:prstDash val="solid"/>
            <a:miter lim="400000"/>
          </a:ln>
          <a:effectLst/>
        </p:spPr>
      </p:cxnSp>
      <p:sp>
        <p:nvSpPr>
          <p:cNvPr id="12" name="Isosceles Triangle 49"/>
          <p:cNvSpPr/>
          <p:nvPr/>
        </p:nvSpPr>
        <p:spPr>
          <a:xfrm>
            <a:off x="2909350" y="1988896"/>
            <a:ext cx="3669021" cy="2620293"/>
          </a:xfrm>
          <a:prstGeom prst="triangle">
            <a:avLst/>
          </a:prstGeom>
          <a:solidFill>
            <a:sysClr val="window" lastClr="FFFFFF"/>
          </a:solidFill>
          <a:ln w="12700" cap="flat">
            <a:noFill/>
            <a:miter lim="400000"/>
          </a:ln>
          <a:effectLst>
            <a:outerShdw blurRad="38100" dist="25400" dir="5400000" rotWithShape="0">
              <a:srgbClr val="000000">
                <a:alpha val="50000"/>
              </a:srgbClr>
            </a:outerShdw>
          </a:effectLst>
        </p:spPr>
        <p:txBody>
          <a:bodyPr/>
          <a:lstStyle/>
          <a:p>
            <a:pPr algn="ctr">
              <a:defRPr/>
            </a:pPr>
            <a:r>
              <a:rPr lang="en-US" sz="1600" b="1" kern="0" dirty="0">
                <a:solidFill>
                  <a:sysClr val="windowText" lastClr="000000"/>
                </a:solidFill>
              </a:rPr>
              <a:t>DESEMPEÑO &amp;</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ysClr val="windowText" lastClr="000000"/>
                </a:solidFill>
              </a:rPr>
              <a:t>CALIDAD</a:t>
            </a:r>
            <a:endParaRPr kumimoji="0" lang="en-US" sz="1600" b="1" i="0" u="none" strike="noStrike" kern="0" cap="none" spc="0" normalizeH="0" baseline="0" noProof="0" dirty="0">
              <a:ln>
                <a:noFill/>
              </a:ln>
              <a:solidFill>
                <a:sysClr val="windowText" lastClr="000000"/>
              </a:solidFill>
              <a:effectLst/>
              <a:uLnTx/>
              <a:uFillTx/>
            </a:endParaRPr>
          </a:p>
        </p:txBody>
      </p:sp>
      <p:sp>
        <p:nvSpPr>
          <p:cNvPr id="13" name="Shape 1486"/>
          <p:cNvSpPr/>
          <p:nvPr/>
        </p:nvSpPr>
        <p:spPr>
          <a:xfrm rot="10800000" flipH="1">
            <a:off x="1976959" y="3286613"/>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863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4" name="Shape 1487"/>
          <p:cNvSpPr/>
          <p:nvPr/>
        </p:nvSpPr>
        <p:spPr>
          <a:xfrm flipH="1">
            <a:off x="2267654" y="3571894"/>
            <a:ext cx="1672066"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937963"/>
                </a:solidFill>
                <a:latin typeface="FontAwesome"/>
                <a:ea typeface="FontAwesome"/>
                <a:cs typeface="FontAwesome"/>
                <a:sym typeface="FontAwesome"/>
              </a:defRPr>
            </a:pPr>
            <a:r>
              <a:rPr kumimoji="0" lang="en-US" sz="3200" b="0" i="0" u="none" strike="noStrike" kern="0" cap="none" spc="0" normalizeH="0" baseline="0" noProof="0" dirty="0">
                <a:ln>
                  <a:noFill/>
                </a:ln>
                <a:solidFill>
                  <a:srgbClr val="F98634"/>
                </a:solidFill>
                <a:effectLst/>
                <a:uLnTx/>
                <a:uFillTx/>
                <a:latin typeface="FontAwesome"/>
                <a:ea typeface="FontAwesome"/>
                <a:cs typeface="FontAwesome"/>
                <a:sym typeface="FontAwesome"/>
              </a:rPr>
              <a:t>COSTO</a:t>
            </a:r>
            <a:endParaRPr kumimoji="0" sz="3200" b="0" i="0" u="none" strike="noStrike" kern="0" cap="none" spc="0" normalizeH="0" baseline="0" noProof="0" dirty="0">
              <a:ln>
                <a:noFill/>
              </a:ln>
              <a:solidFill>
                <a:srgbClr val="F98634"/>
              </a:solidFill>
              <a:effectLst/>
              <a:uLnTx/>
              <a:uFillTx/>
              <a:latin typeface="FontAwesome"/>
              <a:ea typeface="FontAwesome"/>
              <a:cs typeface="FontAwesome"/>
              <a:sym typeface="FontAwesome"/>
            </a:endParaRPr>
          </a:p>
        </p:txBody>
      </p:sp>
      <p:sp>
        <p:nvSpPr>
          <p:cNvPr id="15" name="Shape 1492"/>
          <p:cNvSpPr/>
          <p:nvPr/>
        </p:nvSpPr>
        <p:spPr>
          <a:xfrm rot="10800000" flipH="1">
            <a:off x="5254448" y="3299042"/>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CB833"/>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6" name="Shape 1493"/>
          <p:cNvSpPr/>
          <p:nvPr/>
        </p:nvSpPr>
        <p:spPr>
          <a:xfrm flipH="1">
            <a:off x="5545143" y="3584323"/>
            <a:ext cx="1672065"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B2D235"/>
                </a:solidFill>
                <a:latin typeface="FontAwesome"/>
                <a:ea typeface="FontAwesome"/>
                <a:cs typeface="FontAwesome"/>
                <a:sym typeface="FontAwesome"/>
              </a:defRPr>
            </a:pPr>
            <a:r>
              <a:rPr kumimoji="0" lang="en-US" sz="3200" b="0" i="0" u="none" strike="noStrike" kern="0" cap="none" spc="0" normalizeH="0" baseline="0" noProof="0" dirty="0">
                <a:ln>
                  <a:noFill/>
                </a:ln>
                <a:solidFill>
                  <a:srgbClr val="B2D235"/>
                </a:solidFill>
                <a:effectLst/>
                <a:uLnTx/>
                <a:uFillTx/>
                <a:latin typeface="FontAwesome"/>
                <a:ea typeface="FontAwesome"/>
                <a:cs typeface="FontAwesome"/>
                <a:sym typeface="FontAwesome"/>
              </a:rPr>
              <a:t>ALCANCE</a:t>
            </a:r>
            <a:endParaRPr kumimoji="0" sz="3200" b="0" i="0" u="none" strike="noStrike" kern="0" cap="none" spc="0" normalizeH="0" baseline="0" noProof="0" dirty="0">
              <a:ln>
                <a:noFill/>
              </a:ln>
              <a:solidFill>
                <a:srgbClr val="B2D235"/>
              </a:solidFill>
              <a:effectLst/>
              <a:uLnTx/>
              <a:uFillTx/>
              <a:latin typeface="FontAwesome"/>
              <a:ea typeface="FontAwesome"/>
              <a:cs typeface="FontAwesome"/>
              <a:sym typeface="FontAwesome"/>
            </a:endParaRPr>
          </a:p>
        </p:txBody>
      </p:sp>
      <p:sp>
        <p:nvSpPr>
          <p:cNvPr id="17" name="Shape 1480"/>
          <p:cNvSpPr/>
          <p:nvPr/>
        </p:nvSpPr>
        <p:spPr>
          <a:xfrm rot="10800000" flipH="1">
            <a:off x="3582383" y="818569"/>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4402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8" name="Shape 1481"/>
          <p:cNvSpPr/>
          <p:nvPr/>
        </p:nvSpPr>
        <p:spPr>
          <a:xfrm flipH="1">
            <a:off x="3873078" y="1103851"/>
            <a:ext cx="1672065"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00BBD6"/>
                </a:solidFill>
                <a:latin typeface="FontAwesome"/>
                <a:ea typeface="FontAwesome"/>
                <a:cs typeface="FontAwesome"/>
                <a:sym typeface="FontAwesome"/>
              </a:defRPr>
            </a:pPr>
            <a:r>
              <a:rPr kumimoji="0" lang="en-US" sz="3200" b="0" i="0" u="none" strike="noStrike" kern="0" cap="none" spc="0" normalizeH="0" baseline="0" noProof="0" dirty="0">
                <a:ln>
                  <a:noFill/>
                </a:ln>
                <a:solidFill>
                  <a:srgbClr val="D44024"/>
                </a:solidFill>
                <a:effectLst/>
                <a:uLnTx/>
                <a:uFillTx/>
                <a:latin typeface="FontAwesome"/>
                <a:ea typeface="FontAwesome"/>
                <a:cs typeface="FontAwesome"/>
                <a:sym typeface="FontAwesome"/>
              </a:rPr>
              <a:t>TIEMPO</a:t>
            </a:r>
            <a:endParaRPr kumimoji="0" sz="3200" b="0" i="0" u="none" strike="noStrike" kern="0" cap="none" spc="0" normalizeH="0" baseline="0" noProof="0" dirty="0">
              <a:ln>
                <a:noFill/>
              </a:ln>
              <a:solidFill>
                <a:srgbClr val="D44024"/>
              </a:solidFill>
              <a:effectLst/>
              <a:uLnTx/>
              <a:uFillTx/>
              <a:latin typeface="FontAwesome"/>
              <a:ea typeface="FontAwesome"/>
              <a:cs typeface="FontAwesome"/>
              <a:sym typeface="FontAwesome"/>
            </a:endParaRPr>
          </a:p>
        </p:txBody>
      </p:sp>
      <p:sp>
        <p:nvSpPr>
          <p:cNvPr id="19" name="TextBox 18"/>
          <p:cNvSpPr txBox="1"/>
          <p:nvPr/>
        </p:nvSpPr>
        <p:spPr>
          <a:xfrm rot="5400000">
            <a:off x="6527712" y="3049823"/>
            <a:ext cx="2732281" cy="595035"/>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rPr>
              <a:t>ECONOMICO</a:t>
            </a:r>
          </a:p>
        </p:txBody>
      </p:sp>
      <p:sp>
        <p:nvSpPr>
          <p:cNvPr id="20" name="TextBox 19"/>
          <p:cNvSpPr txBox="1"/>
          <p:nvPr/>
        </p:nvSpPr>
        <p:spPr>
          <a:xfrm>
            <a:off x="2672412" y="6165304"/>
            <a:ext cx="4718988" cy="533479"/>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rPr>
              <a:t>PROCESO &amp; PRODUCTOS</a:t>
            </a:r>
          </a:p>
        </p:txBody>
      </p:sp>
      <p:sp>
        <p:nvSpPr>
          <p:cNvPr id="21" name="TextBox 20"/>
          <p:cNvSpPr txBox="1"/>
          <p:nvPr/>
        </p:nvSpPr>
        <p:spPr>
          <a:xfrm rot="5400000">
            <a:off x="-218218" y="3394681"/>
            <a:ext cx="3345162" cy="533479"/>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lang="en-US" sz="2800" kern="0" noProof="0" dirty="0">
                <a:solidFill>
                  <a:srgbClr val="FFFFFF"/>
                </a:solidFill>
                <a:latin typeface="Helvetica Light"/>
                <a:ea typeface="Helvetica Light"/>
                <a:cs typeface="Helvetica Light"/>
                <a:sym typeface="Helvetica Light"/>
              </a:rPr>
              <a:t>MEDIO AMBIENTE</a:t>
            </a:r>
            <a:endParaRPr kumimoji="0" lang="en-US" sz="28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2" name="TextBox 21"/>
          <p:cNvSpPr txBox="1"/>
          <p:nvPr/>
        </p:nvSpPr>
        <p:spPr>
          <a:xfrm>
            <a:off x="3347864" y="116632"/>
            <a:ext cx="2629604" cy="656590"/>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rPr>
              <a:t>SOCIAL</a:t>
            </a:r>
          </a:p>
        </p:txBody>
      </p:sp>
    </p:spTree>
    <p:extLst>
      <p:ext uri="{BB962C8B-B14F-4D97-AF65-F5344CB8AC3E}">
        <p14:creationId xmlns:p14="http://schemas.microsoft.com/office/powerpoint/2010/main" val="1607813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49" y="26158"/>
            <a:ext cx="6400800" cy="838200"/>
          </a:xfrm>
        </p:spPr>
        <p:txBody>
          <a:bodyPr/>
          <a:lstStyle/>
          <a:p>
            <a:r>
              <a:rPr lang="es-GT" dirty="0"/>
              <a:t>Éxito o Fracaso </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28358" y="1159017"/>
            <a:ext cx="4043310" cy="4763615"/>
          </a:xfrm>
          <a:prstGeom prst="rect">
            <a:avLst/>
          </a:prstGeom>
        </p:spPr>
      </p:pic>
      <p:sp>
        <p:nvSpPr>
          <p:cNvPr id="5" name="TextBox 4"/>
          <p:cNvSpPr txBox="1"/>
          <p:nvPr/>
        </p:nvSpPr>
        <p:spPr>
          <a:xfrm>
            <a:off x="614018" y="2749117"/>
            <a:ext cx="3107454" cy="584775"/>
          </a:xfrm>
          <a:prstGeom prst="rect">
            <a:avLst/>
          </a:prstGeom>
          <a:noFill/>
        </p:spPr>
        <p:txBody>
          <a:bodyPr wrap="none" rtlCol="0">
            <a:spAutoFit/>
          </a:bodyPr>
          <a:lstStyle/>
          <a:p>
            <a:r>
              <a:rPr lang="en-US" sz="3200" b="1" dirty="0"/>
              <a:t>¿</a:t>
            </a:r>
            <a:r>
              <a:rPr lang="es-GT" sz="3200" b="1" dirty="0"/>
              <a:t>Éxito o Fracaso?</a:t>
            </a: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2090" y="1908376"/>
            <a:ext cx="3731309" cy="3264895"/>
          </a:xfrm>
          <a:prstGeom prst="rect">
            <a:avLst/>
          </a:prstGeom>
        </p:spPr>
      </p:pic>
      <p:sp>
        <p:nvSpPr>
          <p:cNvPr id="8" name="Rectangle 7"/>
          <p:cNvSpPr/>
          <p:nvPr/>
        </p:nvSpPr>
        <p:spPr>
          <a:xfrm>
            <a:off x="3997677" y="2039095"/>
            <a:ext cx="4572000" cy="230832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s-GT" b="1" dirty="0"/>
              <a:t>En 2013, Green Mountain produjo 8.3 millones de K-Cups, suficiente para envolver el mundo alrededor del ecuador de 10,5 veces.</a:t>
            </a:r>
            <a:br>
              <a:rPr lang="es-GT" b="1" dirty="0"/>
            </a:br>
            <a:r>
              <a:rPr lang="es-GT" b="1" dirty="0"/>
              <a:t>Sólo el cinco por ciento de sus tazas actuales están hechas de plástico reciclable. (sugerencia no comprar más K-cups hasta 2020)</a:t>
            </a:r>
            <a:endParaRPr lang="en-US" b="1" dirty="0"/>
          </a:p>
        </p:txBody>
      </p:sp>
      <p:sp>
        <p:nvSpPr>
          <p:cNvPr id="9" name="&quot;No&quot; Symbol 8"/>
          <p:cNvSpPr/>
          <p:nvPr/>
        </p:nvSpPr>
        <p:spPr>
          <a:xfrm>
            <a:off x="1676400" y="636378"/>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8420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7677" y="799514"/>
            <a:ext cx="5068757" cy="5068757"/>
          </a:xfrm>
          <a:prstGeom prst="rect">
            <a:avLst/>
          </a:prstGeom>
        </p:spPr>
      </p:pic>
      <p:sp>
        <p:nvSpPr>
          <p:cNvPr id="2" name="Title 1"/>
          <p:cNvSpPr>
            <a:spLocks noGrp="1"/>
          </p:cNvSpPr>
          <p:nvPr>
            <p:ph type="title"/>
          </p:nvPr>
        </p:nvSpPr>
        <p:spPr/>
        <p:txBody>
          <a:bodyPr/>
          <a:lstStyle/>
          <a:p>
            <a:r>
              <a:rPr lang="es-GT" dirty="0"/>
              <a:t>Éxito o Fracaso </a:t>
            </a:r>
            <a:endParaRPr lang="en-US" dirty="0"/>
          </a:p>
        </p:txBody>
      </p:sp>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a:t>Success or Failure?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1829" y="2171700"/>
            <a:ext cx="3355848" cy="2501900"/>
          </a:xfrm>
          <a:prstGeom prst="rect">
            <a:avLst/>
          </a:prstGeom>
        </p:spPr>
      </p:pic>
      <p:sp>
        <p:nvSpPr>
          <p:cNvPr id="10" name="Rectangle 9"/>
          <p:cNvSpPr/>
          <p:nvPr/>
        </p:nvSpPr>
        <p:spPr>
          <a:xfrm>
            <a:off x="4304686" y="2318230"/>
            <a:ext cx="4572000" cy="147732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err="1"/>
              <a:t>Nespresso</a:t>
            </a:r>
            <a:r>
              <a:rPr lang="en-US" b="1" dirty="0"/>
              <a:t> </a:t>
            </a:r>
            <a:r>
              <a:rPr lang="en-US" b="1" dirty="0" err="1"/>
              <a:t>Ca</a:t>
            </a:r>
            <a:r>
              <a:rPr lang="es-GT" b="1" dirty="0" err="1"/>
              <a:t>psulas</a:t>
            </a:r>
            <a:r>
              <a:rPr lang="es-GT" b="1" dirty="0"/>
              <a:t> son de Aluminio</a:t>
            </a:r>
          </a:p>
          <a:p>
            <a:endParaRPr lang="en-US" b="1" dirty="0"/>
          </a:p>
          <a:p>
            <a:r>
              <a:rPr lang="es-GT" b="1" dirty="0"/>
              <a:t>En muchos países, Nestlé tiene centros de reciclaje para recoger las capsulas, y poder producir nuevas capsulas.</a:t>
            </a:r>
            <a:endParaRPr lang="en-US" b="1"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52600" y="0"/>
            <a:ext cx="5892240" cy="5280887"/>
          </a:xfrm>
          <a:prstGeom prst="rect">
            <a:avLst/>
          </a:prstGeom>
        </p:spPr>
      </p:pic>
    </p:spTree>
    <p:extLst>
      <p:ext uri="{BB962C8B-B14F-4D97-AF65-F5344CB8AC3E}">
        <p14:creationId xmlns:p14="http://schemas.microsoft.com/office/powerpoint/2010/main" val="355304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7783" r="7974"/>
          <a:stretch/>
        </p:blipFill>
        <p:spPr>
          <a:xfrm>
            <a:off x="4172538" y="1407776"/>
            <a:ext cx="4856333" cy="3242641"/>
          </a:xfrm>
          <a:prstGeom prst="rect">
            <a:avLst/>
          </a:prstGeom>
        </p:spPr>
      </p:pic>
      <p:sp>
        <p:nvSpPr>
          <p:cNvPr id="2" name="Title 1"/>
          <p:cNvSpPr>
            <a:spLocks noGrp="1"/>
          </p:cNvSpPr>
          <p:nvPr>
            <p:ph type="title"/>
          </p:nvPr>
        </p:nvSpPr>
        <p:spPr/>
        <p:txBody>
          <a:bodyPr/>
          <a:lstStyle/>
          <a:p>
            <a:r>
              <a:rPr lang="es-GT" b="1" dirty="0"/>
              <a:t>Éxito o Fracaso </a:t>
            </a:r>
            <a:endParaRPr lang="en-US" b="1" dirty="0"/>
          </a:p>
        </p:txBody>
      </p:sp>
      <p:sp>
        <p:nvSpPr>
          <p:cNvPr id="5" name="TextBox 4"/>
          <p:cNvSpPr txBox="1"/>
          <p:nvPr/>
        </p:nvSpPr>
        <p:spPr>
          <a:xfrm>
            <a:off x="303696" y="2456729"/>
            <a:ext cx="2818913" cy="584775"/>
          </a:xfrm>
          <a:prstGeom prst="rect">
            <a:avLst/>
          </a:prstGeom>
          <a:noFill/>
        </p:spPr>
        <p:txBody>
          <a:bodyPr wrap="none" rtlCol="0">
            <a:spAutoFit/>
          </a:bodyPr>
          <a:lstStyle/>
          <a:p>
            <a:r>
              <a:rPr lang="es-GT" sz="3200" b="1" dirty="0"/>
              <a:t>Éxito o Fracaso </a:t>
            </a:r>
            <a:endParaRPr lang="en-US" sz="3200" b="1" dirty="0"/>
          </a:p>
        </p:txBody>
      </p:sp>
      <p:sp>
        <p:nvSpPr>
          <p:cNvPr id="10" name="Rectangle 9"/>
          <p:cNvSpPr/>
          <p:nvPr/>
        </p:nvSpPr>
        <p:spPr>
          <a:xfrm>
            <a:off x="3747617" y="2590800"/>
            <a:ext cx="4572000" cy="286232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a:t>Sugarloaf Colorado, USA</a:t>
            </a:r>
          </a:p>
          <a:p>
            <a:endParaRPr lang="en-US" b="1" dirty="0"/>
          </a:p>
          <a:p>
            <a:r>
              <a:rPr lang="es-GT" b="1" dirty="0"/>
              <a:t>Trabajadores rellenan con cemento las grietas de la mina de carbón como un proyecto para no afectar la reserva natural que estaba junto a la mina.</a:t>
            </a:r>
            <a:endParaRPr lang="en-US" dirty="0"/>
          </a:p>
          <a:p>
            <a:endParaRPr lang="es-GT" b="1" dirty="0"/>
          </a:p>
          <a:p>
            <a:r>
              <a:rPr lang="es-GT" b="1" dirty="0"/>
              <a:t>El curso natural del agua absorbe el cemento y crea un río de concreto en una reserva natural.</a:t>
            </a:r>
            <a:endParaRPr lang="en-US" b="1" dirty="0"/>
          </a:p>
        </p:txBody>
      </p:sp>
      <p:sp>
        <p:nvSpPr>
          <p:cNvPr id="9" name="TextBox 8"/>
          <p:cNvSpPr txBox="1"/>
          <p:nvPr/>
        </p:nvSpPr>
        <p:spPr>
          <a:xfrm>
            <a:off x="614018" y="6253540"/>
            <a:ext cx="6396853" cy="646331"/>
          </a:xfrm>
          <a:prstGeom prst="rect">
            <a:avLst/>
          </a:prstGeom>
          <a:noFill/>
        </p:spPr>
        <p:txBody>
          <a:bodyPr wrap="none" rtlCol="0">
            <a:spAutoFit/>
          </a:bodyPr>
          <a:lstStyle/>
          <a:p>
            <a:r>
              <a:rPr lang="en-US" dirty="0"/>
              <a:t>A massive fracture running up the hillside. </a:t>
            </a:r>
            <a:r>
              <a:rPr lang="en-US" i="1" dirty="0"/>
              <a:t>Photo: Darren </a:t>
            </a:r>
            <a:r>
              <a:rPr lang="en-US" i="1" dirty="0" err="1"/>
              <a:t>Pateman</a:t>
            </a:r>
            <a:endParaRPr lang="en-US" dirty="0"/>
          </a:p>
          <a:p>
            <a:endParaRPr lang="en-US" dirty="0"/>
          </a:p>
        </p:txBody>
      </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696" y="2734380"/>
            <a:ext cx="3519160" cy="3519160"/>
          </a:xfrm>
          <a:prstGeom prst="rect">
            <a:avLst/>
          </a:prstGeom>
        </p:spPr>
      </p:pic>
      <p:sp>
        <p:nvSpPr>
          <p:cNvPr id="13" name="&quot;No&quot; Symbol 12"/>
          <p:cNvSpPr/>
          <p:nvPr/>
        </p:nvSpPr>
        <p:spPr>
          <a:xfrm>
            <a:off x="1676400" y="1219200"/>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2561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GT" b="1" dirty="0"/>
              <a:t>Éxito o Fracaso </a:t>
            </a:r>
            <a:endParaRPr lang="en-US" b="1" dirty="0"/>
          </a:p>
        </p:txBody>
      </p:sp>
      <p:sp>
        <p:nvSpPr>
          <p:cNvPr id="5" name="TextBox 4"/>
          <p:cNvSpPr txBox="1"/>
          <p:nvPr/>
        </p:nvSpPr>
        <p:spPr>
          <a:xfrm>
            <a:off x="303696" y="2456729"/>
            <a:ext cx="2818913" cy="584775"/>
          </a:xfrm>
          <a:prstGeom prst="rect">
            <a:avLst/>
          </a:prstGeom>
          <a:noFill/>
        </p:spPr>
        <p:txBody>
          <a:bodyPr wrap="none" rtlCol="0">
            <a:spAutoFit/>
          </a:bodyPr>
          <a:lstStyle/>
          <a:p>
            <a:r>
              <a:rPr lang="es-GT" sz="3200" b="1" dirty="0"/>
              <a:t>Éxito o Fracaso </a:t>
            </a:r>
            <a:endParaRPr lang="en-US" sz="32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9935" y="2037686"/>
            <a:ext cx="4870559" cy="3247039"/>
          </a:xfrm>
          <a:prstGeom prst="rect">
            <a:avLst/>
          </a:prstGeom>
        </p:spPr>
      </p:pic>
      <p:sp>
        <p:nvSpPr>
          <p:cNvPr id="10" name="Rectangle 9"/>
          <p:cNvSpPr/>
          <p:nvPr/>
        </p:nvSpPr>
        <p:spPr>
          <a:xfrm>
            <a:off x="3931990" y="3167116"/>
            <a:ext cx="4572000" cy="147732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a:t>Deep Water Horizon, USA</a:t>
            </a:r>
          </a:p>
          <a:p>
            <a:endParaRPr lang="en-US" b="1" dirty="0"/>
          </a:p>
          <a:p>
            <a:r>
              <a:rPr lang="es-GT" b="1" dirty="0"/>
              <a:t>$ 20,000,000,000 de dólares en multas</a:t>
            </a:r>
          </a:p>
          <a:p>
            <a:r>
              <a:rPr lang="es-GT" b="1" dirty="0"/>
              <a:t>          O</a:t>
            </a:r>
          </a:p>
          <a:p>
            <a:r>
              <a:rPr lang="es-GT" b="1" dirty="0"/>
              <a:t>734,60,000,000 AED</a:t>
            </a:r>
            <a:endParaRPr lang="en-US" b="1" dirty="0"/>
          </a:p>
        </p:txBody>
      </p:sp>
      <p:sp>
        <p:nvSpPr>
          <p:cNvPr id="7" name="TextBox 6"/>
          <p:cNvSpPr txBox="1"/>
          <p:nvPr/>
        </p:nvSpPr>
        <p:spPr>
          <a:xfrm>
            <a:off x="303696" y="3167116"/>
            <a:ext cx="2874726" cy="2308324"/>
          </a:xfrm>
          <a:prstGeom prst="rect">
            <a:avLst/>
          </a:prstGeom>
          <a:noFill/>
        </p:spPr>
        <p:txBody>
          <a:bodyPr wrap="square" rtlCol="0">
            <a:spAutoFit/>
          </a:bodyPr>
          <a:lstStyle/>
          <a:p>
            <a:r>
              <a:rPr lang="en-US" b="1" dirty="0"/>
              <a:t>Deep Water Horizon, USA</a:t>
            </a:r>
          </a:p>
          <a:p>
            <a:endParaRPr lang="es-GT" b="1" dirty="0"/>
          </a:p>
          <a:p>
            <a:r>
              <a:rPr lang="es-GT" b="1" dirty="0"/>
              <a:t>en aguas ultra profundas, posicionamiento dinámico, plataforma de perforación de petróleo  </a:t>
            </a:r>
            <a:r>
              <a:rPr lang="es-GT" b="1" dirty="0" err="1"/>
              <a:t>semi</a:t>
            </a:r>
            <a:r>
              <a:rPr lang="es-GT" b="1" dirty="0"/>
              <a:t>-sumergible costa afuera - Golfo de México</a:t>
            </a:r>
            <a:endParaRPr lang="en-US" b="1" dirty="0"/>
          </a:p>
        </p:txBody>
      </p:sp>
      <p:grpSp>
        <p:nvGrpSpPr>
          <p:cNvPr id="4" name="Group 17"/>
          <p:cNvGrpSpPr/>
          <p:nvPr/>
        </p:nvGrpSpPr>
        <p:grpSpPr>
          <a:xfrm>
            <a:off x="303696" y="3168631"/>
            <a:ext cx="3214388" cy="2306809"/>
            <a:chOff x="300383" y="3041505"/>
            <a:chExt cx="3214388" cy="2306809"/>
          </a:xfrm>
        </p:grpSpPr>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383" y="3041505"/>
              <a:ext cx="1471918" cy="110099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8222" y="3041505"/>
              <a:ext cx="1466984" cy="110099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3696" y="4368464"/>
              <a:ext cx="1468605" cy="979850"/>
            </a:xfrm>
            <a:prstGeom prst="rect">
              <a:avLst/>
            </a:prstGeom>
          </p:spPr>
        </p:pic>
        <p:pic>
          <p:nvPicPr>
            <p:cNvPr id="17" name="Picture 2" descr="http://static.guim.co.uk/sys-images/Guardian/Pix/pictures/2010/2/2/1265134018292/BP-Chief-Executive-Tony-H-001.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78222" y="4279507"/>
              <a:ext cx="1536549" cy="106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quot;No&quot; Symbol 12"/>
          <p:cNvSpPr/>
          <p:nvPr/>
        </p:nvSpPr>
        <p:spPr>
          <a:xfrm>
            <a:off x="1344686" y="838200"/>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032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62000"/>
          </a:xfrm>
        </p:spPr>
        <p:txBody>
          <a:bodyPr>
            <a:normAutofit/>
          </a:bodyPr>
          <a:lstStyle/>
          <a:p>
            <a:pPr algn="l"/>
            <a:r>
              <a:rPr lang="en-US" altLang="sl-SI" sz="2900" dirty="0"/>
              <a:t>¿En contra de </a:t>
            </a:r>
            <a:r>
              <a:rPr lang="en-US" altLang="sl-SI" sz="2900" dirty="0" err="1"/>
              <a:t>qué</a:t>
            </a:r>
            <a:r>
              <a:rPr lang="en-US" altLang="sl-SI" sz="2900" dirty="0"/>
              <a:t> </a:t>
            </a:r>
            <a:r>
              <a:rPr lang="en-US" altLang="sl-SI" sz="2900" dirty="0" err="1"/>
              <a:t>estamos</a:t>
            </a:r>
            <a:r>
              <a:rPr lang="en-US" altLang="sl-SI" sz="2900" dirty="0"/>
              <a:t>?</a:t>
            </a:r>
          </a:p>
        </p:txBody>
      </p:sp>
      <p:sp>
        <p:nvSpPr>
          <p:cNvPr id="3" name="Subtitle 2"/>
          <p:cNvSpPr>
            <a:spLocks noGrp="1"/>
          </p:cNvSpPr>
          <p:nvPr>
            <p:ph type="subTitle" idx="1"/>
          </p:nvPr>
        </p:nvSpPr>
        <p:spPr>
          <a:xfrm>
            <a:off x="457200" y="1600200"/>
            <a:ext cx="8305800" cy="3733800"/>
          </a:xfrm>
        </p:spPr>
        <p:txBody>
          <a:bodyPr>
            <a:normAutofit/>
          </a:bodyPr>
          <a:lstStyle/>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comprender el lenguaje</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la legitimidad del tema “¿es problema nuestro?"</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que prevalezcan las formas de pensar y las actitudes</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la eliminación de la mentalidad de Silo</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las herramientas prácticas</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la capacidad organizacional para el cambio</a:t>
            </a:r>
          </a:p>
          <a:p>
            <a:pPr marL="457200" indent="-457200" algn="l">
              <a:buFont typeface="Arial" panose="020B0604020202020204" pitchFamily="34" charset="0"/>
              <a:buChar char="•"/>
            </a:pPr>
            <a:r>
              <a:rPr lang="es-GT" sz="2400" dirty="0">
                <a:solidFill>
                  <a:schemeClr val="tx1"/>
                </a:solidFill>
                <a:latin typeface="Calibri" panose="020F0502020204030204" pitchFamily="34" charset="0"/>
              </a:rPr>
              <a:t>De  la alineación de los desafíos con los objetivos Estratégicos del Negocio</a:t>
            </a:r>
            <a:endParaRPr lang="en-US" sz="2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551579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15000"/>
              </a:lnSpc>
              <a:buFont typeface="Arial" pitchFamily="34" charset="0"/>
              <a:buChar char="•"/>
            </a:pPr>
            <a:r>
              <a:rPr lang="es-GT" dirty="0">
                <a:ea typeface="Calibri"/>
              </a:rPr>
              <a:t>Los desafíos de Sostenibilidad</a:t>
            </a:r>
          </a:p>
          <a:p>
            <a:pPr>
              <a:lnSpc>
                <a:spcPct val="115000"/>
              </a:lnSpc>
              <a:buFont typeface="Arial" pitchFamily="34" charset="0"/>
              <a:buChar char="•"/>
            </a:pPr>
            <a:r>
              <a:rPr lang="es-GT" dirty="0">
                <a:ea typeface="Calibri"/>
              </a:rPr>
              <a:t>El Pacto Mundial de Naciones Unidas</a:t>
            </a:r>
          </a:p>
          <a:p>
            <a:pPr>
              <a:lnSpc>
                <a:spcPct val="115000"/>
              </a:lnSpc>
              <a:buFont typeface="Arial" pitchFamily="34" charset="0"/>
              <a:buChar char="•"/>
            </a:pPr>
            <a:r>
              <a:rPr lang="es-GT" dirty="0">
                <a:ea typeface="Calibri"/>
              </a:rPr>
              <a:t>Los Objetivos de Desarrollo Sostenible</a:t>
            </a:r>
          </a:p>
          <a:p>
            <a:pPr>
              <a:lnSpc>
                <a:spcPct val="115000"/>
              </a:lnSpc>
              <a:buFont typeface="Arial" pitchFamily="34" charset="0"/>
              <a:buChar char="•"/>
            </a:pPr>
            <a:r>
              <a:rPr lang="es-GT" dirty="0">
                <a:ea typeface="Calibri"/>
              </a:rPr>
              <a:t>El Global </a:t>
            </a:r>
            <a:r>
              <a:rPr lang="es-GT" dirty="0" err="1">
                <a:ea typeface="Calibri"/>
              </a:rPr>
              <a:t>Reporting</a:t>
            </a:r>
            <a:r>
              <a:rPr lang="es-GT" dirty="0">
                <a:ea typeface="Calibri"/>
              </a:rPr>
              <a:t> </a:t>
            </a:r>
            <a:r>
              <a:rPr lang="es-GT" dirty="0" err="1">
                <a:ea typeface="Calibri"/>
              </a:rPr>
              <a:t>Initiative</a:t>
            </a:r>
            <a:endParaRPr lang="es-GT" dirty="0">
              <a:ea typeface="Calibri"/>
            </a:endParaRPr>
          </a:p>
          <a:p>
            <a:pPr>
              <a:lnSpc>
                <a:spcPct val="115000"/>
              </a:lnSpc>
              <a:buFont typeface="Arial" pitchFamily="34" charset="0"/>
              <a:buChar char="•"/>
            </a:pPr>
            <a:r>
              <a:rPr lang="es-GT" dirty="0">
                <a:ea typeface="Calibri"/>
              </a:rPr>
              <a:t>La Iniciativa PRME</a:t>
            </a:r>
          </a:p>
          <a:p>
            <a:pPr>
              <a:lnSpc>
                <a:spcPct val="115000"/>
              </a:lnSpc>
              <a:buFont typeface="Arial" pitchFamily="34" charset="0"/>
              <a:buChar char="•"/>
            </a:pPr>
            <a:r>
              <a:rPr lang="es-GT" dirty="0">
                <a:ea typeface="Calibri"/>
              </a:rPr>
              <a:t>La Arquitectura del Compromiso Empresarial Pos 2015 de las Naciones Unidas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68</a:t>
            </a:fld>
            <a:endParaRPr lang="en-US" dirty="0"/>
          </a:p>
        </p:txBody>
      </p:sp>
      <p:sp>
        <p:nvSpPr>
          <p:cNvPr id="4" name="Title 3"/>
          <p:cNvSpPr>
            <a:spLocks noGrp="1"/>
          </p:cNvSpPr>
          <p:nvPr>
            <p:ph type="title"/>
          </p:nvPr>
        </p:nvSpPr>
        <p:spPr/>
        <p:txBody>
          <a:bodyPr/>
          <a:lstStyle/>
          <a:p>
            <a:r>
              <a:rPr lang="en-US" dirty="0" err="1"/>
              <a:t>Hemos</a:t>
            </a:r>
            <a:r>
              <a:rPr lang="en-US" dirty="0"/>
              <a:t> </a:t>
            </a:r>
            <a:r>
              <a:rPr lang="en-US" dirty="0" err="1"/>
              <a:t>cubierto</a:t>
            </a:r>
            <a:endParaRPr lang="en-US" dirty="0"/>
          </a:p>
        </p:txBody>
      </p:sp>
    </p:spTree>
    <p:extLst>
      <p:ext uri="{BB962C8B-B14F-4D97-AF65-F5344CB8AC3E}">
        <p14:creationId xmlns:p14="http://schemas.microsoft.com/office/powerpoint/2010/main" val="12786859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lstStyle/>
          <a:p>
            <a:r>
              <a:rPr lang="en-US" dirty="0" err="1">
                <a:solidFill>
                  <a:schemeClr val="bg1">
                    <a:lumMod val="65000"/>
                  </a:schemeClr>
                </a:solidFill>
              </a:rPr>
              <a:t>Pensamiento</a:t>
            </a:r>
            <a:r>
              <a:rPr lang="en-US" dirty="0">
                <a:solidFill>
                  <a:schemeClr val="bg1">
                    <a:lumMod val="65000"/>
                  </a:schemeClr>
                </a:solidFill>
              </a:rPr>
              <a:t> </a:t>
            </a:r>
            <a:r>
              <a:rPr lang="en-US" dirty="0" err="1">
                <a:solidFill>
                  <a:schemeClr val="bg1">
                    <a:lumMod val="65000"/>
                  </a:schemeClr>
                </a:solidFill>
              </a:rPr>
              <a:t>Sistémico</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a:solidFill>
                  <a:schemeClr val="bg1">
                    <a:lumMod val="65000"/>
                  </a:schemeClr>
                </a:solidFill>
              </a:rPr>
              <a:t>Release 6</a:t>
            </a:r>
          </a:p>
        </p:txBody>
      </p:sp>
    </p:spTree>
    <p:extLst>
      <p:ext uri="{BB962C8B-B14F-4D97-AF65-F5344CB8AC3E}">
        <p14:creationId xmlns:p14="http://schemas.microsoft.com/office/powerpoint/2010/main" val="365141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172200" cy="990600"/>
          </a:xfrm>
        </p:spPr>
        <p:txBody>
          <a:bodyPr/>
          <a:lstStyle/>
          <a:p>
            <a:r>
              <a:rPr lang="en-US" dirty="0" err="1">
                <a:latin typeface="Helvetica Neue" charset="0"/>
                <a:ea typeface="Helvetica Neue" charset="0"/>
                <a:cs typeface="Helvetica Neue" charset="0"/>
              </a:rPr>
              <a:t>Acerca</a:t>
            </a:r>
            <a:r>
              <a:rPr lang="en-US" dirty="0">
                <a:latin typeface="Helvetica Neue" charset="0"/>
                <a:ea typeface="Helvetica Neue" charset="0"/>
                <a:cs typeface="Helvetica Neue" charset="0"/>
              </a:rPr>
              <a:t> de GPM</a:t>
            </a:r>
            <a:r>
              <a:rPr lang="en-US" dirty="0"/>
              <a:t>?</a:t>
            </a:r>
          </a:p>
        </p:txBody>
      </p:sp>
      <p:sp>
        <p:nvSpPr>
          <p:cNvPr id="3" name="Content Placeholder 2"/>
          <p:cNvSpPr>
            <a:spLocks noGrp="1"/>
          </p:cNvSpPr>
          <p:nvPr>
            <p:ph idx="1"/>
          </p:nvPr>
        </p:nvSpPr>
        <p:spPr>
          <a:xfrm>
            <a:off x="218268" y="1524000"/>
            <a:ext cx="8686800" cy="3657600"/>
          </a:xfrm>
          <a:noFill/>
        </p:spPr>
        <p:txBody>
          <a:bodyPr>
            <a:normAutofit fontScale="92500" lnSpcReduction="10000"/>
          </a:bodyPr>
          <a:lstStyle/>
          <a:p>
            <a:r>
              <a:rPr lang="en-US" dirty="0" err="1">
                <a:solidFill>
                  <a:schemeClr val="tx1"/>
                </a:solidFill>
                <a:latin typeface="Helvetica Neue" charset="0"/>
                <a:ea typeface="Helvetica Neue" charset="0"/>
                <a:cs typeface="Helvetica Neue" charset="0"/>
              </a:rPr>
              <a:t>Organización</a:t>
            </a:r>
            <a:r>
              <a:rPr lang="en-US" dirty="0">
                <a:solidFill>
                  <a:schemeClr val="tx1"/>
                </a:solidFill>
                <a:latin typeface="Helvetica Neue" charset="0"/>
                <a:ea typeface="Helvetica Neue" charset="0"/>
                <a:cs typeface="Helvetica Neue" charset="0"/>
              </a:rPr>
              <a:t> </a:t>
            </a:r>
            <a:r>
              <a:rPr lang="en-US" dirty="0" err="1">
                <a:solidFill>
                  <a:schemeClr val="tx1"/>
                </a:solidFill>
                <a:latin typeface="Helvetica Neue" charset="0"/>
                <a:ea typeface="Helvetica Neue" charset="0"/>
                <a:cs typeface="Helvetica Neue" charset="0"/>
              </a:rPr>
              <a:t>Profesional</a:t>
            </a:r>
            <a:r>
              <a:rPr lang="en-US" dirty="0">
                <a:solidFill>
                  <a:schemeClr val="tx1"/>
                </a:solidFill>
                <a:latin typeface="Helvetica Neue" charset="0"/>
                <a:ea typeface="Helvetica Neue" charset="0"/>
                <a:cs typeface="Helvetica Neue" charset="0"/>
              </a:rPr>
              <a:t> de </a:t>
            </a:r>
            <a:r>
              <a:rPr lang="en-US" dirty="0" err="1">
                <a:solidFill>
                  <a:schemeClr val="tx1"/>
                </a:solidFill>
                <a:latin typeface="Helvetica Neue" charset="0"/>
                <a:ea typeface="Helvetica Neue" charset="0"/>
                <a:cs typeface="Helvetica Neue" charset="0"/>
              </a:rPr>
              <a:t>Dirección</a:t>
            </a:r>
            <a:r>
              <a:rPr lang="en-US" dirty="0">
                <a:solidFill>
                  <a:schemeClr val="tx1"/>
                </a:solidFill>
                <a:latin typeface="Helvetica Neue" charset="0"/>
                <a:ea typeface="Helvetica Neue" charset="0"/>
                <a:cs typeface="Helvetica Neue" charset="0"/>
              </a:rPr>
              <a:t> de </a:t>
            </a:r>
            <a:r>
              <a:rPr lang="en-US" dirty="0" err="1">
                <a:solidFill>
                  <a:schemeClr val="tx1"/>
                </a:solidFill>
                <a:latin typeface="Helvetica Neue" charset="0"/>
                <a:ea typeface="Helvetica Neue" charset="0"/>
                <a:cs typeface="Helvetica Neue" charset="0"/>
              </a:rPr>
              <a:t>Proyectos</a:t>
            </a:r>
            <a:r>
              <a:rPr lang="en-US" dirty="0">
                <a:solidFill>
                  <a:schemeClr val="tx1"/>
                </a:solidFill>
                <a:latin typeface="Helvetica Neue" charset="0"/>
                <a:ea typeface="Helvetica Neue" charset="0"/>
                <a:cs typeface="Helvetica Neue" charset="0"/>
              </a:rPr>
              <a:t> o “</a:t>
            </a:r>
            <a:r>
              <a:rPr lang="en-US" dirty="0" err="1">
                <a:solidFill>
                  <a:schemeClr val="tx1"/>
                </a:solidFill>
                <a:latin typeface="Helvetica Neue" charset="0"/>
                <a:ea typeface="Helvetica Neue" charset="0"/>
                <a:cs typeface="Helvetica Neue" charset="0"/>
              </a:rPr>
              <a:t>Entrega</a:t>
            </a:r>
            <a:r>
              <a:rPr lang="en-US" dirty="0">
                <a:solidFill>
                  <a:schemeClr val="tx1"/>
                </a:solidFill>
                <a:latin typeface="Helvetica Neue" charset="0"/>
                <a:ea typeface="Helvetica Neue" charset="0"/>
                <a:cs typeface="Helvetica Neue" charset="0"/>
              </a:rPr>
              <a:t> del </a:t>
            </a:r>
            <a:r>
              <a:rPr lang="en-US" dirty="0" err="1">
                <a:solidFill>
                  <a:schemeClr val="tx1"/>
                </a:solidFill>
                <a:latin typeface="Helvetica Neue" charset="0"/>
                <a:ea typeface="Helvetica Neue" charset="0"/>
                <a:cs typeface="Helvetica Neue" charset="0"/>
              </a:rPr>
              <a:t>Cambio</a:t>
            </a:r>
            <a:r>
              <a:rPr lang="en-US" dirty="0">
                <a:solidFill>
                  <a:schemeClr val="tx1"/>
                </a:solidFill>
                <a:latin typeface="Helvetica Neue" charset="0"/>
                <a:ea typeface="Helvetica Neue" charset="0"/>
                <a:cs typeface="Helvetica Neue" charset="0"/>
              </a:rPr>
              <a:t>” </a:t>
            </a:r>
            <a:r>
              <a:rPr lang="en-US" dirty="0" err="1">
                <a:solidFill>
                  <a:schemeClr val="tx1"/>
                </a:solidFill>
                <a:latin typeface="Helvetica Neue" charset="0"/>
                <a:ea typeface="Helvetica Neue" charset="0"/>
                <a:cs typeface="Helvetica Neue" charset="0"/>
              </a:rPr>
              <a:t>Sostenible</a:t>
            </a:r>
            <a:r>
              <a:rPr lang="en-US" dirty="0">
                <a:solidFill>
                  <a:schemeClr val="tx1"/>
                </a:solidFill>
                <a:latin typeface="Helvetica Neue" charset="0"/>
                <a:ea typeface="Helvetica Neue" charset="0"/>
                <a:cs typeface="Helvetica Neue" charset="0"/>
              </a:rPr>
              <a:t> </a:t>
            </a:r>
          </a:p>
          <a:p>
            <a:r>
              <a:rPr lang="en-US" dirty="0" err="1">
                <a:solidFill>
                  <a:schemeClr val="tx1"/>
                </a:solidFill>
                <a:latin typeface="Helvetica Neue" charset="0"/>
                <a:ea typeface="Helvetica Neue" charset="0"/>
                <a:cs typeface="Helvetica Neue" charset="0"/>
              </a:rPr>
              <a:t>Servicios</a:t>
            </a:r>
            <a:r>
              <a:rPr lang="en-US" dirty="0">
                <a:solidFill>
                  <a:schemeClr val="tx1"/>
                </a:solidFill>
                <a:latin typeface="Helvetica Neue" charset="0"/>
                <a:ea typeface="Helvetica Neue" charset="0"/>
                <a:cs typeface="Helvetica Neue" charset="0"/>
              </a:rPr>
              <a:t> en </a:t>
            </a:r>
            <a:r>
              <a:rPr lang="en-US" dirty="0" err="1">
                <a:solidFill>
                  <a:schemeClr val="tx1"/>
                </a:solidFill>
                <a:latin typeface="Helvetica Neue" charset="0"/>
                <a:ea typeface="Helvetica Neue" charset="0"/>
                <a:cs typeface="Helvetica Neue" charset="0"/>
              </a:rPr>
              <a:t>más</a:t>
            </a:r>
            <a:r>
              <a:rPr lang="en-US" dirty="0">
                <a:solidFill>
                  <a:schemeClr val="tx1"/>
                </a:solidFill>
                <a:latin typeface="Helvetica Neue" charset="0"/>
                <a:ea typeface="Helvetica Neue" charset="0"/>
                <a:cs typeface="Helvetica Neue" charset="0"/>
              </a:rPr>
              <a:t> de 145 </a:t>
            </a:r>
            <a:r>
              <a:rPr lang="en-US" dirty="0" err="1">
                <a:solidFill>
                  <a:schemeClr val="tx1"/>
                </a:solidFill>
                <a:latin typeface="Helvetica Neue" charset="0"/>
                <a:ea typeface="Helvetica Neue" charset="0"/>
                <a:cs typeface="Helvetica Neue" charset="0"/>
              </a:rPr>
              <a:t>Países</a:t>
            </a:r>
            <a:r>
              <a:rPr lang="en-US" dirty="0">
                <a:solidFill>
                  <a:schemeClr val="tx1"/>
                </a:solidFill>
                <a:latin typeface="Helvetica Neue" charset="0"/>
                <a:ea typeface="Helvetica Neue" charset="0"/>
                <a:cs typeface="Helvetica Neue" charset="0"/>
              </a:rPr>
              <a:t> </a:t>
            </a:r>
          </a:p>
          <a:p>
            <a:pPr lvl="1"/>
            <a:r>
              <a:rPr lang="en-US" sz="2000" dirty="0" err="1">
                <a:solidFill>
                  <a:schemeClr val="tx1"/>
                </a:solidFill>
                <a:latin typeface="Helvetica Neue" charset="0"/>
                <a:ea typeface="Helvetica Neue" charset="0"/>
                <a:cs typeface="Helvetica Neue" charset="0"/>
              </a:rPr>
              <a:t>Capacitación</a:t>
            </a:r>
            <a:r>
              <a:rPr lang="en-US" sz="2000" dirty="0">
                <a:solidFill>
                  <a:schemeClr val="tx1"/>
                </a:solidFill>
                <a:latin typeface="Helvetica Neue" charset="0"/>
                <a:ea typeface="Helvetica Neue" charset="0"/>
                <a:cs typeface="Helvetica Neue" charset="0"/>
              </a:rPr>
              <a:t> a </a:t>
            </a:r>
            <a:r>
              <a:rPr lang="en-US" sz="2000" dirty="0" err="1">
                <a:solidFill>
                  <a:schemeClr val="tx1"/>
                </a:solidFill>
                <a:latin typeface="Helvetica Neue" charset="0"/>
                <a:ea typeface="Helvetica Neue" charset="0"/>
                <a:cs typeface="Helvetica Neue" charset="0"/>
              </a:rPr>
              <a:t>través</a:t>
            </a:r>
            <a:r>
              <a:rPr lang="en-US" sz="2000" dirty="0">
                <a:solidFill>
                  <a:schemeClr val="tx1"/>
                </a:solidFill>
                <a:latin typeface="Helvetica Neue" charset="0"/>
                <a:ea typeface="Helvetica Neue" charset="0"/>
                <a:cs typeface="Helvetica Neue" charset="0"/>
              </a:rPr>
              <a:t> de </a:t>
            </a:r>
            <a:r>
              <a:rPr lang="en-US" sz="2000" dirty="0" err="1">
                <a:solidFill>
                  <a:schemeClr val="tx1"/>
                </a:solidFill>
                <a:latin typeface="Helvetica Neue" charset="0"/>
                <a:ea typeface="Helvetica Neue" charset="0"/>
                <a:cs typeface="Helvetica Neue" charset="0"/>
              </a:rPr>
              <a:t>socios</a:t>
            </a:r>
            <a:r>
              <a:rPr lang="en-US" sz="2000" dirty="0">
                <a:solidFill>
                  <a:schemeClr val="tx1"/>
                </a:solidFill>
                <a:latin typeface="Helvetica Neue" charset="0"/>
                <a:ea typeface="Helvetica Neue" charset="0"/>
                <a:cs typeface="Helvetica Neue" charset="0"/>
              </a:rPr>
              <a:t> (Corp., </a:t>
            </a:r>
            <a:r>
              <a:rPr lang="en-US" sz="2000" dirty="0" err="1">
                <a:solidFill>
                  <a:schemeClr val="tx1"/>
                </a:solidFill>
                <a:latin typeface="Helvetica Neue" charset="0"/>
                <a:ea typeface="Helvetica Neue" charset="0"/>
                <a:cs typeface="Helvetica Neue" charset="0"/>
              </a:rPr>
              <a:t>Universidades</a:t>
            </a:r>
            <a:r>
              <a:rPr lang="en-US" sz="2000" dirty="0">
                <a:solidFill>
                  <a:schemeClr val="tx1"/>
                </a:solidFill>
                <a:latin typeface="Helvetica Neue" charset="0"/>
                <a:ea typeface="Helvetica Neue" charset="0"/>
                <a:cs typeface="Helvetica Neue" charset="0"/>
              </a:rPr>
              <a:t>, </a:t>
            </a:r>
            <a:r>
              <a:rPr lang="en-US" sz="2000" dirty="0" err="1">
                <a:solidFill>
                  <a:schemeClr val="tx1"/>
                </a:solidFill>
                <a:latin typeface="Helvetica Neue" charset="0"/>
                <a:ea typeface="Helvetica Neue" charset="0"/>
                <a:cs typeface="Helvetica Neue" charset="0"/>
              </a:rPr>
              <a:t>Asociaciones</a:t>
            </a:r>
            <a:r>
              <a:rPr lang="en-US" sz="2000" dirty="0">
                <a:solidFill>
                  <a:schemeClr val="tx1"/>
                </a:solidFill>
                <a:latin typeface="Helvetica Neue" charset="0"/>
                <a:ea typeface="Helvetica Neue" charset="0"/>
                <a:cs typeface="Helvetica Neue" charset="0"/>
              </a:rPr>
              <a:t>)</a:t>
            </a:r>
          </a:p>
          <a:p>
            <a:pPr lvl="1"/>
            <a:r>
              <a:rPr lang="en-US" sz="2000" dirty="0" err="1">
                <a:solidFill>
                  <a:schemeClr val="tx1"/>
                </a:solidFill>
                <a:latin typeface="Helvetica Neue" charset="0"/>
                <a:ea typeface="Helvetica Neue" charset="0"/>
                <a:cs typeface="Helvetica Neue" charset="0"/>
              </a:rPr>
              <a:t>Certificación</a:t>
            </a:r>
            <a:r>
              <a:rPr lang="en-US" sz="2000" dirty="0">
                <a:solidFill>
                  <a:schemeClr val="tx1"/>
                </a:solidFill>
                <a:latin typeface="Helvetica Neue" charset="0"/>
                <a:ea typeface="Helvetica Neue" charset="0"/>
                <a:cs typeface="Helvetica Neue" charset="0"/>
              </a:rPr>
              <a:t> de personas (GPM-b™, GPM®, and GPM-m™)</a:t>
            </a:r>
          </a:p>
          <a:p>
            <a:pPr lvl="1"/>
            <a:r>
              <a:rPr lang="en-US" sz="2000" dirty="0" err="1">
                <a:solidFill>
                  <a:schemeClr val="tx1"/>
                </a:solidFill>
                <a:latin typeface="Helvetica Neue" charset="0"/>
                <a:ea typeface="Helvetica Neue" charset="0"/>
                <a:cs typeface="Helvetica Neue" charset="0"/>
              </a:rPr>
              <a:t>Metodología</a:t>
            </a:r>
            <a:r>
              <a:rPr lang="en-US" sz="2000" dirty="0">
                <a:solidFill>
                  <a:schemeClr val="tx1"/>
                </a:solidFill>
                <a:latin typeface="Helvetica Neue" charset="0"/>
                <a:ea typeface="Helvetica Neue" charset="0"/>
                <a:cs typeface="Helvetica Neue" charset="0"/>
              </a:rPr>
              <a:t> de DP </a:t>
            </a:r>
            <a:r>
              <a:rPr lang="en-US" sz="2000" dirty="0" err="1">
                <a:solidFill>
                  <a:schemeClr val="tx1"/>
                </a:solidFill>
                <a:latin typeface="Helvetica Neue" charset="0"/>
                <a:ea typeface="Helvetica Neue" charset="0"/>
                <a:cs typeface="Helvetica Neue" charset="0"/>
              </a:rPr>
              <a:t>Sostenible</a:t>
            </a:r>
            <a:r>
              <a:rPr lang="en-US" sz="2000" dirty="0">
                <a:solidFill>
                  <a:schemeClr val="tx1"/>
                </a:solidFill>
                <a:latin typeface="Helvetica Neue" charset="0"/>
                <a:ea typeface="Helvetica Neue" charset="0"/>
                <a:cs typeface="Helvetica Neue" charset="0"/>
              </a:rPr>
              <a:t> (</a:t>
            </a:r>
            <a:r>
              <a:rPr lang="en-US" sz="2000" dirty="0" err="1">
                <a:solidFill>
                  <a:schemeClr val="tx1"/>
                </a:solidFill>
                <a:latin typeface="Helvetica Neue" charset="0"/>
                <a:ea typeface="Helvetica Neue" charset="0"/>
                <a:cs typeface="Helvetica Neue" charset="0"/>
              </a:rPr>
              <a:t>PRiSM</a:t>
            </a:r>
            <a:r>
              <a:rPr lang="en-US" sz="2000" dirty="0">
                <a:solidFill>
                  <a:schemeClr val="tx1"/>
                </a:solidFill>
                <a:latin typeface="Helvetica Neue" charset="0"/>
                <a:ea typeface="Helvetica Neue" charset="0"/>
                <a:cs typeface="Helvetica Neue" charset="0"/>
              </a:rPr>
              <a:t>™)</a:t>
            </a:r>
          </a:p>
          <a:p>
            <a:pPr lvl="1"/>
            <a:r>
              <a:rPr lang="en-US" sz="2000" dirty="0" err="1">
                <a:solidFill>
                  <a:schemeClr val="tx1"/>
                </a:solidFill>
                <a:latin typeface="Helvetica Neue" charset="0"/>
                <a:ea typeface="Helvetica Neue" charset="0"/>
                <a:cs typeface="Helvetica Neue" charset="0"/>
              </a:rPr>
              <a:t>Evaluaciones</a:t>
            </a:r>
            <a:r>
              <a:rPr lang="en-US" sz="2000" dirty="0">
                <a:solidFill>
                  <a:schemeClr val="tx1"/>
                </a:solidFill>
                <a:latin typeface="Helvetica Neue" charset="0"/>
                <a:ea typeface="Helvetica Neue" charset="0"/>
                <a:cs typeface="Helvetica Neue" charset="0"/>
              </a:rPr>
              <a:t> de </a:t>
            </a:r>
            <a:r>
              <a:rPr lang="en-US" sz="2000" dirty="0" err="1">
                <a:solidFill>
                  <a:schemeClr val="tx1"/>
                </a:solidFill>
                <a:latin typeface="Helvetica Neue" charset="0"/>
                <a:ea typeface="Helvetica Neue" charset="0"/>
                <a:cs typeface="Helvetica Neue" charset="0"/>
              </a:rPr>
              <a:t>Materialidad</a:t>
            </a:r>
            <a:r>
              <a:rPr lang="en-US" sz="2000" dirty="0">
                <a:solidFill>
                  <a:schemeClr val="tx1"/>
                </a:solidFill>
                <a:latin typeface="Helvetica Neue" charset="0"/>
                <a:ea typeface="Helvetica Neue" charset="0"/>
                <a:cs typeface="Helvetica Neue" charset="0"/>
              </a:rPr>
              <a:t> de </a:t>
            </a:r>
            <a:r>
              <a:rPr lang="en-US" sz="2000" dirty="0" err="1">
                <a:solidFill>
                  <a:schemeClr val="tx1"/>
                </a:solidFill>
                <a:latin typeface="Helvetica Neue" charset="0"/>
                <a:ea typeface="Helvetica Neue" charset="0"/>
                <a:cs typeface="Helvetica Neue" charset="0"/>
              </a:rPr>
              <a:t>Sostenibilidad</a:t>
            </a:r>
            <a:r>
              <a:rPr lang="en-US" sz="2000" dirty="0">
                <a:solidFill>
                  <a:schemeClr val="tx1"/>
                </a:solidFill>
                <a:latin typeface="Helvetica Neue" charset="0"/>
                <a:ea typeface="Helvetica Neue" charset="0"/>
                <a:cs typeface="Helvetica Neue" charset="0"/>
              </a:rPr>
              <a:t> </a:t>
            </a:r>
            <a:r>
              <a:rPr lang="en-US" sz="2000" dirty="0" err="1">
                <a:solidFill>
                  <a:schemeClr val="tx1"/>
                </a:solidFill>
                <a:latin typeface="Helvetica Neue" charset="0"/>
                <a:ea typeface="Helvetica Neue" charset="0"/>
                <a:cs typeface="Helvetica Neue" charset="0"/>
              </a:rPr>
              <a:t>Organizacional</a:t>
            </a:r>
            <a:r>
              <a:rPr lang="en-US" sz="2000" dirty="0">
                <a:solidFill>
                  <a:schemeClr val="tx1"/>
                </a:solidFill>
                <a:latin typeface="Helvetica Neue" charset="0"/>
                <a:ea typeface="Helvetica Neue" charset="0"/>
                <a:cs typeface="Helvetica Neue" charset="0"/>
              </a:rPr>
              <a:t> (PSM3™)</a:t>
            </a:r>
          </a:p>
          <a:p>
            <a:pPr lvl="1"/>
            <a:r>
              <a:rPr lang="en-US" sz="2000" dirty="0">
                <a:latin typeface="Helvetica Neue" charset="0"/>
                <a:ea typeface="Helvetica Neue" charset="0"/>
                <a:cs typeface="Helvetica Neue" charset="0"/>
              </a:rPr>
              <a:t>Centro de </a:t>
            </a:r>
            <a:r>
              <a:rPr lang="en-US" sz="2000" dirty="0" err="1">
                <a:latin typeface="Helvetica Neue" charset="0"/>
                <a:ea typeface="Helvetica Neue" charset="0"/>
                <a:cs typeface="Helvetica Neue" charset="0"/>
              </a:rPr>
              <a:t>Excelencia</a:t>
            </a:r>
            <a:r>
              <a:rPr lang="en-US" sz="2000" dirty="0">
                <a:latin typeface="Helvetica Neue" charset="0"/>
                <a:ea typeface="Helvetica Neue" charset="0"/>
                <a:cs typeface="Helvetica Neue" charset="0"/>
              </a:rPr>
              <a:t> de </a:t>
            </a:r>
            <a:r>
              <a:rPr lang="en-US" sz="2000" dirty="0" err="1">
                <a:latin typeface="Helvetica Neue" charset="0"/>
                <a:ea typeface="Helvetica Neue" charset="0"/>
                <a:cs typeface="Helvetica Neue" charset="0"/>
              </a:rPr>
              <a:t>Sostenibilidad</a:t>
            </a:r>
            <a:endParaRPr lang="en-US" sz="2000" dirty="0">
              <a:latin typeface="Helvetica Neue" charset="0"/>
              <a:ea typeface="Helvetica Neue" charset="0"/>
              <a:cs typeface="Helvetica Neue" charset="0"/>
            </a:endParaRPr>
          </a:p>
          <a:p>
            <a:pPr lvl="1"/>
            <a:r>
              <a:rPr lang="en-US" sz="2000" dirty="0" err="1">
                <a:solidFill>
                  <a:schemeClr val="tx1"/>
                </a:solidFill>
                <a:latin typeface="Helvetica Neue" charset="0"/>
                <a:ea typeface="Helvetica Neue" charset="0"/>
                <a:cs typeface="Helvetica Neue" charset="0"/>
              </a:rPr>
              <a:t>Estándares</a:t>
            </a:r>
            <a:r>
              <a:rPr lang="en-US" sz="2000" dirty="0">
                <a:solidFill>
                  <a:schemeClr val="tx1"/>
                </a:solidFill>
                <a:latin typeface="Helvetica Neue" charset="0"/>
                <a:ea typeface="Helvetica Neue" charset="0"/>
                <a:cs typeface="Helvetica Neue" charset="0"/>
              </a:rPr>
              <a:t> (</a:t>
            </a:r>
            <a:r>
              <a:rPr lang="en-US" sz="2000" dirty="0" err="1">
                <a:solidFill>
                  <a:schemeClr val="tx1"/>
                </a:solidFill>
                <a:latin typeface="Helvetica Neue" charset="0"/>
                <a:ea typeface="Helvetica Neue" charset="0"/>
                <a:cs typeface="Helvetica Neue" charset="0"/>
              </a:rPr>
              <a:t>Estándar</a:t>
            </a:r>
            <a:r>
              <a:rPr lang="en-US" sz="2000" dirty="0">
                <a:solidFill>
                  <a:schemeClr val="tx1"/>
                </a:solidFill>
                <a:latin typeface="Helvetica Neue" charset="0"/>
                <a:ea typeface="Helvetica Neue" charset="0"/>
                <a:cs typeface="Helvetica Neue" charset="0"/>
              </a:rPr>
              <a:t> </a:t>
            </a:r>
            <a:r>
              <a:rPr lang="en-US" sz="2000" dirty="0">
                <a:latin typeface="Helvetica Neue" charset="0"/>
                <a:ea typeface="Helvetica Neue" charset="0"/>
                <a:cs typeface="Helvetica Neue" charset="0"/>
              </a:rPr>
              <a:t>P5 </a:t>
            </a:r>
            <a:r>
              <a:rPr lang="en-US" sz="2000" dirty="0" err="1">
                <a:latin typeface="Helvetica Neue" charset="0"/>
                <a:ea typeface="Helvetica Neue" charset="0"/>
                <a:cs typeface="Helvetica Neue" charset="0"/>
              </a:rPr>
              <a:t>para</a:t>
            </a:r>
            <a:r>
              <a:rPr lang="en-US" sz="2000" dirty="0">
                <a:latin typeface="Helvetica Neue" charset="0"/>
                <a:ea typeface="Helvetica Neue" charset="0"/>
                <a:cs typeface="Helvetica Neue" charset="0"/>
              </a:rPr>
              <a:t> la </a:t>
            </a:r>
            <a:r>
              <a:rPr lang="en-US" sz="2000" dirty="0" err="1">
                <a:latin typeface="Helvetica Neue" charset="0"/>
                <a:ea typeface="Helvetica Neue" charset="0"/>
                <a:cs typeface="Helvetica Neue" charset="0"/>
              </a:rPr>
              <a:t>Sostenibilidad</a:t>
            </a:r>
            <a:r>
              <a:rPr lang="en-US" sz="2000" dirty="0">
                <a:latin typeface="Helvetica Neue" charset="0"/>
                <a:ea typeface="Helvetica Neue" charset="0"/>
                <a:cs typeface="Helvetica Neue" charset="0"/>
              </a:rPr>
              <a:t> en la </a:t>
            </a:r>
            <a:r>
              <a:rPr lang="en-US" sz="2000" dirty="0" err="1">
                <a:latin typeface="Helvetica Neue" charset="0"/>
                <a:ea typeface="Helvetica Neue" charset="0"/>
                <a:cs typeface="Helvetica Neue" charset="0"/>
              </a:rPr>
              <a:t>Dirección</a:t>
            </a:r>
            <a:r>
              <a:rPr lang="en-US" sz="2000" dirty="0">
                <a:latin typeface="Helvetica Neue" charset="0"/>
                <a:ea typeface="Helvetica Neue" charset="0"/>
                <a:cs typeface="Helvetica Neue" charset="0"/>
              </a:rPr>
              <a:t> de </a:t>
            </a:r>
            <a:r>
              <a:rPr lang="en-US" sz="2000" dirty="0" err="1">
                <a:latin typeface="Helvetica Neue" charset="0"/>
                <a:ea typeface="Helvetica Neue" charset="0"/>
                <a:cs typeface="Helvetica Neue" charset="0"/>
              </a:rPr>
              <a:t>Proyectos</a:t>
            </a:r>
            <a:r>
              <a:rPr lang="en-US" sz="2000" dirty="0">
                <a:solidFill>
                  <a:schemeClr val="tx1"/>
                </a:solidFill>
                <a:latin typeface="Helvetica Neue" charset="0"/>
                <a:ea typeface="Helvetica Neue" charset="0"/>
                <a:cs typeface="Helvetica Neue" charset="0"/>
              </a:rPr>
              <a:t>)</a:t>
            </a:r>
          </a:p>
          <a:p>
            <a:pPr lvl="1"/>
            <a:endParaRPr lang="en-US" sz="1800" dirty="0">
              <a:latin typeface="Helvetica Neue" charset="0"/>
              <a:ea typeface="Helvetica Neue" charset="0"/>
              <a:cs typeface="Helvetica Neue" charset="0"/>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0040" y="236960"/>
            <a:ext cx="2145508" cy="668702"/>
          </a:xfrm>
          <a:prstGeom prst="rect">
            <a:avLst/>
          </a:prstGeom>
        </p:spPr>
      </p:pic>
    </p:spTree>
    <p:extLst>
      <p:ext uri="{BB962C8B-B14F-4D97-AF65-F5344CB8AC3E}">
        <p14:creationId xmlns:p14="http://schemas.microsoft.com/office/powerpoint/2010/main" val="1158917786"/>
      </p:ext>
    </p:extLst>
  </p:cSld>
  <p:clrMapOvr>
    <a:masterClrMapping/>
  </p:clrMapOvr>
  <mc:AlternateContent xmlns:mc="http://schemas.openxmlformats.org/markup-compatibility/2006" xmlns:p14="http://schemas.microsoft.com/office/powerpoint/2010/main">
    <mc:Choice Requires="p14">
      <p:transition spd="slow" p14:dur="2000" advTm="19473"/>
    </mc:Choice>
    <mc:Fallback xmlns="">
      <p:transition spd="slow" advTm="19473"/>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err="1">
                <a:solidFill>
                  <a:srgbClr val="000000"/>
                </a:solidFill>
              </a:rPr>
              <a:t>Pensamiento</a:t>
            </a:r>
            <a:r>
              <a:rPr lang="en-US" dirty="0">
                <a:solidFill>
                  <a:srgbClr val="000000"/>
                </a:solidFill>
              </a:rPr>
              <a:t> </a:t>
            </a:r>
            <a:r>
              <a:rPr lang="en-US" dirty="0" err="1">
                <a:solidFill>
                  <a:srgbClr val="000000"/>
                </a:solidFill>
              </a:rPr>
              <a:t>Sistémico</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70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07862712"/>
              </p:ext>
            </p:extLst>
          </p:nvPr>
        </p:nvGraphicFramePr>
        <p:xfrm>
          <a:off x="179512" y="1268760"/>
          <a:ext cx="8784976" cy="4322256"/>
        </p:xfrm>
        <a:graphic>
          <a:graphicData uri="http://schemas.openxmlformats.org/drawingml/2006/table">
            <a:tbl>
              <a:tblPr/>
              <a:tblGrid>
                <a:gridCol w="1649288">
                  <a:extLst>
                    <a:ext uri="{9D8B030D-6E8A-4147-A177-3AD203B41FA5}">
                      <a16:colId xmlns:a16="http://schemas.microsoft.com/office/drawing/2014/main" xmlns="" val="20000"/>
                    </a:ext>
                  </a:extLst>
                </a:gridCol>
                <a:gridCol w="3505200">
                  <a:extLst>
                    <a:ext uri="{9D8B030D-6E8A-4147-A177-3AD203B41FA5}">
                      <a16:colId xmlns:a16="http://schemas.microsoft.com/office/drawing/2014/main" xmlns="" val="20001"/>
                    </a:ext>
                  </a:extLst>
                </a:gridCol>
                <a:gridCol w="3630488">
                  <a:extLst>
                    <a:ext uri="{9D8B030D-6E8A-4147-A177-3AD203B41FA5}">
                      <a16:colId xmlns:a16="http://schemas.microsoft.com/office/drawing/2014/main" xmlns="" val="20002"/>
                    </a:ext>
                  </a:extLst>
                </a:gridCol>
              </a:tblGrid>
              <a:tr h="311661">
                <a:tc>
                  <a:txBody>
                    <a:bodyPr/>
                    <a:lstStyle/>
                    <a:p>
                      <a:pPr>
                        <a:lnSpc>
                          <a:spcPct val="115000"/>
                        </a:lnSpc>
                        <a:spcAft>
                          <a:spcPts val="0"/>
                        </a:spcAft>
                      </a:pPr>
                      <a:r>
                        <a:rPr lang="en-GB" sz="1600" b="1" dirty="0" err="1">
                          <a:solidFill>
                            <a:schemeClr val="bg1"/>
                          </a:solidFill>
                          <a:latin typeface="Helvetica"/>
                          <a:ea typeface="Calibri"/>
                          <a:cs typeface="Helvetica"/>
                        </a:rPr>
                        <a:t>Módule</a:t>
                      </a:r>
                      <a:r>
                        <a:rPr lang="en-GB" sz="1600" b="1" dirty="0">
                          <a:solidFill>
                            <a:schemeClr val="bg1"/>
                          </a:solidFill>
                          <a:latin typeface="Helvetica"/>
                          <a:ea typeface="Calibri"/>
                          <a:cs typeface="Helvetica"/>
                        </a:rPr>
                        <a:t> 3</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El </a:t>
                      </a:r>
                      <a:r>
                        <a:rPr lang="en-GB" sz="1600" b="1" dirty="0" err="1">
                          <a:solidFill>
                            <a:schemeClr val="bg1"/>
                          </a:solidFill>
                          <a:latin typeface="Helvetica"/>
                          <a:ea typeface="Calibri"/>
                          <a:cs typeface="Helvetica"/>
                        </a:rPr>
                        <a:t>Módulo</a:t>
                      </a:r>
                      <a:r>
                        <a:rPr lang="en-GB" sz="1600" b="1" dirty="0">
                          <a:solidFill>
                            <a:schemeClr val="bg1"/>
                          </a:solidFill>
                          <a:latin typeface="Helvetica"/>
                          <a:ea typeface="Calibri"/>
                          <a:cs typeface="Helvetica"/>
                        </a:rPr>
                        <a:t> </a:t>
                      </a:r>
                      <a:r>
                        <a:rPr lang="en-GB" sz="1600" b="1" dirty="0" err="1">
                          <a:solidFill>
                            <a:schemeClr val="bg1"/>
                          </a:solidFill>
                          <a:latin typeface="Helvetica"/>
                          <a:ea typeface="Calibri"/>
                          <a:cs typeface="Helvetica"/>
                        </a:rPr>
                        <a:t>Cubre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err="1">
                          <a:solidFill>
                            <a:schemeClr val="bg1"/>
                          </a:solidFill>
                          <a:latin typeface="Helvetica"/>
                          <a:ea typeface="Calibri"/>
                          <a:cs typeface="Helvetica"/>
                        </a:rPr>
                        <a:t>Objetivos</a:t>
                      </a:r>
                      <a:r>
                        <a:rPr lang="en-GB" sz="1600" b="1" baseline="0" dirty="0">
                          <a:solidFill>
                            <a:schemeClr val="bg1"/>
                          </a:solidFill>
                          <a:latin typeface="Helvetica"/>
                          <a:ea typeface="Calibri"/>
                          <a:cs typeface="Helvetica"/>
                        </a:rPr>
                        <a:t> de </a:t>
                      </a:r>
                      <a:r>
                        <a:rPr lang="en-GB" sz="1600" b="1" baseline="0" dirty="0" err="1">
                          <a:solidFill>
                            <a:schemeClr val="bg1"/>
                          </a:solidFill>
                          <a:latin typeface="Helvetica"/>
                          <a:ea typeface="Calibri"/>
                          <a:cs typeface="Helvetica"/>
                        </a:rPr>
                        <a:t>aprendizaje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108419">
                <a:tc>
                  <a:txBody>
                    <a:bodyPr/>
                    <a:lstStyle/>
                    <a:p>
                      <a:pPr marL="0" algn="l" defTabSz="914400" rtl="0" eaLnBrk="1" latinLnBrk="0" hangingPunct="1">
                        <a:lnSpc>
                          <a:spcPct val="100000"/>
                        </a:lnSpc>
                        <a:spcAft>
                          <a:spcPts val="0"/>
                        </a:spcAft>
                      </a:pPr>
                      <a:endParaRPr lang="en-GB" sz="1600" kern="1200" dirty="0">
                        <a:solidFill>
                          <a:schemeClr val="tx1"/>
                        </a:solidFill>
                        <a:latin typeface="Helvetica"/>
                        <a:ea typeface="Calibri"/>
                        <a:cs typeface="Helvetica"/>
                      </a:endParaRPr>
                    </a:p>
                    <a:p>
                      <a:pPr marL="0" algn="l" defTabSz="914400" rtl="0" eaLnBrk="1" latinLnBrk="0" hangingPunct="1">
                        <a:lnSpc>
                          <a:spcPct val="100000"/>
                        </a:lnSpc>
                        <a:spcAft>
                          <a:spcPts val="0"/>
                        </a:spcAft>
                      </a:pPr>
                      <a:r>
                        <a:rPr lang="en-GB" sz="1600" kern="1200" dirty="0" err="1">
                          <a:solidFill>
                            <a:schemeClr val="tx1"/>
                          </a:solidFill>
                          <a:latin typeface="Helvetica"/>
                          <a:ea typeface="Calibri"/>
                          <a:cs typeface="Helvetica"/>
                        </a:rPr>
                        <a:t>Pensamiento</a:t>
                      </a:r>
                      <a:r>
                        <a:rPr lang="en-GB" sz="1600" kern="1200" dirty="0">
                          <a:solidFill>
                            <a:schemeClr val="tx1"/>
                          </a:solidFill>
                          <a:latin typeface="Helvetica"/>
                          <a:ea typeface="Calibri"/>
                          <a:cs typeface="Helvetica"/>
                        </a:rPr>
                        <a:t> </a:t>
                      </a:r>
                      <a:r>
                        <a:rPr lang="en-GB" sz="1600" kern="1200" dirty="0" err="1">
                          <a:solidFill>
                            <a:schemeClr val="tx1"/>
                          </a:solidFill>
                          <a:latin typeface="Helvetica"/>
                          <a:ea typeface="Calibri"/>
                          <a:cs typeface="Helvetica"/>
                        </a:rPr>
                        <a:t>Sistémico</a:t>
                      </a:r>
                      <a:endParaRPr lang="en-GB" sz="1600" kern="12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a:buChar char="•"/>
                      </a:pPr>
                      <a:r>
                        <a:rPr lang="en-GB" sz="1600" b="0" dirty="0">
                          <a:solidFill>
                            <a:schemeClr val="tx1"/>
                          </a:solidFill>
                          <a:latin typeface="Helvetica"/>
                          <a:ea typeface="Calibri"/>
                          <a:cs typeface="Helvetica"/>
                        </a:rPr>
                        <a:t>¿</a:t>
                      </a:r>
                      <a:r>
                        <a:rPr lang="en-GB" sz="1600" b="0" dirty="0" err="1">
                          <a:solidFill>
                            <a:schemeClr val="tx1"/>
                          </a:solidFill>
                          <a:latin typeface="Helvetica"/>
                          <a:ea typeface="Calibri"/>
                          <a:cs typeface="Helvetica"/>
                        </a:rPr>
                        <a:t>Qué</a:t>
                      </a:r>
                      <a:r>
                        <a:rPr lang="en-GB" sz="1600" b="0" dirty="0">
                          <a:solidFill>
                            <a:schemeClr val="tx1"/>
                          </a:solidFill>
                          <a:latin typeface="Helvetica"/>
                          <a:ea typeface="Calibri"/>
                          <a:cs typeface="Helvetica"/>
                        </a:rPr>
                        <a:t> </a:t>
                      </a:r>
                      <a:r>
                        <a:rPr lang="en-GB" sz="1600" b="0" dirty="0" err="1">
                          <a:solidFill>
                            <a:schemeClr val="tx1"/>
                          </a:solidFill>
                          <a:latin typeface="Helvetica"/>
                          <a:ea typeface="Calibri"/>
                          <a:cs typeface="Helvetica"/>
                        </a:rPr>
                        <a:t>es</a:t>
                      </a:r>
                      <a:r>
                        <a:rPr lang="en-GB" sz="1600" b="0" dirty="0">
                          <a:solidFill>
                            <a:schemeClr val="tx1"/>
                          </a:solidFill>
                          <a:latin typeface="Helvetica"/>
                          <a:ea typeface="Calibri"/>
                          <a:cs typeface="Helvetica"/>
                        </a:rPr>
                        <a:t> el </a:t>
                      </a:r>
                      <a:r>
                        <a:rPr lang="en-GB" sz="1600" b="0" dirty="0" err="1">
                          <a:solidFill>
                            <a:schemeClr val="tx1"/>
                          </a:solidFill>
                          <a:latin typeface="Helvetica"/>
                          <a:ea typeface="Calibri"/>
                          <a:cs typeface="Helvetica"/>
                        </a:rPr>
                        <a:t>Pensamiento</a:t>
                      </a:r>
                      <a:r>
                        <a:rPr lang="en-GB" sz="1600" b="0" dirty="0">
                          <a:solidFill>
                            <a:schemeClr val="tx1"/>
                          </a:solidFill>
                          <a:latin typeface="Helvetica"/>
                          <a:ea typeface="Calibri"/>
                          <a:cs typeface="Helvetica"/>
                        </a:rPr>
                        <a:t> </a:t>
                      </a:r>
                      <a:r>
                        <a:rPr lang="en-GB" sz="1600" b="0" dirty="0" err="1">
                          <a:solidFill>
                            <a:schemeClr val="tx1"/>
                          </a:solidFill>
                          <a:latin typeface="Helvetica"/>
                          <a:ea typeface="Calibri"/>
                          <a:cs typeface="Helvetica"/>
                        </a:rPr>
                        <a:t>Sistémico</a:t>
                      </a:r>
                      <a:r>
                        <a:rPr lang="en-GB" sz="1600" b="0" dirty="0">
                          <a:solidFill>
                            <a:schemeClr val="tx1"/>
                          </a:solidFill>
                          <a:latin typeface="Helvetica"/>
                          <a:ea typeface="Calibri"/>
                          <a:cs typeface="Helvetica"/>
                        </a:rPr>
                        <a:t>?</a:t>
                      </a:r>
                    </a:p>
                    <a:p>
                      <a:pPr marL="285750" indent="-285750">
                        <a:lnSpc>
                          <a:spcPct val="115000"/>
                        </a:lnSpc>
                        <a:spcAft>
                          <a:spcPts val="0"/>
                        </a:spcAft>
                        <a:buFont typeface="Arial"/>
                        <a:buChar char="•"/>
                      </a:pPr>
                      <a:r>
                        <a:rPr lang="en-GB" sz="1600" b="0" dirty="0">
                          <a:solidFill>
                            <a:schemeClr val="tx1"/>
                          </a:solidFill>
                          <a:latin typeface="Helvetica"/>
                          <a:ea typeface="Calibri"/>
                          <a:cs typeface="Helvetica"/>
                        </a:rPr>
                        <a:t>Los</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Estándares</a:t>
                      </a:r>
                      <a:r>
                        <a:rPr lang="en-GB" sz="1600" b="0" baseline="0" dirty="0">
                          <a:solidFill>
                            <a:schemeClr val="tx1"/>
                          </a:solidFill>
                          <a:latin typeface="Helvetica"/>
                          <a:ea typeface="Calibri"/>
                          <a:cs typeface="Helvetica"/>
                        </a:rPr>
                        <a:t> </a:t>
                      </a:r>
                      <a:r>
                        <a:rPr lang="en-GB" sz="1600" b="0" dirty="0">
                          <a:solidFill>
                            <a:schemeClr val="tx1"/>
                          </a:solidFill>
                          <a:latin typeface="Helvetica"/>
                          <a:ea typeface="Calibri"/>
                          <a:cs typeface="Helvetica"/>
                        </a:rPr>
                        <a:t>ISO</a:t>
                      </a:r>
                      <a:r>
                        <a:rPr lang="en-GB" sz="1600" b="0" baseline="0" dirty="0">
                          <a:solidFill>
                            <a:schemeClr val="tx1"/>
                          </a:solidFill>
                          <a:latin typeface="Helvetica"/>
                          <a:ea typeface="Calibri"/>
                          <a:cs typeface="Helvetica"/>
                        </a:rPr>
                        <a:t> y </a:t>
                      </a:r>
                      <a:r>
                        <a:rPr lang="en-GB" sz="1600" b="0" baseline="0" dirty="0" err="1">
                          <a:solidFill>
                            <a:schemeClr val="tx1"/>
                          </a:solidFill>
                          <a:latin typeface="Helvetica"/>
                          <a:ea typeface="Calibri"/>
                          <a:cs typeface="Helvetica"/>
                        </a:rPr>
                        <a:t>cómo</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utilizarlos</a:t>
                      </a:r>
                      <a:endParaRPr lang="en-GB" sz="1600" b="0" baseline="0" dirty="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0" baseline="0" dirty="0">
                          <a:solidFill>
                            <a:schemeClr val="tx1"/>
                          </a:solidFill>
                          <a:latin typeface="Helvetica"/>
                          <a:ea typeface="Calibri"/>
                          <a:cs typeface="Helvetica"/>
                        </a:rPr>
                        <a:t>La </a:t>
                      </a:r>
                      <a:r>
                        <a:rPr lang="en-GB" sz="1600" b="0" baseline="0" dirty="0" err="1">
                          <a:solidFill>
                            <a:schemeClr val="tx1"/>
                          </a:solidFill>
                          <a:latin typeface="Helvetica"/>
                          <a:ea typeface="Calibri"/>
                          <a:cs typeface="Helvetica"/>
                        </a:rPr>
                        <a:t>Serie</a:t>
                      </a:r>
                      <a:r>
                        <a:rPr lang="en-GB" sz="1600" b="0" baseline="0" dirty="0">
                          <a:solidFill>
                            <a:schemeClr val="tx1"/>
                          </a:solidFill>
                          <a:latin typeface="Helvetica"/>
                          <a:ea typeface="Calibri"/>
                          <a:cs typeface="Helvetica"/>
                        </a:rPr>
                        <a:t> ISO 14000 </a:t>
                      </a:r>
                      <a:r>
                        <a:rPr lang="en-GB" sz="1600" b="0" baseline="0" dirty="0" err="1">
                          <a:solidFill>
                            <a:schemeClr val="tx1"/>
                          </a:solidFill>
                          <a:latin typeface="Helvetica"/>
                          <a:ea typeface="Calibri"/>
                          <a:cs typeface="Helvetica"/>
                        </a:rPr>
                        <a:t>sobre</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Gestión</a:t>
                      </a:r>
                      <a:r>
                        <a:rPr lang="en-GB" sz="1600" b="0" baseline="0" dirty="0">
                          <a:solidFill>
                            <a:schemeClr val="tx1"/>
                          </a:solidFill>
                          <a:latin typeface="Helvetica"/>
                          <a:ea typeface="Calibri"/>
                          <a:cs typeface="Helvetica"/>
                        </a:rPr>
                        <a:t> del </a:t>
                      </a:r>
                      <a:r>
                        <a:rPr lang="en-GB" sz="1600" b="0" baseline="0" dirty="0" err="1">
                          <a:solidFill>
                            <a:schemeClr val="tx1"/>
                          </a:solidFill>
                          <a:latin typeface="Helvetica"/>
                          <a:ea typeface="Calibri"/>
                          <a:cs typeface="Helvetica"/>
                        </a:rPr>
                        <a:t>Medio</a:t>
                      </a:r>
                      <a:r>
                        <a:rPr lang="en-GB" sz="1600" b="0" baseline="0" dirty="0">
                          <a:solidFill>
                            <a:schemeClr val="tx1"/>
                          </a:solidFill>
                          <a:latin typeface="Helvetica"/>
                          <a:ea typeface="Calibri"/>
                          <a:cs typeface="Helvetica"/>
                        </a:rPr>
                        <a:t> </a:t>
                      </a:r>
                      <a:r>
                        <a:rPr lang="en-GB" sz="1600" b="0" baseline="0" dirty="0" err="1">
                          <a:solidFill>
                            <a:schemeClr val="tx1"/>
                          </a:solidFill>
                          <a:latin typeface="Helvetica"/>
                          <a:ea typeface="Calibri"/>
                          <a:cs typeface="Helvetica"/>
                        </a:rPr>
                        <a:t>Ambiente</a:t>
                      </a:r>
                      <a:endParaRPr lang="en-GB" sz="1600" b="0" baseline="0" dirty="0">
                        <a:solidFill>
                          <a:schemeClr val="tx1"/>
                        </a:solidFill>
                        <a:latin typeface="Helvetica"/>
                        <a:ea typeface="Calibri"/>
                        <a:cs typeface="Helvetica"/>
                      </a:endParaRPr>
                    </a:p>
                    <a:p>
                      <a:pPr marL="285750" lvl="0" indent="-285750">
                        <a:lnSpc>
                          <a:spcPct val="115000"/>
                        </a:lnSpc>
                        <a:spcAft>
                          <a:spcPts val="0"/>
                        </a:spcAft>
                        <a:buFont typeface="Arial"/>
                        <a:buChar char="•"/>
                      </a:pPr>
                      <a:r>
                        <a:rPr lang="en-GB" sz="1600" b="0" dirty="0">
                          <a:latin typeface="Helvetica"/>
                          <a:ea typeface="Calibri"/>
                          <a:cs typeface="Helvetica"/>
                        </a:rPr>
                        <a:t>ISO 26000 </a:t>
                      </a:r>
                      <a:r>
                        <a:rPr lang="en-GB" sz="1600" b="0" dirty="0" err="1">
                          <a:latin typeface="Helvetica"/>
                          <a:ea typeface="Calibri"/>
                          <a:cs typeface="Helvetica"/>
                        </a:rPr>
                        <a:t>Responsabilidad</a:t>
                      </a:r>
                      <a:r>
                        <a:rPr lang="en-GB" sz="1600" b="0" dirty="0">
                          <a:latin typeface="Helvetica"/>
                          <a:ea typeface="Calibri"/>
                          <a:cs typeface="Helvetica"/>
                        </a:rPr>
                        <a:t> Social </a:t>
                      </a:r>
                      <a:r>
                        <a:rPr lang="en-GB" sz="1600" b="0" dirty="0" err="1">
                          <a:latin typeface="Helvetica"/>
                          <a:ea typeface="Calibri"/>
                          <a:cs typeface="Helvetica"/>
                        </a:rPr>
                        <a:t>Corporativa</a:t>
                      </a:r>
                      <a:endParaRPr lang="en-GB" sz="1600" b="0" dirty="0">
                        <a:latin typeface="Helvetica"/>
                        <a:ea typeface="Calibri"/>
                        <a:cs typeface="Helvetica"/>
                      </a:endParaRPr>
                    </a:p>
                    <a:p>
                      <a:pPr marL="285750" lvl="0" indent="-285750">
                        <a:lnSpc>
                          <a:spcPct val="115000"/>
                        </a:lnSpc>
                        <a:spcAft>
                          <a:spcPts val="0"/>
                        </a:spcAft>
                        <a:buFont typeface="Arial"/>
                        <a:buChar char="•"/>
                      </a:pPr>
                      <a:r>
                        <a:rPr lang="en-GB" sz="1600" b="0" dirty="0">
                          <a:latin typeface="Helvetica"/>
                          <a:ea typeface="Calibri"/>
                          <a:cs typeface="Helvetica"/>
                        </a:rPr>
                        <a:t>ISO 9000 </a:t>
                      </a:r>
                      <a:r>
                        <a:rPr lang="en-GB" sz="1600" b="0" dirty="0" err="1">
                          <a:latin typeface="Helvetica"/>
                          <a:ea typeface="Calibri"/>
                          <a:cs typeface="Helvetica"/>
                        </a:rPr>
                        <a:t>Gestión</a:t>
                      </a:r>
                      <a:r>
                        <a:rPr lang="en-GB" sz="1600" b="0" dirty="0">
                          <a:latin typeface="Helvetica"/>
                          <a:ea typeface="Calibri"/>
                          <a:cs typeface="Helvetica"/>
                        </a:rPr>
                        <a:t> de la </a:t>
                      </a:r>
                      <a:r>
                        <a:rPr lang="en-GB" sz="1600" b="0" dirty="0" err="1">
                          <a:latin typeface="Helvetica"/>
                          <a:ea typeface="Calibri"/>
                          <a:cs typeface="Helvetica"/>
                        </a:rPr>
                        <a:t>Calidad</a:t>
                      </a:r>
                      <a:endParaRPr lang="en-GB" sz="1600" b="0" dirty="0">
                        <a:latin typeface="Helvetica"/>
                        <a:ea typeface="Calibri"/>
                        <a:cs typeface="Helvetica"/>
                      </a:endParaRPr>
                    </a:p>
                    <a:p>
                      <a:pPr marL="285750" lvl="0" indent="-285750">
                        <a:lnSpc>
                          <a:spcPct val="115000"/>
                        </a:lnSpc>
                        <a:spcAft>
                          <a:spcPts val="0"/>
                        </a:spcAft>
                        <a:buFont typeface="Arial"/>
                        <a:buChar char="•"/>
                      </a:pPr>
                      <a:r>
                        <a:rPr lang="en-GB" sz="1600" b="0" dirty="0">
                          <a:latin typeface="Helvetica"/>
                          <a:ea typeface="Calibri"/>
                          <a:cs typeface="Helvetica"/>
                        </a:rPr>
                        <a:t>ISO 50001 </a:t>
                      </a:r>
                      <a:r>
                        <a:rPr lang="en-GB" sz="1600" b="0" dirty="0" err="1">
                          <a:latin typeface="Helvetica"/>
                          <a:ea typeface="Calibri"/>
                          <a:cs typeface="Helvetica"/>
                        </a:rPr>
                        <a:t>Gestión</a:t>
                      </a:r>
                      <a:r>
                        <a:rPr lang="en-GB" sz="1600" b="0" dirty="0">
                          <a:latin typeface="Helvetica"/>
                          <a:ea typeface="Calibri"/>
                          <a:cs typeface="Helvetica"/>
                        </a:rPr>
                        <a:t> de la </a:t>
                      </a:r>
                      <a:r>
                        <a:rPr lang="en-GB" sz="1600" b="0" dirty="0" err="1">
                          <a:latin typeface="Helvetica"/>
                          <a:ea typeface="Calibri"/>
                          <a:cs typeface="Helvetica"/>
                        </a:rPr>
                        <a:t>Energía</a:t>
                      </a:r>
                      <a:endParaRPr lang="en-GB" sz="1600" b="0" dirty="0">
                        <a:latin typeface="Helvetica"/>
                        <a:ea typeface="Calibri"/>
                        <a:cs typeface="Helvetica"/>
                      </a:endParaRPr>
                    </a:p>
                    <a:p>
                      <a:pPr marL="285750" lvl="0" indent="-285750">
                        <a:lnSpc>
                          <a:spcPct val="115000"/>
                        </a:lnSpc>
                        <a:spcAft>
                          <a:spcPts val="0"/>
                        </a:spcAft>
                        <a:buFont typeface="Arial"/>
                        <a:buChar char="•"/>
                      </a:pPr>
                      <a:r>
                        <a:rPr lang="en-GB" sz="1600" b="0" dirty="0">
                          <a:latin typeface="Helvetica"/>
                          <a:ea typeface="Calibri"/>
                          <a:cs typeface="Helvetica"/>
                        </a:rPr>
                        <a:t>ISO 55000 </a:t>
                      </a:r>
                      <a:r>
                        <a:rPr lang="en-GB" sz="1600" b="0" dirty="0" err="1">
                          <a:latin typeface="Helvetica"/>
                          <a:ea typeface="Calibri"/>
                          <a:cs typeface="Helvetica"/>
                        </a:rPr>
                        <a:t>Gestión</a:t>
                      </a:r>
                      <a:r>
                        <a:rPr lang="en-GB" sz="1600" b="0" dirty="0">
                          <a:latin typeface="Helvetica"/>
                          <a:ea typeface="Calibri"/>
                          <a:cs typeface="Helvetica"/>
                        </a:rPr>
                        <a:t> de </a:t>
                      </a:r>
                      <a:r>
                        <a:rPr lang="en-GB" sz="1600" b="0" dirty="0" err="1">
                          <a:latin typeface="Helvetica"/>
                          <a:ea typeface="Calibri"/>
                          <a:cs typeface="Helvetica"/>
                        </a:rPr>
                        <a:t>Activos</a:t>
                      </a:r>
                      <a:endParaRPr lang="en-GB" sz="1600" b="0" dirty="0">
                        <a:latin typeface="Helvetica"/>
                        <a:ea typeface="Calibri"/>
                        <a:cs typeface="Helvetica"/>
                      </a:endParaRPr>
                    </a:p>
                    <a:p>
                      <a:pPr marL="285750" indent="-285750">
                        <a:lnSpc>
                          <a:spcPct val="115000"/>
                        </a:lnSpc>
                        <a:spcAft>
                          <a:spcPts val="0"/>
                        </a:spcAft>
                        <a:buFont typeface="Arial"/>
                        <a:buChar char="•"/>
                      </a:pPr>
                      <a:endParaRPr lang="en-GB" sz="1600" b="1" baseline="0" dirty="0">
                        <a:solidFill>
                          <a:schemeClr val="tx1"/>
                        </a:solidFill>
                        <a:latin typeface="Helvetica"/>
                        <a:ea typeface="Calibri"/>
                        <a:cs typeface="Helvetica"/>
                      </a:endParaRPr>
                    </a:p>
                    <a:p>
                      <a:pPr marL="285750" indent="-285750">
                        <a:lnSpc>
                          <a:spcPct val="115000"/>
                        </a:lnSpc>
                        <a:spcAft>
                          <a:spcPts val="0"/>
                        </a:spcAft>
                        <a:buFont typeface="Arial"/>
                        <a:buChar char="•"/>
                      </a:pP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a:solidFill>
                            <a:schemeClr val="tx2"/>
                          </a:solidFill>
                          <a:latin typeface="Helvetica"/>
                          <a:ea typeface="Calibri"/>
                          <a:cs typeface="Helvetica"/>
                        </a:rPr>
                        <a:t>Este </a:t>
                      </a:r>
                      <a:r>
                        <a:rPr lang="en-GB" sz="1600" dirty="0" err="1">
                          <a:solidFill>
                            <a:schemeClr val="tx2"/>
                          </a:solidFill>
                          <a:latin typeface="Helvetica"/>
                          <a:ea typeface="Calibri"/>
                          <a:cs typeface="Helvetica"/>
                        </a:rPr>
                        <a:t>módulo</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abarca</a:t>
                      </a:r>
                      <a:r>
                        <a:rPr lang="en-GB" sz="1600" dirty="0">
                          <a:solidFill>
                            <a:schemeClr val="tx2"/>
                          </a:solidFill>
                          <a:latin typeface="Helvetica"/>
                          <a:ea typeface="Calibri"/>
                          <a:cs typeface="Helvetica"/>
                        </a:rPr>
                        <a:t> un </a:t>
                      </a:r>
                      <a:r>
                        <a:rPr lang="en-GB" sz="1600" dirty="0" err="1">
                          <a:solidFill>
                            <a:schemeClr val="tx2"/>
                          </a:solidFill>
                          <a:latin typeface="Helvetica"/>
                          <a:ea typeface="Calibri"/>
                          <a:cs typeface="Helvetica"/>
                        </a:rPr>
                        <a:t>aspecto</a:t>
                      </a:r>
                      <a:r>
                        <a:rPr lang="en-GB" sz="1600" dirty="0">
                          <a:solidFill>
                            <a:schemeClr val="tx2"/>
                          </a:solidFill>
                          <a:latin typeface="Helvetica"/>
                          <a:ea typeface="Calibri"/>
                          <a:cs typeface="Helvetica"/>
                        </a:rPr>
                        <a:t> </a:t>
                      </a:r>
                      <a:r>
                        <a:rPr lang="en-GB" sz="1600" dirty="0" err="1">
                          <a:solidFill>
                            <a:schemeClr val="tx2"/>
                          </a:solidFill>
                          <a:latin typeface="Helvetica"/>
                          <a:ea typeface="Calibri"/>
                          <a:cs typeface="Helvetica"/>
                        </a:rPr>
                        <a:t>crítico</a:t>
                      </a:r>
                      <a:r>
                        <a:rPr lang="en-GB" sz="1600" dirty="0">
                          <a:solidFill>
                            <a:schemeClr val="tx2"/>
                          </a:solidFill>
                          <a:latin typeface="Helvetica"/>
                          <a:ea typeface="Calibri"/>
                          <a:cs typeface="Helvetica"/>
                        </a:rPr>
                        <a:t> de</a:t>
                      </a:r>
                      <a:r>
                        <a:rPr lang="en-GB" sz="1600" baseline="0" dirty="0">
                          <a:solidFill>
                            <a:schemeClr val="tx2"/>
                          </a:solidFill>
                          <a:latin typeface="Helvetica"/>
                          <a:ea typeface="Calibri"/>
                          <a:cs typeface="Helvetica"/>
                        </a:rPr>
                        <a:t> la </a:t>
                      </a:r>
                      <a:r>
                        <a:rPr lang="en-GB" sz="1600" baseline="0" dirty="0" err="1">
                          <a:solidFill>
                            <a:schemeClr val="tx2"/>
                          </a:solidFill>
                          <a:latin typeface="Helvetica"/>
                          <a:ea typeface="Calibri"/>
                          <a:cs typeface="Helvetica"/>
                        </a:rPr>
                        <a:t>entrega</a:t>
                      </a:r>
                      <a:r>
                        <a:rPr lang="en-GB" sz="1600" baseline="0" dirty="0">
                          <a:solidFill>
                            <a:schemeClr val="tx2"/>
                          </a:solidFill>
                          <a:latin typeface="Helvetica"/>
                          <a:ea typeface="Calibri"/>
                          <a:cs typeface="Helvetica"/>
                        </a:rPr>
                        <a:t> del </a:t>
                      </a:r>
                      <a:r>
                        <a:rPr lang="en-GB" sz="1600" baseline="0" dirty="0" err="1">
                          <a:solidFill>
                            <a:schemeClr val="tx2"/>
                          </a:solidFill>
                          <a:latin typeface="Helvetica"/>
                          <a:ea typeface="Calibri"/>
                          <a:cs typeface="Helvetica"/>
                        </a:rPr>
                        <a:t>cambio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sostenible</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explicando</a:t>
                      </a:r>
                      <a:r>
                        <a:rPr lang="en-GB" sz="1600" baseline="0" dirty="0">
                          <a:solidFill>
                            <a:schemeClr val="tx2"/>
                          </a:solidFill>
                          <a:latin typeface="Helvetica"/>
                          <a:ea typeface="Calibri"/>
                          <a:cs typeface="Helvetica"/>
                        </a:rPr>
                        <a:t> el </a:t>
                      </a:r>
                      <a:r>
                        <a:rPr lang="en-GB" sz="1600" baseline="0" dirty="0" err="1">
                          <a:solidFill>
                            <a:schemeClr val="tx2"/>
                          </a:solidFill>
                          <a:latin typeface="Helvetica"/>
                          <a:ea typeface="Calibri"/>
                          <a:cs typeface="Helvetica"/>
                        </a:rPr>
                        <a:t>pensamiento</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sistémico</a:t>
                      </a:r>
                      <a:r>
                        <a:rPr lang="en-GB" sz="1600" baseline="0" dirty="0">
                          <a:solidFill>
                            <a:schemeClr val="tx2"/>
                          </a:solidFill>
                          <a:latin typeface="Helvetica"/>
                          <a:ea typeface="Calibri"/>
                          <a:cs typeface="Helvetica"/>
                        </a:rPr>
                        <a:t> versus el </a:t>
                      </a:r>
                      <a:r>
                        <a:rPr lang="en-GB" sz="1600" baseline="0" dirty="0" err="1">
                          <a:solidFill>
                            <a:schemeClr val="tx2"/>
                          </a:solidFill>
                          <a:latin typeface="Helvetica"/>
                          <a:ea typeface="Calibri"/>
                          <a:cs typeface="Helvetica"/>
                        </a:rPr>
                        <a:t>enfoque</a:t>
                      </a:r>
                      <a:r>
                        <a:rPr lang="en-GB" sz="1600" baseline="0" dirty="0">
                          <a:solidFill>
                            <a:schemeClr val="tx2"/>
                          </a:solidFill>
                          <a:latin typeface="Helvetica"/>
                          <a:ea typeface="Calibri"/>
                          <a:cs typeface="Helvetica"/>
                        </a:rPr>
                        <a:t> </a:t>
                      </a:r>
                      <a:r>
                        <a:rPr lang="en-GB" sz="1600" baseline="0" dirty="0" err="1">
                          <a:solidFill>
                            <a:schemeClr val="tx2"/>
                          </a:solidFill>
                          <a:latin typeface="Helvetica"/>
                          <a:ea typeface="Calibri"/>
                          <a:cs typeface="Helvetica"/>
                        </a:rPr>
                        <a:t>tradicional</a:t>
                      </a:r>
                      <a:r>
                        <a:rPr lang="en-GB" sz="1600" baseline="0" dirty="0">
                          <a:solidFill>
                            <a:schemeClr val="tx2"/>
                          </a:solidFill>
                          <a:latin typeface="Helvetica"/>
                          <a:ea typeface="Calibri"/>
                          <a:cs typeface="Helvetica"/>
                        </a:rPr>
                        <a:t> de “</a:t>
                      </a:r>
                      <a:r>
                        <a:rPr lang="en-GB" sz="1600" baseline="0" dirty="0" err="1">
                          <a:solidFill>
                            <a:schemeClr val="tx2"/>
                          </a:solidFill>
                          <a:latin typeface="Helvetica"/>
                          <a:ea typeface="Calibri"/>
                          <a:cs typeface="Helvetica"/>
                        </a:rPr>
                        <a:t>entrada</a:t>
                      </a:r>
                      <a:r>
                        <a:rPr lang="en-GB" sz="1600" baseline="0" dirty="0">
                          <a:solidFill>
                            <a:schemeClr val="tx2"/>
                          </a:solidFill>
                          <a:latin typeface="Helvetica"/>
                          <a:ea typeface="Calibri"/>
                          <a:cs typeface="Helvetica"/>
                        </a:rPr>
                        <a:t>/</a:t>
                      </a:r>
                      <a:r>
                        <a:rPr lang="en-GB" sz="1600" baseline="0" dirty="0" err="1">
                          <a:solidFill>
                            <a:schemeClr val="tx2"/>
                          </a:solidFill>
                          <a:latin typeface="Helvetica"/>
                          <a:ea typeface="Calibri"/>
                          <a:cs typeface="Helvetica"/>
                        </a:rPr>
                        <a:t>salida</a:t>
                      </a:r>
                      <a:r>
                        <a:rPr lang="en-GB" sz="1600" baseline="0" dirty="0">
                          <a:solidFill>
                            <a:schemeClr val="tx2"/>
                          </a:solidFill>
                          <a:latin typeface="Helvetica"/>
                          <a:ea typeface="Calibri"/>
                          <a:cs typeface="Helvetica"/>
                        </a:rPr>
                        <a:t>”</a:t>
                      </a:r>
                      <a:endParaRPr lang="en-GB" sz="1600" dirty="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40360">
                <a:tc>
                  <a:txBody>
                    <a:bodyPr/>
                    <a:lstStyle/>
                    <a:p>
                      <a:pPr>
                        <a:lnSpc>
                          <a:spcPct val="100000"/>
                        </a:lnSpc>
                        <a:spcAft>
                          <a:spcPts val="0"/>
                        </a:spcAft>
                      </a:pPr>
                      <a:r>
                        <a:rPr lang="en-GB" sz="1600" b="1" dirty="0" err="1">
                          <a:solidFill>
                            <a:srgbClr val="FFFFFF"/>
                          </a:solidFill>
                          <a:latin typeface="Helvetica"/>
                          <a:ea typeface="Calibri"/>
                          <a:cs typeface="Helvetica"/>
                        </a:rPr>
                        <a:t>Versión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561816">
                <a:tc>
                  <a:txBody>
                    <a:bodyPr/>
                    <a:lstStyle/>
                    <a:p>
                      <a:pPr algn="l">
                        <a:lnSpc>
                          <a:spcPct val="100000"/>
                        </a:lnSpc>
                        <a:spcAft>
                          <a:spcPts val="0"/>
                        </a:spcAft>
                      </a:pPr>
                      <a:r>
                        <a:rPr lang="en-GB" sz="1600" dirty="0">
                          <a:solidFill>
                            <a:schemeClr val="tx1"/>
                          </a:solidFill>
                          <a:latin typeface="Helvetica"/>
                          <a:ea typeface="Calibri"/>
                          <a:cs typeface="Helvetica"/>
                        </a:rPr>
                        <a:t>6.0</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642800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0"/>
            <a:ext cx="8763000" cy="1143000"/>
          </a:xfrm>
        </p:spPr>
        <p:txBody>
          <a:bodyPr>
            <a:normAutofit/>
          </a:bodyPr>
          <a:lstStyle/>
          <a:p>
            <a:r>
              <a:rPr lang="en-GB" dirty="0">
                <a:cs typeface="Swis721 Lt BT"/>
              </a:rPr>
              <a:t>El </a:t>
            </a:r>
            <a:r>
              <a:rPr lang="en-GB" dirty="0" err="1">
                <a:cs typeface="Swis721 Lt BT"/>
              </a:rPr>
              <a:t>Enfoque</a:t>
            </a:r>
            <a:r>
              <a:rPr lang="en-GB" dirty="0">
                <a:cs typeface="Swis721 Lt BT"/>
              </a:rPr>
              <a:t> de los </a:t>
            </a:r>
            <a:r>
              <a:rPr lang="en-GB" dirty="0" err="1">
                <a:cs typeface="Swis721 Lt BT"/>
              </a:rPr>
              <a:t>Servicios</a:t>
            </a:r>
            <a:r>
              <a:rPr lang="en-GB" dirty="0">
                <a:cs typeface="Swis721 Lt BT"/>
              </a:rPr>
              <a:t> de </a:t>
            </a:r>
            <a:r>
              <a:rPr lang="en-GB" dirty="0" err="1">
                <a:cs typeface="Swis721 Lt BT"/>
              </a:rPr>
              <a:t>Sostenibilidad</a:t>
            </a:r>
            <a:r>
              <a:rPr lang="en-GB" dirty="0">
                <a:cs typeface="Swis721 Lt BT"/>
              </a:rPr>
              <a:t> de GPM</a:t>
            </a:r>
            <a:endParaRPr lang="en-GB" dirty="0">
              <a:solidFill>
                <a:srgbClr val="3B3C3B"/>
              </a:solidFill>
              <a:latin typeface="AvenirNext LT Pro MediumCn" pitchFamily="34" charset="0"/>
              <a:cs typeface="Swis721 Lt BT"/>
            </a:endParaRPr>
          </a:p>
        </p:txBody>
      </p:sp>
      <p:sp>
        <p:nvSpPr>
          <p:cNvPr id="3" name="Content Placeholder 2"/>
          <p:cNvSpPr>
            <a:spLocks noGrp="1"/>
          </p:cNvSpPr>
          <p:nvPr>
            <p:ph sz="half" idx="1"/>
          </p:nvPr>
        </p:nvSpPr>
        <p:spPr>
          <a:xfrm>
            <a:off x="457200" y="1600201"/>
            <a:ext cx="7543800" cy="3276600"/>
          </a:xfrm>
        </p:spPr>
        <p:txBody>
          <a:bodyPr>
            <a:noAutofit/>
          </a:bodyPr>
          <a:lstStyle/>
          <a:p>
            <a:pPr>
              <a:spcBef>
                <a:spcPts val="0"/>
              </a:spcBef>
              <a:spcAft>
                <a:spcPts val="1200"/>
              </a:spcAft>
            </a:pPr>
            <a:r>
              <a:rPr lang="en-GB" dirty="0"/>
              <a:t>Las </a:t>
            </a:r>
            <a:r>
              <a:rPr lang="en-GB" dirty="0" err="1"/>
              <a:t>organizaciones</a:t>
            </a:r>
            <a:r>
              <a:rPr lang="en-GB" dirty="0"/>
              <a:t> </a:t>
            </a:r>
            <a:r>
              <a:rPr lang="en-GB" dirty="0" err="1"/>
              <a:t>están</a:t>
            </a:r>
            <a:r>
              <a:rPr lang="en-GB" dirty="0"/>
              <a:t> </a:t>
            </a:r>
            <a:r>
              <a:rPr lang="en-GB" dirty="0" err="1"/>
              <a:t>bloqueadas</a:t>
            </a:r>
            <a:r>
              <a:rPr lang="en-GB" dirty="0"/>
              <a:t> </a:t>
            </a:r>
            <a:r>
              <a:rPr lang="en-GB" dirty="0" err="1"/>
              <a:t>sobre</a:t>
            </a:r>
            <a:r>
              <a:rPr lang="en-GB" dirty="0"/>
              <a:t> el </a:t>
            </a:r>
            <a:r>
              <a:rPr lang="en-GB" dirty="0" err="1"/>
              <a:t>proceso</a:t>
            </a:r>
            <a:r>
              <a:rPr lang="en-GB" dirty="0"/>
              <a:t> y la </a:t>
            </a:r>
            <a:r>
              <a:rPr lang="en-GB" dirty="0" err="1"/>
              <a:t>salida</a:t>
            </a:r>
            <a:r>
              <a:rPr lang="en-GB" dirty="0"/>
              <a:t>...</a:t>
            </a:r>
          </a:p>
          <a:p>
            <a:pPr>
              <a:spcBef>
                <a:spcPts val="0"/>
              </a:spcBef>
              <a:spcAft>
                <a:spcPts val="1200"/>
              </a:spcAft>
              <a:buNone/>
            </a:pPr>
            <a:endParaRPr lang="en-GB" dirty="0"/>
          </a:p>
          <a:p>
            <a:pPr marL="357188" indent="-357188">
              <a:spcBef>
                <a:spcPts val="0"/>
              </a:spcBef>
              <a:spcAft>
                <a:spcPts val="1200"/>
              </a:spcAft>
            </a:pPr>
            <a:r>
              <a:rPr lang="en-GB" dirty="0"/>
              <a:t>GPM </a:t>
            </a:r>
            <a:r>
              <a:rPr lang="en-GB" dirty="0" err="1"/>
              <a:t>alienta</a:t>
            </a:r>
            <a:r>
              <a:rPr lang="en-GB" dirty="0"/>
              <a:t> el </a:t>
            </a:r>
            <a:r>
              <a:rPr lang="en-GB" dirty="0" err="1"/>
              <a:t>enfoque</a:t>
            </a:r>
            <a:r>
              <a:rPr lang="en-GB" dirty="0"/>
              <a:t> </a:t>
            </a:r>
            <a:r>
              <a:rPr lang="en-GB" dirty="0" err="1"/>
              <a:t>sobre</a:t>
            </a:r>
            <a:r>
              <a:rPr lang="en-GB" dirty="0"/>
              <a:t> </a:t>
            </a:r>
            <a:r>
              <a:rPr lang="en-GB" dirty="0" err="1"/>
              <a:t>todo</a:t>
            </a:r>
            <a:r>
              <a:rPr lang="en-GB" dirty="0"/>
              <a:t> el </a:t>
            </a:r>
            <a:r>
              <a:rPr lang="en-GB" dirty="0" err="1"/>
              <a:t>sistema</a:t>
            </a:r>
            <a:r>
              <a:rPr lang="en-GB" dirty="0"/>
              <a:t> </a:t>
            </a:r>
            <a:r>
              <a:rPr lang="en-GB" dirty="0" err="1"/>
              <a:t>corporativo</a:t>
            </a:r>
            <a:r>
              <a:rPr lang="en-GB" dirty="0"/>
              <a:t> y </a:t>
            </a:r>
            <a:r>
              <a:rPr lang="en-GB" dirty="0" err="1"/>
              <a:t>sobre</a:t>
            </a:r>
            <a:r>
              <a:rPr lang="en-GB" dirty="0"/>
              <a:t> los </a:t>
            </a:r>
            <a:r>
              <a:rPr lang="en-GB" dirty="0" err="1"/>
              <a:t>beneficios</a:t>
            </a:r>
            <a:r>
              <a:rPr lang="en-GB" dirty="0"/>
              <a:t>/ </a:t>
            </a:r>
            <a:r>
              <a:rPr lang="en-GB" dirty="0" err="1"/>
              <a:t>objetivos</a:t>
            </a:r>
            <a:r>
              <a:rPr lang="en-GB" dirty="0"/>
              <a:t> </a:t>
            </a:r>
            <a:r>
              <a:rPr lang="en-GB" dirty="0" err="1"/>
              <a:t>estratégicos</a:t>
            </a:r>
            <a:r>
              <a:rPr lang="en-GB" dirty="0"/>
              <a:t>… </a:t>
            </a:r>
            <a:r>
              <a:rPr lang="en-GB" dirty="0" err="1"/>
              <a:t>entregando</a:t>
            </a:r>
            <a:r>
              <a:rPr lang="en-GB" dirty="0"/>
              <a:t> </a:t>
            </a:r>
            <a:r>
              <a:rPr lang="en-GB" dirty="0" err="1"/>
              <a:t>valor</a:t>
            </a:r>
            <a:r>
              <a:rPr lang="en-GB" dirty="0"/>
              <a:t> real </a:t>
            </a:r>
            <a:r>
              <a:rPr lang="en-GB" dirty="0" err="1"/>
              <a:t>para</a:t>
            </a:r>
            <a:r>
              <a:rPr lang="en-GB" dirty="0"/>
              <a:t> el </a:t>
            </a:r>
            <a:r>
              <a:rPr lang="en-GB" dirty="0" err="1"/>
              <a:t>negocio</a:t>
            </a:r>
            <a:r>
              <a:rPr lang="en-GB" dirty="0"/>
              <a:t> y los </a:t>
            </a:r>
            <a:r>
              <a:rPr lang="en-GB" dirty="0" err="1"/>
              <a:t>clientes</a:t>
            </a:r>
            <a:r>
              <a:rPr lang="en-GB" dirty="0"/>
              <a:t>!</a:t>
            </a:r>
          </a:p>
        </p:txBody>
      </p:sp>
    </p:spTree>
    <p:extLst>
      <p:ext uri="{BB962C8B-B14F-4D97-AF65-F5344CB8AC3E}">
        <p14:creationId xmlns:p14="http://schemas.microsoft.com/office/powerpoint/2010/main" val="38504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Qué</a:t>
            </a:r>
            <a:r>
              <a:rPr lang="en-US" dirty="0"/>
              <a:t> </a:t>
            </a:r>
            <a:r>
              <a:rPr lang="en-US" dirty="0" err="1"/>
              <a:t>es</a:t>
            </a:r>
            <a:r>
              <a:rPr lang="en-US" dirty="0"/>
              <a:t> un </a:t>
            </a:r>
            <a:r>
              <a:rPr lang="en-US" dirty="0" err="1"/>
              <a:t>Systema</a:t>
            </a:r>
            <a:r>
              <a:rPr lang="en-US" dirty="0"/>
              <a:t>?</a:t>
            </a:r>
          </a:p>
        </p:txBody>
      </p:sp>
      <p:sp>
        <p:nvSpPr>
          <p:cNvPr id="3" name="Content Placeholder 2"/>
          <p:cNvSpPr>
            <a:spLocks noGrp="1"/>
          </p:cNvSpPr>
          <p:nvPr>
            <p:ph sz="half" idx="1"/>
          </p:nvPr>
        </p:nvSpPr>
        <p:spPr>
          <a:xfrm>
            <a:off x="457200" y="1600201"/>
            <a:ext cx="4038600" cy="2971800"/>
          </a:xfrm>
        </p:spPr>
        <p:txBody>
          <a:bodyPr>
            <a:normAutofit fontScale="92500" lnSpcReduction="10000"/>
          </a:bodyPr>
          <a:lstStyle/>
          <a:p>
            <a:pPr>
              <a:lnSpc>
                <a:spcPct val="100000"/>
              </a:lnSpc>
            </a:pPr>
            <a:r>
              <a:rPr lang="en-US" b="1" dirty="0"/>
              <a:t>Un </a:t>
            </a:r>
            <a:r>
              <a:rPr lang="en-US" b="1" dirty="0" err="1"/>
              <a:t>systema</a:t>
            </a:r>
            <a:r>
              <a:rPr lang="en-US" b="1" dirty="0"/>
              <a:t> </a:t>
            </a:r>
            <a:r>
              <a:rPr lang="en-US" b="1" dirty="0" err="1"/>
              <a:t>es</a:t>
            </a:r>
            <a:r>
              <a:rPr lang="en-US" b="1" dirty="0"/>
              <a:t> un </a:t>
            </a:r>
            <a:r>
              <a:rPr lang="en-US" b="1" dirty="0" err="1"/>
              <a:t>conjunto</a:t>
            </a:r>
            <a:r>
              <a:rPr lang="en-US" b="1" dirty="0"/>
              <a:t> de </a:t>
            </a:r>
            <a:r>
              <a:rPr lang="en-US" b="1" dirty="0" err="1"/>
              <a:t>partes</a:t>
            </a:r>
            <a:r>
              <a:rPr lang="en-US" b="1" dirty="0"/>
              <a:t> </a:t>
            </a:r>
            <a:r>
              <a:rPr lang="en-US" b="1" dirty="0" err="1"/>
              <a:t>que</a:t>
            </a:r>
            <a:r>
              <a:rPr lang="en-US" b="1" dirty="0"/>
              <a:t> </a:t>
            </a:r>
            <a:r>
              <a:rPr lang="en-US" b="1" dirty="0" err="1"/>
              <a:t>interactúan</a:t>
            </a:r>
            <a:r>
              <a:rPr lang="en-US" b="1" dirty="0"/>
              <a:t> e </a:t>
            </a:r>
            <a:r>
              <a:rPr lang="en-US" b="1" dirty="0" err="1"/>
              <a:t>influyen</a:t>
            </a:r>
            <a:r>
              <a:rPr lang="en-US" b="1" dirty="0"/>
              <a:t> </a:t>
            </a:r>
            <a:r>
              <a:rPr lang="en-US" b="1" dirty="0" err="1"/>
              <a:t>unas</a:t>
            </a:r>
            <a:r>
              <a:rPr lang="en-US" b="1" dirty="0"/>
              <a:t> </a:t>
            </a:r>
            <a:r>
              <a:rPr lang="en-US" b="1" dirty="0" err="1"/>
              <a:t>sobre</a:t>
            </a:r>
            <a:r>
              <a:rPr lang="en-US" b="1" dirty="0"/>
              <a:t> </a:t>
            </a:r>
            <a:r>
              <a:rPr lang="en-US" b="1" dirty="0" err="1"/>
              <a:t>otras</a:t>
            </a:r>
            <a:r>
              <a:rPr lang="en-US" b="1" dirty="0"/>
              <a:t>, </a:t>
            </a:r>
            <a:r>
              <a:rPr lang="en-US" b="1" dirty="0" err="1"/>
              <a:t>creando</a:t>
            </a:r>
            <a:r>
              <a:rPr lang="en-US" b="1" dirty="0"/>
              <a:t> de </a:t>
            </a:r>
            <a:r>
              <a:rPr lang="en-US" b="1" dirty="0" err="1"/>
              <a:t>este</a:t>
            </a:r>
            <a:r>
              <a:rPr lang="en-US" b="1" dirty="0"/>
              <a:t> </a:t>
            </a:r>
            <a:r>
              <a:rPr lang="en-US" b="1" dirty="0" err="1"/>
              <a:t>modo</a:t>
            </a:r>
            <a:r>
              <a:rPr lang="en-US" b="1" dirty="0"/>
              <a:t> un </a:t>
            </a:r>
            <a:r>
              <a:rPr lang="en-US" b="1" dirty="0" err="1"/>
              <a:t>todo</a:t>
            </a:r>
            <a:r>
              <a:rPr lang="en-US" b="1" dirty="0"/>
              <a:t> </a:t>
            </a:r>
            <a:r>
              <a:rPr lang="en-US" b="1" dirty="0" err="1"/>
              <a:t>más</a:t>
            </a:r>
            <a:r>
              <a:rPr lang="en-US" b="1" dirty="0"/>
              <a:t> </a:t>
            </a:r>
            <a:r>
              <a:rPr lang="en-US" b="1" dirty="0" err="1"/>
              <a:t>grande</a:t>
            </a:r>
            <a:r>
              <a:rPr lang="en-US" b="1" dirty="0"/>
              <a:t> de </a:t>
            </a:r>
            <a:r>
              <a:rPr lang="en-US" b="1" dirty="0" err="1"/>
              <a:t>algo</a:t>
            </a:r>
            <a:r>
              <a:rPr lang="en-US" b="1" dirty="0"/>
              <a:t> </a:t>
            </a:r>
            <a:r>
              <a:rPr lang="en-US" b="1" dirty="0" err="1"/>
              <a:t>complejo</a:t>
            </a:r>
            <a:r>
              <a:rPr lang="en-US" b="1" dirty="0"/>
              <a:t>.</a:t>
            </a:r>
            <a:endParaRPr lang="en-US" dirty="0"/>
          </a:p>
        </p:txBody>
      </p:sp>
      <p:pic>
        <p:nvPicPr>
          <p:cNvPr id="6" name="Content Placeholder 5" descr="The_Changing_Earth.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225" r="1225"/>
          <a:stretch>
            <a:fillRect/>
          </a:stretch>
        </p:blipFill>
        <p:spPr/>
      </p:pic>
      <p:sp>
        <p:nvSpPr>
          <p:cNvPr id="5" name="Slide Number Placeholder 4"/>
          <p:cNvSpPr>
            <a:spLocks noGrp="1"/>
          </p:cNvSpPr>
          <p:nvPr>
            <p:ph type="sldNum" sz="quarter" idx="12"/>
          </p:nvPr>
        </p:nvSpPr>
        <p:spPr/>
        <p:txBody>
          <a:bodyPr/>
          <a:lstStyle/>
          <a:p>
            <a:fld id="{4BE819A1-3DD8-4179-BFD0-BF7D359F8DBD}" type="slidenum">
              <a:rPr lang="en-US" smtClean="0"/>
              <a:pPr/>
              <a:t>72</a:t>
            </a:fld>
            <a:endParaRPr lang="en-US" dirty="0"/>
          </a:p>
        </p:txBody>
      </p:sp>
    </p:spTree>
    <p:extLst>
      <p:ext uri="{BB962C8B-B14F-4D97-AF65-F5344CB8AC3E}">
        <p14:creationId xmlns:p14="http://schemas.microsoft.com/office/powerpoint/2010/main" val="25181761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600950" cy="854075"/>
          </a:xfrm>
        </p:spPr>
        <p:txBody>
          <a:bodyPr/>
          <a:lstStyle/>
          <a:p>
            <a:r>
              <a:rPr lang="en-US" dirty="0"/>
              <a:t>¿</a:t>
            </a:r>
            <a:r>
              <a:rPr lang="en-US" dirty="0" err="1"/>
              <a:t>Qué</a:t>
            </a:r>
            <a:r>
              <a:rPr lang="en-US" dirty="0"/>
              <a:t> </a:t>
            </a:r>
            <a:r>
              <a:rPr lang="en-US" dirty="0" err="1"/>
              <a:t>es</a:t>
            </a:r>
            <a:r>
              <a:rPr lang="en-US" dirty="0"/>
              <a:t> el </a:t>
            </a:r>
            <a:r>
              <a:rPr lang="en-US" dirty="0" err="1"/>
              <a:t>Pensamiento</a:t>
            </a:r>
            <a:r>
              <a:rPr lang="en-US" dirty="0"/>
              <a:t> </a:t>
            </a:r>
            <a:r>
              <a:rPr lang="en-US" dirty="0" err="1"/>
              <a:t>Sistémico</a:t>
            </a:r>
            <a:r>
              <a:rPr lang="en-US" dirty="0"/>
              <a:t>?</a:t>
            </a:r>
          </a:p>
        </p:txBody>
      </p:sp>
      <p:sp>
        <p:nvSpPr>
          <p:cNvPr id="3" name="Content Placeholder 2"/>
          <p:cNvSpPr>
            <a:spLocks noGrp="1"/>
          </p:cNvSpPr>
          <p:nvPr>
            <p:ph sz="half" idx="1"/>
          </p:nvPr>
        </p:nvSpPr>
        <p:spPr>
          <a:xfrm>
            <a:off x="381000" y="1295400"/>
            <a:ext cx="4038600" cy="4525963"/>
          </a:xfrm>
        </p:spPr>
        <p:txBody>
          <a:bodyPr>
            <a:normAutofit/>
          </a:bodyPr>
          <a:lstStyle/>
          <a:p>
            <a:r>
              <a:rPr lang="en-US" sz="1800" dirty="0"/>
              <a:t>De </a:t>
            </a:r>
            <a:r>
              <a:rPr lang="en-US" sz="1800" dirty="0" err="1"/>
              <a:t>acuerdo</a:t>
            </a:r>
            <a:r>
              <a:rPr lang="en-US" sz="1800" dirty="0"/>
              <a:t> al </a:t>
            </a:r>
            <a:r>
              <a:rPr lang="en-US" sz="1800" dirty="0" err="1"/>
              <a:t>pensamiento</a:t>
            </a:r>
            <a:r>
              <a:rPr lang="en-US" sz="1800" dirty="0"/>
              <a:t> </a:t>
            </a:r>
            <a:r>
              <a:rPr lang="en-US" sz="1800" dirty="0" err="1"/>
              <a:t>sistémico</a:t>
            </a:r>
            <a:r>
              <a:rPr lang="en-US" sz="1800" dirty="0"/>
              <a:t>, </a:t>
            </a:r>
            <a:r>
              <a:rPr lang="en-US" sz="1800" dirty="0" err="1"/>
              <a:t>si</a:t>
            </a:r>
            <a:r>
              <a:rPr lang="en-US" sz="1800" dirty="0"/>
              <a:t> </a:t>
            </a:r>
            <a:r>
              <a:rPr lang="en-US" sz="1800" dirty="0" err="1"/>
              <a:t>examinamos</a:t>
            </a:r>
            <a:r>
              <a:rPr lang="en-US" sz="1800" dirty="0"/>
              <a:t> </a:t>
            </a:r>
            <a:r>
              <a:rPr lang="en-US" sz="1800" dirty="0" err="1"/>
              <a:t>las</a:t>
            </a:r>
            <a:r>
              <a:rPr lang="en-US" sz="1800" dirty="0"/>
              <a:t> </a:t>
            </a:r>
            <a:r>
              <a:rPr lang="en-US" sz="1800" dirty="0" err="1"/>
              <a:t>interacciones</a:t>
            </a:r>
            <a:r>
              <a:rPr lang="en-US" sz="1800" dirty="0"/>
              <a:t> de </a:t>
            </a:r>
            <a:r>
              <a:rPr lang="en-US" sz="1800" dirty="0" err="1"/>
              <a:t>las</a:t>
            </a:r>
            <a:r>
              <a:rPr lang="en-US" sz="1800" dirty="0"/>
              <a:t> </a:t>
            </a:r>
            <a:r>
              <a:rPr lang="en-US" sz="1800" dirty="0" err="1"/>
              <a:t>partes</a:t>
            </a:r>
            <a:r>
              <a:rPr lang="en-US" sz="1800" dirty="0"/>
              <a:t> en un </a:t>
            </a:r>
            <a:r>
              <a:rPr lang="en-US" sz="1800" dirty="0" err="1"/>
              <a:t>sistema</a:t>
            </a:r>
            <a:r>
              <a:rPr lang="en-US" sz="1800" dirty="0"/>
              <a:t>, </a:t>
            </a:r>
            <a:r>
              <a:rPr lang="en-US" sz="1800" dirty="0" err="1"/>
              <a:t>vamos</a:t>
            </a:r>
            <a:r>
              <a:rPr lang="en-US" sz="1800" dirty="0"/>
              <a:t> a </a:t>
            </a:r>
            <a:r>
              <a:rPr lang="en-US" sz="1800" dirty="0" err="1"/>
              <a:t>ver</a:t>
            </a:r>
            <a:r>
              <a:rPr lang="en-US" sz="1800" dirty="0"/>
              <a:t> </a:t>
            </a:r>
            <a:r>
              <a:rPr lang="en-US" sz="1800" dirty="0" err="1"/>
              <a:t>patrones</a:t>
            </a:r>
            <a:r>
              <a:rPr lang="en-US" sz="1800" dirty="0"/>
              <a:t>/</a:t>
            </a:r>
            <a:r>
              <a:rPr lang="en-US" sz="1800" dirty="0" err="1"/>
              <a:t>modelos</a:t>
            </a:r>
            <a:r>
              <a:rPr lang="en-US" sz="1800" dirty="0"/>
              <a:t> </a:t>
            </a:r>
            <a:r>
              <a:rPr lang="en-US" sz="1800" dirty="0" err="1"/>
              <a:t>más</a:t>
            </a:r>
            <a:r>
              <a:rPr lang="en-US" sz="1800" dirty="0"/>
              <a:t> </a:t>
            </a:r>
            <a:r>
              <a:rPr lang="en-US" sz="1800" dirty="0" err="1"/>
              <a:t>grandes</a:t>
            </a:r>
            <a:r>
              <a:rPr lang="en-US" sz="1800" dirty="0"/>
              <a:t> </a:t>
            </a:r>
            <a:r>
              <a:rPr lang="en-US" sz="1800" dirty="0" err="1"/>
              <a:t>que</a:t>
            </a:r>
            <a:r>
              <a:rPr lang="en-US" sz="1800" dirty="0"/>
              <a:t> </a:t>
            </a:r>
            <a:r>
              <a:rPr lang="en-US" sz="1800" dirty="0" err="1"/>
              <a:t>emergen</a:t>
            </a:r>
            <a:r>
              <a:rPr lang="en-US" sz="1800" dirty="0"/>
              <a:t>. </a:t>
            </a:r>
          </a:p>
          <a:p>
            <a:r>
              <a:rPr lang="en-US" sz="1800" dirty="0" err="1"/>
              <a:t>Observando</a:t>
            </a:r>
            <a:r>
              <a:rPr lang="en-US" sz="1800" dirty="0"/>
              <a:t> los </a:t>
            </a:r>
            <a:r>
              <a:rPr lang="en-US" sz="1800" dirty="0" err="1"/>
              <a:t>modelos</a:t>
            </a:r>
            <a:r>
              <a:rPr lang="en-US" sz="1800" dirty="0"/>
              <a:t>, </a:t>
            </a:r>
            <a:r>
              <a:rPr lang="en-US" sz="1800" dirty="0" err="1"/>
              <a:t>podemos</a:t>
            </a:r>
            <a:r>
              <a:rPr lang="en-US" sz="1800" dirty="0"/>
              <a:t> </a:t>
            </a:r>
            <a:r>
              <a:rPr lang="en-US" sz="1800" dirty="0" err="1"/>
              <a:t>comenzar</a:t>
            </a:r>
            <a:r>
              <a:rPr lang="en-US" sz="1800" dirty="0"/>
              <a:t> a </a:t>
            </a:r>
            <a:r>
              <a:rPr lang="en-US" sz="1800" dirty="0" err="1"/>
              <a:t>entender</a:t>
            </a:r>
            <a:r>
              <a:rPr lang="en-US" sz="1800" dirty="0"/>
              <a:t> </a:t>
            </a:r>
            <a:r>
              <a:rPr lang="en-US" sz="1800" dirty="0" err="1"/>
              <a:t>cómo</a:t>
            </a:r>
            <a:r>
              <a:rPr lang="en-US" sz="1800" dirty="0"/>
              <a:t> </a:t>
            </a:r>
            <a:r>
              <a:rPr lang="en-US" sz="1800" dirty="0" err="1"/>
              <a:t>funciona</a:t>
            </a:r>
            <a:r>
              <a:rPr lang="en-US" sz="1800" dirty="0"/>
              <a:t> el </a:t>
            </a:r>
            <a:r>
              <a:rPr lang="en-US" sz="1800" dirty="0" err="1"/>
              <a:t>sistema</a:t>
            </a:r>
            <a:r>
              <a:rPr lang="en-US" sz="1800" dirty="0"/>
              <a:t>. </a:t>
            </a:r>
          </a:p>
          <a:p>
            <a:r>
              <a:rPr lang="en-US" sz="1800" dirty="0"/>
              <a:t>Si el </a:t>
            </a:r>
            <a:r>
              <a:rPr lang="en-US" sz="1800" dirty="0" err="1"/>
              <a:t>modelo</a:t>
            </a:r>
            <a:r>
              <a:rPr lang="en-US" sz="1800" dirty="0"/>
              <a:t> </a:t>
            </a:r>
            <a:r>
              <a:rPr lang="en-US" sz="1800" dirty="0" err="1"/>
              <a:t>es</a:t>
            </a:r>
            <a:r>
              <a:rPr lang="en-US" sz="1800" dirty="0"/>
              <a:t> </a:t>
            </a:r>
            <a:r>
              <a:rPr lang="en-US" sz="1800" dirty="0" err="1"/>
              <a:t>bueno</a:t>
            </a:r>
            <a:r>
              <a:rPr lang="en-US" sz="1800" dirty="0"/>
              <a:t> </a:t>
            </a:r>
            <a:r>
              <a:rPr lang="en-US" sz="1800" dirty="0" err="1"/>
              <a:t>para</a:t>
            </a:r>
            <a:r>
              <a:rPr lang="en-US" sz="1800" dirty="0"/>
              <a:t> la </a:t>
            </a:r>
            <a:r>
              <a:rPr lang="en-US" sz="1800" dirty="0" err="1"/>
              <a:t>organización</a:t>
            </a:r>
            <a:r>
              <a:rPr lang="en-US" sz="1800" dirty="0"/>
              <a:t>, </a:t>
            </a:r>
            <a:r>
              <a:rPr lang="en-US" sz="1800" dirty="0" err="1"/>
              <a:t>podemos</a:t>
            </a:r>
            <a:r>
              <a:rPr lang="en-US" sz="1800" dirty="0"/>
              <a:t> </a:t>
            </a:r>
            <a:r>
              <a:rPr lang="en-US" sz="1800" dirty="0" err="1"/>
              <a:t>tomar</a:t>
            </a:r>
            <a:r>
              <a:rPr lang="en-US" sz="1800" dirty="0"/>
              <a:t> </a:t>
            </a:r>
            <a:r>
              <a:rPr lang="en-US" sz="1800" dirty="0" err="1"/>
              <a:t>decisiones</a:t>
            </a:r>
            <a:r>
              <a:rPr lang="en-US" sz="1800" dirty="0"/>
              <a:t> </a:t>
            </a:r>
            <a:r>
              <a:rPr lang="en-US" sz="1800" dirty="0" err="1"/>
              <a:t>que</a:t>
            </a:r>
            <a:r>
              <a:rPr lang="en-US" sz="1800" dirty="0"/>
              <a:t> los </a:t>
            </a:r>
            <a:r>
              <a:rPr lang="en-US" sz="1800" dirty="0" err="1"/>
              <a:t>refuercen</a:t>
            </a:r>
            <a:r>
              <a:rPr lang="en-US" sz="1800" dirty="0"/>
              <a:t>, </a:t>
            </a:r>
            <a:r>
              <a:rPr lang="en-US" sz="1800" dirty="0" err="1"/>
              <a:t>pero</a:t>
            </a:r>
            <a:r>
              <a:rPr lang="en-US" sz="1800" dirty="0"/>
              <a:t> </a:t>
            </a:r>
            <a:r>
              <a:rPr lang="en-US" sz="1800" dirty="0" err="1"/>
              <a:t>si</a:t>
            </a:r>
            <a:r>
              <a:rPr lang="en-US" sz="1800" dirty="0"/>
              <a:t> el </a:t>
            </a:r>
            <a:r>
              <a:rPr lang="en-US" sz="1800" dirty="0" err="1"/>
              <a:t>modelo</a:t>
            </a:r>
            <a:r>
              <a:rPr lang="en-US" sz="1800" dirty="0"/>
              <a:t> </a:t>
            </a:r>
            <a:r>
              <a:rPr lang="en-US" sz="1800" dirty="0" err="1"/>
              <a:t>es</a:t>
            </a:r>
            <a:r>
              <a:rPr lang="en-US" sz="1800" dirty="0"/>
              <a:t> </a:t>
            </a:r>
            <a:r>
              <a:rPr lang="en-US" sz="1800" dirty="0" err="1"/>
              <a:t>malo</a:t>
            </a:r>
            <a:r>
              <a:rPr lang="en-US" sz="1800" dirty="0"/>
              <a:t> </a:t>
            </a:r>
            <a:r>
              <a:rPr lang="en-US" sz="1800" dirty="0" err="1"/>
              <a:t>para</a:t>
            </a:r>
            <a:r>
              <a:rPr lang="en-US" sz="1800" dirty="0"/>
              <a:t> la </a:t>
            </a:r>
            <a:r>
              <a:rPr lang="en-US" sz="1800" dirty="0" err="1"/>
              <a:t>organización</a:t>
            </a:r>
            <a:r>
              <a:rPr lang="en-US" sz="1800" dirty="0"/>
              <a:t>, </a:t>
            </a:r>
            <a:r>
              <a:rPr lang="en-US" sz="1800" dirty="0" err="1"/>
              <a:t>podemos</a:t>
            </a:r>
            <a:r>
              <a:rPr lang="en-US" sz="1800" dirty="0"/>
              <a:t> </a:t>
            </a:r>
            <a:r>
              <a:rPr lang="en-US" sz="1800" dirty="0" err="1"/>
              <a:t>tomar</a:t>
            </a:r>
            <a:r>
              <a:rPr lang="en-US" sz="1800" dirty="0"/>
              <a:t> </a:t>
            </a:r>
            <a:r>
              <a:rPr lang="en-US" sz="1800" dirty="0" err="1"/>
              <a:t>decisiones</a:t>
            </a:r>
            <a:r>
              <a:rPr lang="en-US" sz="1800" dirty="0"/>
              <a:t> </a:t>
            </a:r>
            <a:r>
              <a:rPr lang="en-US" sz="1800" dirty="0" err="1"/>
              <a:t>que</a:t>
            </a:r>
            <a:r>
              <a:rPr lang="en-US" sz="1800" dirty="0"/>
              <a:t> </a:t>
            </a:r>
            <a:r>
              <a:rPr lang="en-US" sz="1800" dirty="0" err="1"/>
              <a:t>cambien</a:t>
            </a:r>
            <a:r>
              <a:rPr lang="en-US" sz="1800" dirty="0"/>
              <a:t> el </a:t>
            </a:r>
            <a:r>
              <a:rPr lang="en-US" sz="1800" dirty="0" err="1"/>
              <a:t>modelo</a:t>
            </a:r>
            <a:r>
              <a:rPr lang="en-US" sz="1800" dirty="0"/>
              <a:t>.</a:t>
            </a:r>
          </a:p>
        </p:txBody>
      </p:sp>
      <p:sp>
        <p:nvSpPr>
          <p:cNvPr id="5" name="Slide Number Placeholder 4"/>
          <p:cNvSpPr>
            <a:spLocks noGrp="1"/>
          </p:cNvSpPr>
          <p:nvPr>
            <p:ph type="sldNum" sz="quarter" idx="12"/>
          </p:nvPr>
        </p:nvSpPr>
        <p:spPr/>
        <p:txBody>
          <a:bodyPr/>
          <a:lstStyle/>
          <a:p>
            <a:fld id="{4BE819A1-3DD8-4179-BFD0-BF7D359F8DBD}" type="slidenum">
              <a:rPr lang="en-US" smtClean="0"/>
              <a:pPr/>
              <a:t>73</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371600"/>
            <a:ext cx="3429000" cy="1539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5562600" y="2971800"/>
            <a:ext cx="3301481" cy="369332"/>
          </a:xfrm>
          <a:prstGeom prst="rect">
            <a:avLst/>
          </a:prstGeom>
          <a:noFill/>
        </p:spPr>
        <p:txBody>
          <a:bodyPr wrap="none" rtlCol="0">
            <a:spAutoFit/>
          </a:bodyPr>
          <a:lstStyle/>
          <a:p>
            <a:r>
              <a:rPr lang="en-US" dirty="0" err="1"/>
              <a:t>Pensamiento</a:t>
            </a:r>
            <a:r>
              <a:rPr lang="en-US" dirty="0"/>
              <a:t> de </a:t>
            </a:r>
            <a:r>
              <a:rPr lang="en-US" dirty="0" err="1"/>
              <a:t>entradas</a:t>
            </a:r>
            <a:r>
              <a:rPr lang="en-US" dirty="0"/>
              <a:t>/</a:t>
            </a:r>
            <a:r>
              <a:rPr lang="en-US" dirty="0" err="1"/>
              <a:t>salidas</a:t>
            </a:r>
            <a:endParaRPr lang="en-US" dirty="0"/>
          </a:p>
        </p:txBody>
      </p:sp>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429000"/>
            <a:ext cx="3189069" cy="2438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5867400" y="5791200"/>
            <a:ext cx="2348785" cy="369332"/>
          </a:xfrm>
          <a:prstGeom prst="rect">
            <a:avLst/>
          </a:prstGeom>
          <a:noFill/>
        </p:spPr>
        <p:txBody>
          <a:bodyPr wrap="none" rtlCol="0">
            <a:spAutoFit/>
          </a:bodyPr>
          <a:lstStyle/>
          <a:p>
            <a:r>
              <a:rPr lang="en-US" dirty="0" err="1"/>
              <a:t>Pensamiento</a:t>
            </a:r>
            <a:r>
              <a:rPr lang="en-US" dirty="0"/>
              <a:t> </a:t>
            </a:r>
            <a:r>
              <a:rPr lang="en-US" dirty="0" err="1"/>
              <a:t>Sistémico</a:t>
            </a:r>
            <a:endParaRPr lang="en-US" dirty="0"/>
          </a:p>
        </p:txBody>
      </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990600"/>
            <a:ext cx="6980238" cy="5337175"/>
          </a:xfrm>
          <a:prstGeom prst="rect">
            <a:avLst/>
          </a:prstGeom>
          <a:solidFill>
            <a:schemeClr val="bg1"/>
          </a:solidFill>
          <a:ln>
            <a:noFill/>
          </a:ln>
          <a:effectLst/>
          <a:extLst/>
        </p:spPr>
      </p:pic>
    </p:spTree>
    <p:extLst>
      <p:ext uri="{BB962C8B-B14F-4D97-AF65-F5344CB8AC3E}">
        <p14:creationId xmlns:p14="http://schemas.microsoft.com/office/powerpoint/2010/main" val="190180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l"/>
            <a:r>
              <a:rPr lang="en-GB" sz="3600" dirty="0" err="1">
                <a:solidFill>
                  <a:srgbClr val="3B3C3B"/>
                </a:solidFill>
                <a:cs typeface="Swis721 Lt BT"/>
              </a:rPr>
              <a:t>Salida</a:t>
            </a:r>
            <a:r>
              <a:rPr lang="en-GB" sz="3600" dirty="0">
                <a:solidFill>
                  <a:srgbClr val="3B3C3B"/>
                </a:solidFill>
                <a:cs typeface="Swis721 Lt BT"/>
              </a:rPr>
              <a:t> vs. </a:t>
            </a:r>
            <a:r>
              <a:rPr lang="en-GB" sz="3600" dirty="0" err="1">
                <a:solidFill>
                  <a:srgbClr val="3B3C3B"/>
                </a:solidFill>
                <a:cs typeface="Swis721 Lt BT"/>
              </a:rPr>
              <a:t>Beneficio</a:t>
            </a:r>
            <a:endParaRPr lang="en-US" sz="3600" dirty="0">
              <a:solidFill>
                <a:srgbClr val="3B3C3B"/>
              </a:solidFill>
              <a:cs typeface="Swis721 Lt BT"/>
            </a:endParaRPr>
          </a:p>
        </p:txBody>
      </p:sp>
      <p:sp>
        <p:nvSpPr>
          <p:cNvPr id="7" name="Content Placeholder 6"/>
          <p:cNvSpPr>
            <a:spLocks noGrp="1"/>
          </p:cNvSpPr>
          <p:nvPr>
            <p:ph sz="half" idx="1"/>
          </p:nvPr>
        </p:nvSpPr>
        <p:spPr>
          <a:xfrm>
            <a:off x="304800" y="1066800"/>
            <a:ext cx="5791200" cy="4829175"/>
          </a:xfrm>
        </p:spPr>
        <p:txBody>
          <a:bodyPr>
            <a:normAutofit/>
          </a:bodyPr>
          <a:lstStyle/>
          <a:p>
            <a:r>
              <a:rPr lang="en-GB" sz="2000" dirty="0" err="1"/>
              <a:t>Salida</a:t>
            </a:r>
            <a:endParaRPr lang="en-GB" sz="2000" dirty="0"/>
          </a:p>
          <a:p>
            <a:pPr lvl="1"/>
            <a:r>
              <a:rPr lang="en-GB" sz="1800" dirty="0"/>
              <a:t>El </a:t>
            </a:r>
            <a:r>
              <a:rPr lang="en-GB" sz="1800" dirty="0" err="1"/>
              <a:t>entregable</a:t>
            </a:r>
            <a:r>
              <a:rPr lang="en-GB" sz="1800" dirty="0"/>
              <a:t>, o </a:t>
            </a:r>
            <a:r>
              <a:rPr lang="en-GB" sz="1800" dirty="0" err="1"/>
              <a:t>salida</a:t>
            </a:r>
            <a:r>
              <a:rPr lang="en-GB" sz="1800" dirty="0"/>
              <a:t> </a:t>
            </a:r>
            <a:r>
              <a:rPr lang="en-GB" sz="1800" dirty="0" err="1"/>
              <a:t>desarrollada</a:t>
            </a:r>
            <a:r>
              <a:rPr lang="en-GB" sz="1800" dirty="0"/>
              <a:t> </a:t>
            </a:r>
            <a:r>
              <a:rPr lang="en-GB" sz="1800" dirty="0" err="1"/>
              <a:t>por</a:t>
            </a:r>
            <a:r>
              <a:rPr lang="en-GB" sz="1800" dirty="0"/>
              <a:t> un </a:t>
            </a:r>
            <a:r>
              <a:rPr lang="en-GB" sz="1800" dirty="0" err="1"/>
              <a:t>proyecto</a:t>
            </a:r>
            <a:r>
              <a:rPr lang="en-GB" sz="1800" dirty="0"/>
              <a:t> a </a:t>
            </a:r>
            <a:r>
              <a:rPr lang="en-GB" sz="1800" dirty="0" err="1"/>
              <a:t>partir</a:t>
            </a:r>
            <a:r>
              <a:rPr lang="en-GB" sz="1800" dirty="0"/>
              <a:t> de </a:t>
            </a:r>
            <a:r>
              <a:rPr lang="en-GB" sz="1800" dirty="0" err="1"/>
              <a:t>una</a:t>
            </a:r>
            <a:r>
              <a:rPr lang="en-GB" sz="1800" dirty="0"/>
              <a:t> </a:t>
            </a:r>
            <a:r>
              <a:rPr lang="en-GB" sz="1800" dirty="0" err="1"/>
              <a:t>actividad</a:t>
            </a:r>
            <a:r>
              <a:rPr lang="en-GB" sz="1800" dirty="0"/>
              <a:t> </a:t>
            </a:r>
            <a:r>
              <a:rPr lang="en-GB" sz="1800" dirty="0" err="1"/>
              <a:t>planificada</a:t>
            </a:r>
            <a:r>
              <a:rPr lang="en-GB" sz="1800" dirty="0"/>
              <a:t>.</a:t>
            </a:r>
          </a:p>
          <a:p>
            <a:r>
              <a:rPr lang="en-GB" sz="2000" dirty="0" err="1"/>
              <a:t>Capacidad</a:t>
            </a:r>
            <a:endParaRPr lang="en-GB" sz="2000" dirty="0"/>
          </a:p>
          <a:p>
            <a:pPr lvl="1"/>
            <a:r>
              <a:rPr lang="en-GB" sz="1800" dirty="0"/>
              <a:t>El </a:t>
            </a:r>
            <a:r>
              <a:rPr lang="en-GB" sz="1800" dirty="0" err="1"/>
              <a:t>conjunto</a:t>
            </a:r>
            <a:r>
              <a:rPr lang="en-GB" sz="1800" dirty="0"/>
              <a:t> </a:t>
            </a:r>
            <a:r>
              <a:rPr lang="en-GB" sz="1800" dirty="0" err="1"/>
              <a:t>completo</a:t>
            </a:r>
            <a:r>
              <a:rPr lang="en-GB" sz="1800" dirty="0"/>
              <a:t> de </a:t>
            </a:r>
            <a:r>
              <a:rPr lang="en-GB" sz="1800" dirty="0" err="1"/>
              <a:t>salidas</a:t>
            </a:r>
            <a:r>
              <a:rPr lang="en-GB" sz="1800" dirty="0"/>
              <a:t> </a:t>
            </a:r>
            <a:r>
              <a:rPr lang="en-GB" sz="1800" dirty="0" err="1"/>
              <a:t>requeridas</a:t>
            </a:r>
            <a:r>
              <a:rPr lang="en-GB" sz="1800" dirty="0"/>
              <a:t> </a:t>
            </a:r>
            <a:r>
              <a:rPr lang="en-GB" sz="1800" dirty="0" err="1"/>
              <a:t>para</a:t>
            </a:r>
            <a:r>
              <a:rPr lang="en-GB" sz="1800" dirty="0"/>
              <a:t> </a:t>
            </a:r>
            <a:r>
              <a:rPr lang="en-GB" sz="1800" dirty="0" err="1"/>
              <a:t>entregar</a:t>
            </a:r>
            <a:r>
              <a:rPr lang="en-GB" sz="1800" dirty="0"/>
              <a:t> un </a:t>
            </a:r>
            <a:r>
              <a:rPr lang="en-GB" sz="1800" dirty="0" err="1"/>
              <a:t>producto</a:t>
            </a:r>
            <a:r>
              <a:rPr lang="en-GB" sz="1800" dirty="0"/>
              <a:t>, </a:t>
            </a:r>
            <a:r>
              <a:rPr lang="en-GB" sz="1800" dirty="0" err="1"/>
              <a:t>existe</a:t>
            </a:r>
            <a:r>
              <a:rPr lang="en-GB" sz="1800" dirty="0"/>
              <a:t> </a:t>
            </a:r>
            <a:r>
              <a:rPr lang="en-GB" sz="1800" dirty="0" err="1"/>
              <a:t>previo</a:t>
            </a:r>
            <a:r>
              <a:rPr lang="en-GB" sz="1800" dirty="0"/>
              <a:t> a la </a:t>
            </a:r>
            <a:r>
              <a:rPr lang="en-GB" sz="1800" dirty="0" err="1"/>
              <a:t>transición</a:t>
            </a:r>
            <a:r>
              <a:rPr lang="en-GB" sz="1800" dirty="0"/>
              <a:t>.</a:t>
            </a:r>
          </a:p>
          <a:p>
            <a:r>
              <a:rPr lang="en-GB" sz="2000" dirty="0" err="1"/>
              <a:t>Producto</a:t>
            </a:r>
            <a:endParaRPr lang="en-GB" sz="2000" dirty="0"/>
          </a:p>
          <a:p>
            <a:pPr lvl="1"/>
            <a:r>
              <a:rPr lang="en-GB" sz="1800" dirty="0"/>
              <a:t>Un </a:t>
            </a:r>
            <a:r>
              <a:rPr lang="en-GB" sz="1800" dirty="0" err="1"/>
              <a:t>nuevo</a:t>
            </a:r>
            <a:r>
              <a:rPr lang="en-GB" sz="1800" dirty="0"/>
              <a:t> </a:t>
            </a:r>
            <a:r>
              <a:rPr lang="en-GB" sz="1800" dirty="0" err="1"/>
              <a:t>estado</a:t>
            </a:r>
            <a:r>
              <a:rPr lang="en-GB" sz="1800" dirty="0"/>
              <a:t> </a:t>
            </a:r>
            <a:r>
              <a:rPr lang="en-GB" sz="1800" dirty="0" err="1"/>
              <a:t>operacional</a:t>
            </a:r>
            <a:r>
              <a:rPr lang="en-GB" sz="1800" dirty="0"/>
              <a:t> </a:t>
            </a:r>
            <a:r>
              <a:rPr lang="en-GB" sz="1800" dirty="0" err="1"/>
              <a:t>alcanzado</a:t>
            </a:r>
            <a:r>
              <a:rPr lang="en-GB" sz="1800" dirty="0"/>
              <a:t> </a:t>
            </a:r>
            <a:r>
              <a:rPr lang="en-GB" sz="1800" dirty="0" err="1"/>
              <a:t>después</a:t>
            </a:r>
            <a:r>
              <a:rPr lang="en-GB" sz="1800" dirty="0"/>
              <a:t> de la </a:t>
            </a:r>
            <a:r>
              <a:rPr lang="en-GB" sz="1800" dirty="0" err="1"/>
              <a:t>transición</a:t>
            </a:r>
            <a:r>
              <a:rPr lang="en-GB" sz="1800" dirty="0"/>
              <a:t> de la </a:t>
            </a:r>
            <a:r>
              <a:rPr lang="en-GB" sz="1800" dirty="0" err="1"/>
              <a:t>capacidad</a:t>
            </a:r>
            <a:r>
              <a:rPr lang="en-GB" sz="1800" dirty="0"/>
              <a:t> a </a:t>
            </a:r>
            <a:r>
              <a:rPr lang="en-GB" sz="1800" dirty="0" err="1"/>
              <a:t>las</a:t>
            </a:r>
            <a:r>
              <a:rPr lang="en-GB" sz="1800" dirty="0"/>
              <a:t> </a:t>
            </a:r>
            <a:r>
              <a:rPr lang="en-GB" sz="1800" dirty="0" err="1"/>
              <a:t>operaciones</a:t>
            </a:r>
            <a:r>
              <a:rPr lang="en-GB" sz="1800" dirty="0"/>
              <a:t>.</a:t>
            </a:r>
          </a:p>
          <a:p>
            <a:r>
              <a:rPr lang="en-GB" sz="2000" dirty="0" err="1"/>
              <a:t>Beneficio</a:t>
            </a:r>
            <a:endParaRPr lang="en-GB" sz="2000" dirty="0"/>
          </a:p>
          <a:p>
            <a:pPr lvl="1"/>
            <a:r>
              <a:rPr lang="es-ES" sz="1800" dirty="0"/>
              <a:t>La mejora medible resultante de un resultado percibido como una ventaja para uno o más grupos de interés, lo que contribuye hacia uno o más objetivos organizacionales.</a:t>
            </a:r>
            <a:endParaRPr lang="en-GB" sz="1800" dirty="0"/>
          </a:p>
        </p:txBody>
      </p:sp>
      <p:sp>
        <p:nvSpPr>
          <p:cNvPr id="6" name="TextBox 5"/>
          <p:cNvSpPr txBox="1"/>
          <p:nvPr/>
        </p:nvSpPr>
        <p:spPr>
          <a:xfrm>
            <a:off x="406400" y="5943600"/>
            <a:ext cx="8737600" cy="215444"/>
          </a:xfrm>
          <a:prstGeom prst="rect">
            <a:avLst/>
          </a:prstGeom>
          <a:noFill/>
        </p:spPr>
        <p:txBody>
          <a:bodyPr wrap="square" rtlCol="0">
            <a:spAutoFit/>
          </a:bodyPr>
          <a:lstStyle/>
          <a:p>
            <a:pPr>
              <a:spcAft>
                <a:spcPts val="1200"/>
              </a:spcAft>
              <a:buClr>
                <a:schemeClr val="accent1"/>
              </a:buClr>
            </a:pPr>
            <a:r>
              <a:rPr lang="en-GB" sz="800" dirty="0">
                <a:latin typeface="AvenirNext LT Pro Cn" pitchFamily="34" charset="0"/>
              </a:rPr>
              <a:t>Relationship between outputs, outcomes and benefits, The Office of Government Commerce (2009-07-15). Managing Successful Projects with PRINCE2™ 2009 Edition, Kindle Edition. </a:t>
            </a:r>
          </a:p>
        </p:txBody>
      </p:sp>
      <p:pic>
        <p:nvPicPr>
          <p:cNvPr id="3074" name="Picture 2"/>
          <p:cNvPicPr>
            <a:picLocks noChangeAspect="1" noChangeArrowheads="1"/>
          </p:cNvPicPr>
          <p:nvPr/>
        </p:nvPicPr>
        <p:blipFill>
          <a:blip r:embed="rId3" cstate="print"/>
          <a:srcRect/>
          <a:stretch>
            <a:fillRect/>
          </a:stretch>
        </p:blipFill>
        <p:spPr bwMode="auto">
          <a:xfrm>
            <a:off x="5940152" y="1556792"/>
            <a:ext cx="3140075" cy="2895600"/>
          </a:xfrm>
          <a:prstGeom prst="rect">
            <a:avLst/>
          </a:prstGeom>
          <a:noFill/>
          <a:ln w="9525">
            <a:noFill/>
            <a:miter lim="800000"/>
            <a:headEnd/>
            <a:tailEnd/>
          </a:ln>
          <a:effectLst/>
        </p:spPr>
      </p:pic>
    </p:spTree>
    <p:extLst>
      <p:ext uri="{BB962C8B-B14F-4D97-AF65-F5344CB8AC3E}">
        <p14:creationId xmlns:p14="http://schemas.microsoft.com/office/powerpoint/2010/main" val="173563073"/>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s-ES" dirty="0"/>
              <a:t>¿Por qué alentamos a esto?</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75</a:t>
            </a:fld>
            <a:endParaRPr lang="en-US" dirty="0"/>
          </a:p>
        </p:txBody>
      </p:sp>
      <p:pic>
        <p:nvPicPr>
          <p:cNvPr id="3" name="Picture 2"/>
          <p:cNvPicPr>
            <a:picLocks noChangeAspect="1"/>
          </p:cNvPicPr>
          <p:nvPr/>
        </p:nvPicPr>
        <p:blipFill rotWithShape="1">
          <a:blip r:embed="rId3" cstate="print"/>
          <a:srcRect l="28571" r="32774"/>
          <a:stretch/>
        </p:blipFill>
        <p:spPr>
          <a:xfrm>
            <a:off x="1676400" y="3505200"/>
            <a:ext cx="1103313" cy="1905000"/>
          </a:xfrm>
          <a:prstGeom prst="rect">
            <a:avLst/>
          </a:prstGeom>
        </p:spPr>
      </p:pic>
      <p:sp>
        <p:nvSpPr>
          <p:cNvPr id="6" name="TextBox 5"/>
          <p:cNvSpPr txBox="1"/>
          <p:nvPr/>
        </p:nvSpPr>
        <p:spPr>
          <a:xfrm>
            <a:off x="381000" y="1295400"/>
            <a:ext cx="3733800" cy="2031325"/>
          </a:xfrm>
          <a:prstGeom prst="rect">
            <a:avLst/>
          </a:prstGeom>
          <a:noFill/>
        </p:spPr>
        <p:txBody>
          <a:bodyPr wrap="square" rtlCol="0">
            <a:spAutoFit/>
          </a:bodyPr>
          <a:lstStyle/>
          <a:p>
            <a:r>
              <a:rPr lang="en-US" dirty="0" err="1"/>
              <a:t>Muchos</a:t>
            </a:r>
            <a:r>
              <a:rPr lang="en-US" dirty="0"/>
              <a:t> </a:t>
            </a:r>
            <a:r>
              <a:rPr lang="en-US" dirty="0" err="1"/>
              <a:t>Directores</a:t>
            </a:r>
            <a:r>
              <a:rPr lang="en-US" dirty="0"/>
              <a:t> de </a:t>
            </a:r>
            <a:r>
              <a:rPr lang="en-US" dirty="0" err="1"/>
              <a:t>Proyectos</a:t>
            </a:r>
            <a:r>
              <a:rPr lang="en-US" dirty="0"/>
              <a:t> se </a:t>
            </a:r>
            <a:r>
              <a:rPr lang="en-US" dirty="0" err="1"/>
              <a:t>focalizan</a:t>
            </a:r>
            <a:r>
              <a:rPr lang="en-US" dirty="0"/>
              <a:t> </a:t>
            </a:r>
            <a:r>
              <a:rPr lang="en-US" dirty="0" err="1"/>
              <a:t>sobre</a:t>
            </a:r>
            <a:r>
              <a:rPr lang="en-US" dirty="0"/>
              <a:t> </a:t>
            </a:r>
            <a:r>
              <a:rPr lang="en-US" dirty="0" err="1"/>
              <a:t>las</a:t>
            </a:r>
            <a:r>
              <a:rPr lang="en-US" dirty="0"/>
              <a:t> </a:t>
            </a:r>
            <a:r>
              <a:rPr lang="en-US" dirty="0" err="1"/>
              <a:t>entradas</a:t>
            </a:r>
            <a:r>
              <a:rPr lang="en-US" dirty="0"/>
              <a:t> y </a:t>
            </a:r>
            <a:r>
              <a:rPr lang="en-US" dirty="0" err="1"/>
              <a:t>salidas</a:t>
            </a:r>
            <a:r>
              <a:rPr lang="en-US" dirty="0"/>
              <a:t> en </a:t>
            </a:r>
            <a:r>
              <a:rPr lang="en-US" dirty="0" err="1"/>
              <a:t>lugar</a:t>
            </a:r>
            <a:r>
              <a:rPr lang="en-US" dirty="0"/>
              <a:t> del valor y </a:t>
            </a:r>
            <a:r>
              <a:rPr lang="en-US" dirty="0" err="1"/>
              <a:t>beneficio</a:t>
            </a:r>
            <a:r>
              <a:rPr lang="en-US" dirty="0"/>
              <a:t> </a:t>
            </a:r>
            <a:r>
              <a:rPr lang="en-US" dirty="0" err="1"/>
              <a:t>hacia</a:t>
            </a:r>
            <a:r>
              <a:rPr lang="en-US" dirty="0"/>
              <a:t> el </a:t>
            </a:r>
            <a:r>
              <a:rPr lang="en-US" dirty="0" err="1"/>
              <a:t>sistema</a:t>
            </a:r>
            <a:r>
              <a:rPr lang="en-US" dirty="0"/>
              <a:t> en </a:t>
            </a:r>
            <a:r>
              <a:rPr lang="en-US" dirty="0" err="1"/>
              <a:t>su</a:t>
            </a:r>
            <a:r>
              <a:rPr lang="en-US" dirty="0"/>
              <a:t> </a:t>
            </a:r>
            <a:r>
              <a:rPr lang="en-US" dirty="0" err="1"/>
              <a:t>conjunto</a:t>
            </a:r>
            <a:r>
              <a:rPr lang="en-US" dirty="0"/>
              <a:t>. </a:t>
            </a:r>
            <a:r>
              <a:rPr lang="en-US" dirty="0" err="1"/>
              <a:t>Esto</a:t>
            </a:r>
            <a:r>
              <a:rPr lang="en-US" dirty="0"/>
              <a:t> </a:t>
            </a:r>
            <a:r>
              <a:rPr lang="en-US" dirty="0" err="1"/>
              <a:t>es</a:t>
            </a:r>
            <a:r>
              <a:rPr lang="en-US" dirty="0"/>
              <a:t> lo </a:t>
            </a:r>
            <a:r>
              <a:rPr lang="en-US" dirty="0" err="1"/>
              <a:t>mismo</a:t>
            </a:r>
            <a:r>
              <a:rPr lang="en-US" dirty="0"/>
              <a:t> </a:t>
            </a:r>
            <a:r>
              <a:rPr lang="en-US" dirty="0" err="1"/>
              <a:t>que</a:t>
            </a:r>
            <a:r>
              <a:rPr lang="en-US" dirty="0"/>
              <a:t> </a:t>
            </a:r>
            <a:r>
              <a:rPr lang="en-US" dirty="0" err="1"/>
              <a:t>focalizarse</a:t>
            </a:r>
            <a:r>
              <a:rPr lang="en-US" dirty="0"/>
              <a:t> </a:t>
            </a:r>
            <a:r>
              <a:rPr lang="en-US" dirty="0" err="1"/>
              <a:t>sobre</a:t>
            </a:r>
            <a:r>
              <a:rPr lang="en-US" dirty="0"/>
              <a:t> </a:t>
            </a:r>
            <a:r>
              <a:rPr lang="en-US" dirty="0" err="1"/>
              <a:t>una</a:t>
            </a:r>
            <a:r>
              <a:rPr lang="en-US" dirty="0"/>
              <a:t> sola </a:t>
            </a:r>
            <a:r>
              <a:rPr lang="en-US" dirty="0" err="1"/>
              <a:t>gota</a:t>
            </a:r>
            <a:r>
              <a:rPr lang="en-US" dirty="0"/>
              <a:t> de </a:t>
            </a:r>
            <a:r>
              <a:rPr lang="en-US" dirty="0" err="1"/>
              <a:t>agua</a:t>
            </a:r>
            <a:r>
              <a:rPr lang="en-US" dirty="0"/>
              <a:t>. Si la </a:t>
            </a:r>
            <a:r>
              <a:rPr lang="en-US" dirty="0" err="1"/>
              <a:t>contaminamos</a:t>
            </a:r>
            <a:r>
              <a:rPr lang="en-US" dirty="0"/>
              <a:t>, no hay </a:t>
            </a:r>
            <a:r>
              <a:rPr lang="en-US" dirty="0" err="1"/>
              <a:t>problema</a:t>
            </a:r>
            <a:r>
              <a:rPr lang="en-US" dirty="0"/>
              <a:t>, </a:t>
            </a:r>
            <a:r>
              <a:rPr lang="en-US" dirty="0" err="1"/>
              <a:t>es</a:t>
            </a:r>
            <a:r>
              <a:rPr lang="en-US" dirty="0"/>
              <a:t> </a:t>
            </a:r>
            <a:r>
              <a:rPr lang="en-US" dirty="0" err="1"/>
              <a:t>sólo</a:t>
            </a:r>
            <a:r>
              <a:rPr lang="en-US" dirty="0"/>
              <a:t> </a:t>
            </a:r>
            <a:r>
              <a:rPr lang="en-US" dirty="0" err="1"/>
              <a:t>una</a:t>
            </a:r>
            <a:r>
              <a:rPr lang="en-US" dirty="0"/>
              <a:t> </a:t>
            </a:r>
            <a:r>
              <a:rPr lang="en-US" dirty="0" err="1"/>
              <a:t>gota</a:t>
            </a:r>
            <a:r>
              <a:rPr lang="en-US" dirty="0"/>
              <a:t>.…</a:t>
            </a:r>
          </a:p>
        </p:txBody>
      </p:sp>
      <p:sp>
        <p:nvSpPr>
          <p:cNvPr id="7" name="TextBox 6"/>
          <p:cNvSpPr txBox="1"/>
          <p:nvPr/>
        </p:nvSpPr>
        <p:spPr>
          <a:xfrm>
            <a:off x="5029200" y="1447800"/>
            <a:ext cx="3962400" cy="923330"/>
          </a:xfrm>
          <a:prstGeom prst="rect">
            <a:avLst/>
          </a:prstGeom>
          <a:noFill/>
        </p:spPr>
        <p:txBody>
          <a:bodyPr wrap="square" rtlCol="0">
            <a:spAutoFit/>
          </a:bodyPr>
          <a:lstStyle/>
          <a:p>
            <a:r>
              <a:rPr lang="en-US" dirty="0" err="1"/>
              <a:t>Esto</a:t>
            </a:r>
            <a:r>
              <a:rPr lang="en-US" dirty="0"/>
              <a:t> </a:t>
            </a:r>
            <a:r>
              <a:rPr lang="en-US" dirty="0" err="1"/>
              <a:t>es</a:t>
            </a:r>
            <a:r>
              <a:rPr lang="en-US" dirty="0"/>
              <a:t> </a:t>
            </a:r>
            <a:r>
              <a:rPr lang="en-US" dirty="0" err="1"/>
              <a:t>mucha</a:t>
            </a:r>
            <a:r>
              <a:rPr lang="en-US" dirty="0"/>
              <a:t> </a:t>
            </a:r>
            <a:r>
              <a:rPr lang="en-US" dirty="0" err="1"/>
              <a:t>agua</a:t>
            </a:r>
            <a:r>
              <a:rPr lang="en-US" dirty="0"/>
              <a:t>… </a:t>
            </a:r>
            <a:r>
              <a:rPr lang="en-US" dirty="0" err="1"/>
              <a:t>Más</a:t>
            </a:r>
            <a:r>
              <a:rPr lang="en-US" dirty="0"/>
              <a:t> de</a:t>
            </a:r>
          </a:p>
          <a:p>
            <a:r>
              <a:rPr lang="en-US" dirty="0"/>
              <a:t> 20,000,000 de </a:t>
            </a:r>
            <a:r>
              <a:rPr lang="en-US" dirty="0" err="1"/>
              <a:t>Directores</a:t>
            </a:r>
            <a:r>
              <a:rPr lang="en-US" dirty="0"/>
              <a:t> de </a:t>
            </a:r>
            <a:r>
              <a:rPr lang="en-US" dirty="0" err="1"/>
              <a:t>Proyectos</a:t>
            </a:r>
            <a:r>
              <a:rPr lang="en-US" dirty="0"/>
              <a:t> en el </a:t>
            </a:r>
            <a:r>
              <a:rPr lang="en-US" dirty="0" err="1"/>
              <a:t>mundo</a:t>
            </a:r>
            <a:endParaRPr lang="en-US" dirty="0"/>
          </a:p>
        </p:txBody>
      </p:sp>
      <p:cxnSp>
        <p:nvCxnSpPr>
          <p:cNvPr id="8" name="Straight Connector 7"/>
          <p:cNvCxnSpPr/>
          <p:nvPr/>
        </p:nvCxnSpPr>
        <p:spPr>
          <a:xfrm>
            <a:off x="4876800" y="2209800"/>
            <a:ext cx="0" cy="2108200"/>
          </a:xfrm>
          <a:prstGeom prst="line">
            <a:avLst/>
          </a:prstGeom>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cstate="print"/>
          <a:stretch>
            <a:fillRect/>
          </a:stretch>
        </p:blipFill>
        <p:spPr>
          <a:xfrm>
            <a:off x="5638800" y="2895600"/>
            <a:ext cx="2971800" cy="1951630"/>
          </a:xfrm>
          <a:prstGeom prst="rect">
            <a:avLst/>
          </a:prstGeom>
        </p:spPr>
      </p:pic>
    </p:spTree>
    <p:extLst>
      <p:ext uri="{BB962C8B-B14F-4D97-AF65-F5344CB8AC3E}">
        <p14:creationId xmlns:p14="http://schemas.microsoft.com/office/powerpoint/2010/main" val="4836984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4400"/>
            <a:ext cx="5943600" cy="838200"/>
          </a:xfrm>
        </p:spPr>
        <p:txBody>
          <a:bodyPr/>
          <a:lstStyle/>
          <a:p>
            <a:r>
              <a:rPr lang="en-US" dirty="0" err="1">
                <a:solidFill>
                  <a:schemeClr val="tx1"/>
                </a:solidFill>
              </a:rPr>
              <a:t>Introducción</a:t>
            </a:r>
            <a:r>
              <a:rPr lang="en-US" dirty="0">
                <a:solidFill>
                  <a:schemeClr val="tx1"/>
                </a:solidFill>
              </a:rPr>
              <a:t> a </a:t>
            </a:r>
            <a:r>
              <a:rPr lang="en-US" dirty="0" err="1">
                <a:solidFill>
                  <a:schemeClr val="tx1"/>
                </a:solidFill>
              </a:rPr>
              <a:t>las</a:t>
            </a:r>
            <a:r>
              <a:rPr lang="en-US" dirty="0">
                <a:solidFill>
                  <a:schemeClr val="tx1"/>
                </a:solidFill>
              </a:rPr>
              <a:t> </a:t>
            </a:r>
            <a:r>
              <a:rPr lang="en-US" dirty="0" err="1">
                <a:solidFill>
                  <a:schemeClr val="tx1"/>
                </a:solidFill>
              </a:rPr>
              <a:t>Normas</a:t>
            </a:r>
            <a:r>
              <a:rPr lang="en-US" dirty="0">
                <a:solidFill>
                  <a:schemeClr val="tx1"/>
                </a:solidFill>
              </a:rPr>
              <a:t> ISO</a:t>
            </a:r>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76</a:t>
            </a:fld>
            <a:endParaRPr lang="en-US" dirty="0"/>
          </a:p>
        </p:txBody>
      </p:sp>
      <p:pic>
        <p:nvPicPr>
          <p:cNvPr id="5" name="Picture 4"/>
          <p:cNvPicPr>
            <a:picLocks noChangeAspect="1"/>
          </p:cNvPicPr>
          <p:nvPr/>
        </p:nvPicPr>
        <p:blipFill>
          <a:blip r:embed="rId2" cstate="print">
            <a:duotone>
              <a:prstClr val="black"/>
              <a:schemeClr val="accent6">
                <a:tint val="45000"/>
                <a:satMod val="400000"/>
              </a:schemeClr>
            </a:duotone>
          </a:blip>
          <a:stretch>
            <a:fillRect/>
          </a:stretch>
        </p:blipFill>
        <p:spPr>
          <a:xfrm>
            <a:off x="533400" y="1295400"/>
            <a:ext cx="3682440" cy="3048000"/>
          </a:xfrm>
          <a:prstGeom prst="rect">
            <a:avLst/>
          </a:prstGeom>
        </p:spPr>
      </p:pic>
    </p:spTree>
    <p:extLst>
      <p:ext uri="{BB962C8B-B14F-4D97-AF65-F5344CB8AC3E}">
        <p14:creationId xmlns:p14="http://schemas.microsoft.com/office/powerpoint/2010/main" val="597056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51693" y="152400"/>
            <a:ext cx="7024744" cy="685800"/>
          </a:xfrm>
        </p:spPr>
        <p:txBody>
          <a:bodyPr>
            <a:normAutofit/>
          </a:bodyPr>
          <a:lstStyle/>
          <a:p>
            <a:r>
              <a:rPr lang="en-US" dirty="0"/>
              <a:t>Las </a:t>
            </a:r>
            <a:r>
              <a:rPr lang="en-US" dirty="0" err="1"/>
              <a:t>Normas</a:t>
            </a:r>
            <a:r>
              <a:rPr lang="en-US" dirty="0"/>
              <a:t> ISO </a:t>
            </a:r>
          </a:p>
        </p:txBody>
      </p:sp>
      <p:sp>
        <p:nvSpPr>
          <p:cNvPr id="94212" name="Tekstvak 5"/>
          <p:cNvSpPr txBox="1">
            <a:spLocks noChangeArrowheads="1"/>
          </p:cNvSpPr>
          <p:nvPr/>
        </p:nvSpPr>
        <p:spPr bwMode="auto">
          <a:xfrm>
            <a:off x="1125415" y="2514600"/>
            <a:ext cx="786618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b="1" dirty="0"/>
              <a:t>Guías</a:t>
            </a:r>
          </a:p>
          <a:p>
            <a:pPr eaLnBrk="1" hangingPunct="1"/>
            <a:r>
              <a:rPr lang="nl-NL" sz="2800" dirty="0"/>
              <a:t>ISO 26000 – Responsabilidad Social</a:t>
            </a:r>
          </a:p>
          <a:p>
            <a:pPr eaLnBrk="1" hangingPunct="1"/>
            <a:r>
              <a:rPr lang="nl-NL" sz="2800" dirty="0"/>
              <a:t> </a:t>
            </a:r>
            <a:r>
              <a:rPr lang="nl-NL" sz="2800" i="1" dirty="0"/>
              <a:t>ISO 21500 </a:t>
            </a:r>
            <a:r>
              <a:rPr lang="nl-NL" sz="2800" dirty="0">
                <a:solidFill>
                  <a:srgbClr val="000000"/>
                </a:solidFill>
              </a:rPr>
              <a:t>– Dirección y Gestión de Proyectos</a:t>
            </a:r>
          </a:p>
          <a:p>
            <a:pPr eaLnBrk="1" hangingPunct="1"/>
            <a:endParaRPr lang="nl-NL" sz="2800" i="1" dirty="0"/>
          </a:p>
        </p:txBody>
      </p:sp>
      <p:sp>
        <p:nvSpPr>
          <p:cNvPr id="94213" name="Tekstvak 6"/>
          <p:cNvSpPr txBox="1">
            <a:spLocks noChangeArrowheads="1"/>
          </p:cNvSpPr>
          <p:nvPr/>
        </p:nvSpPr>
        <p:spPr bwMode="auto">
          <a:xfrm>
            <a:off x="1195754" y="4267200"/>
            <a:ext cx="5738446"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b="1" dirty="0"/>
              <a:t>Estándares Normativos</a:t>
            </a:r>
            <a:r>
              <a:rPr lang="nl-NL" sz="2400" dirty="0"/>
              <a:t/>
            </a:r>
            <a:br>
              <a:rPr lang="nl-NL" sz="2400" dirty="0"/>
            </a:br>
            <a:r>
              <a:rPr lang="nl-NL" sz="2400" dirty="0"/>
              <a:t>ISO 9000 </a:t>
            </a:r>
            <a:r>
              <a:rPr lang="en-US" sz="2400" dirty="0"/>
              <a:t>–</a:t>
            </a:r>
            <a:r>
              <a:rPr lang="nl-NL" sz="2400" dirty="0"/>
              <a:t>  Gestión de la Calidad</a:t>
            </a:r>
          </a:p>
          <a:p>
            <a:pPr eaLnBrk="1" hangingPunct="1"/>
            <a:r>
              <a:rPr lang="nl-NL" sz="2400" dirty="0"/>
              <a:t>ISO 14000 – Gestión de Medio Ambiente</a:t>
            </a:r>
          </a:p>
          <a:p>
            <a:pPr eaLnBrk="1" hangingPunct="1"/>
            <a:r>
              <a:rPr lang="nl-NL" sz="2400" dirty="0"/>
              <a:t>ISO 50001 – Gestión de la Energía</a:t>
            </a:r>
          </a:p>
          <a:p>
            <a:pPr eaLnBrk="1" hangingPunct="1"/>
            <a:r>
              <a:rPr lang="nl-NL" sz="2400" dirty="0"/>
              <a:t>ISO 55000 – Gestión de Activos</a:t>
            </a:r>
          </a:p>
          <a:p>
            <a:pPr eaLnBrk="1" hangingPunct="1"/>
            <a:endParaRPr lang="nl-NL" sz="2400" dirty="0"/>
          </a:p>
          <a:p>
            <a:pPr eaLnBrk="1" hangingPunct="1"/>
            <a:endParaRPr lang="nl-NL" sz="2400" dirty="0"/>
          </a:p>
          <a:p>
            <a:pPr eaLnBrk="1" hangingPunct="1"/>
            <a:endParaRPr lang="nl-NL" sz="2400" dirty="0"/>
          </a:p>
          <a:p>
            <a:pPr eaLnBrk="1" hangingPunct="1"/>
            <a:endParaRPr lang="nl-NL" sz="2400" dirty="0"/>
          </a:p>
        </p:txBody>
      </p:sp>
      <p:grpSp>
        <p:nvGrpSpPr>
          <p:cNvPr id="2" name="Group 13"/>
          <p:cNvGrpSpPr/>
          <p:nvPr/>
        </p:nvGrpSpPr>
        <p:grpSpPr>
          <a:xfrm>
            <a:off x="1066802" y="1619534"/>
            <a:ext cx="5519383" cy="707886"/>
            <a:chOff x="1066800" y="1619534"/>
            <a:chExt cx="5519384" cy="707886"/>
          </a:xfrm>
        </p:grpSpPr>
        <p:sp>
          <p:nvSpPr>
            <p:cNvPr id="94211" name="Tekstvak 4"/>
            <p:cNvSpPr txBox="1">
              <a:spLocks noChangeArrowheads="1"/>
            </p:cNvSpPr>
            <p:nvPr/>
          </p:nvSpPr>
          <p:spPr bwMode="auto">
            <a:xfrm>
              <a:off x="1895475" y="1619534"/>
              <a:ext cx="4690709" cy="707886"/>
            </a:xfrm>
            <a:prstGeom prst="rect">
              <a:avLst/>
            </a:prstGeom>
            <a:solidFill>
              <a:schemeClr val="bg2">
                <a:lumMod val="10000"/>
              </a:schemeClr>
            </a:solidFill>
            <a:ln>
              <a:noFill/>
            </a:ln>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4000" dirty="0">
                  <a:solidFill>
                    <a:schemeClr val="bg1"/>
                  </a:solidFill>
                </a:rPr>
                <a:t>Guías y Estándares</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19534"/>
              <a:ext cx="828675" cy="704566"/>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cxnSp>
        <p:nvCxnSpPr>
          <p:cNvPr id="5" name="Straight Connector 4"/>
          <p:cNvCxnSpPr/>
          <p:nvPr/>
        </p:nvCxnSpPr>
        <p:spPr bwMode="auto">
          <a:xfrm>
            <a:off x="1266093" y="4267200"/>
            <a:ext cx="6471138" cy="0"/>
          </a:xfrm>
          <a:prstGeom prst="line">
            <a:avLst/>
          </a:prstGeom>
          <a:noFill/>
          <a:ln w="28575" cap="flat" cmpd="sng" algn="ctr">
            <a:solidFill>
              <a:schemeClr val="folHlink"/>
            </a:solidFill>
            <a:prstDash val="solid"/>
            <a:round/>
            <a:headEnd type="diamond" w="med" len="med"/>
            <a:tailEnd type="diamond" w="med" len="med"/>
          </a:ln>
          <a:effectLst/>
        </p:spPr>
      </p:cxnSp>
    </p:spTree>
    <p:extLst>
      <p:ext uri="{BB962C8B-B14F-4D97-AF65-F5344CB8AC3E}">
        <p14:creationId xmlns:p14="http://schemas.microsoft.com/office/powerpoint/2010/main" val="46805070"/>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title"/>
          </p:nvPr>
        </p:nvSpPr>
        <p:spPr>
          <a:xfrm>
            <a:off x="351693" y="-152400"/>
            <a:ext cx="7024744" cy="1143000"/>
          </a:xfrm>
        </p:spPr>
        <p:txBody>
          <a:bodyPr/>
          <a:lstStyle/>
          <a:p>
            <a:r>
              <a:rPr lang="en-US" dirty="0"/>
              <a:t>¿</a:t>
            </a:r>
            <a:r>
              <a:rPr lang="en-US" dirty="0" err="1"/>
              <a:t>Qué</a:t>
            </a:r>
            <a:r>
              <a:rPr lang="en-US" dirty="0"/>
              <a:t> No </a:t>
            </a:r>
            <a:r>
              <a:rPr lang="en-US" dirty="0" err="1"/>
              <a:t>es</a:t>
            </a:r>
            <a:r>
              <a:rPr lang="en-US" dirty="0"/>
              <a:t> ISO 26000…?</a:t>
            </a:r>
          </a:p>
        </p:txBody>
      </p:sp>
      <p:sp>
        <p:nvSpPr>
          <p:cNvPr id="82947" name="Rectangle 4"/>
          <p:cNvSpPr>
            <a:spLocks noGrp="1" noChangeArrowheads="1"/>
          </p:cNvSpPr>
          <p:nvPr>
            <p:ph idx="1"/>
          </p:nvPr>
        </p:nvSpPr>
        <p:spPr>
          <a:xfrm>
            <a:off x="304801" y="1295400"/>
            <a:ext cx="5867399" cy="4114800"/>
          </a:xfrm>
        </p:spPr>
        <p:txBody>
          <a:bodyPr>
            <a:normAutofit/>
          </a:bodyPr>
          <a:lstStyle/>
          <a:p>
            <a:pPr>
              <a:lnSpc>
                <a:spcPts val="2500"/>
              </a:lnSpc>
            </a:pPr>
            <a:r>
              <a:rPr lang="en-US" sz="1800" dirty="0"/>
              <a:t>Un </a:t>
            </a:r>
            <a:r>
              <a:rPr lang="en-US" sz="1800" u="sng" dirty="0" err="1"/>
              <a:t>estánda</a:t>
            </a:r>
            <a:r>
              <a:rPr lang="en-US" sz="1800" dirty="0" err="1"/>
              <a:t>r</a:t>
            </a:r>
            <a:r>
              <a:rPr lang="en-US" sz="1800" dirty="0"/>
              <a:t> de </a:t>
            </a:r>
            <a:r>
              <a:rPr lang="en-US" sz="1800" dirty="0" err="1"/>
              <a:t>sistema</a:t>
            </a:r>
            <a:r>
              <a:rPr lang="en-US" sz="1800" dirty="0"/>
              <a:t> de </a:t>
            </a:r>
            <a:r>
              <a:rPr lang="en-US" sz="1800" dirty="0" err="1"/>
              <a:t>gestión</a:t>
            </a:r>
            <a:r>
              <a:rPr lang="en-US" sz="1800" dirty="0"/>
              <a:t> </a:t>
            </a:r>
            <a:endParaRPr lang="en-US" sz="1800" b="0" u="sng" dirty="0"/>
          </a:p>
          <a:p>
            <a:pPr>
              <a:lnSpc>
                <a:spcPts val="2500"/>
              </a:lnSpc>
            </a:pPr>
            <a:r>
              <a:rPr lang="en-US" sz="1800" dirty="0" err="1"/>
              <a:t>Destinada</a:t>
            </a:r>
            <a:r>
              <a:rPr lang="en-US" sz="1800" dirty="0"/>
              <a:t> </a:t>
            </a:r>
            <a:r>
              <a:rPr lang="en-US" sz="1800" dirty="0" err="1"/>
              <a:t>para</a:t>
            </a:r>
            <a:r>
              <a:rPr lang="en-US" sz="1800" dirty="0"/>
              <a:t> </a:t>
            </a:r>
            <a:r>
              <a:rPr lang="en-US" sz="1800" dirty="0" err="1"/>
              <a:t>propósitos</a:t>
            </a:r>
            <a:r>
              <a:rPr lang="en-US" sz="1800" dirty="0"/>
              <a:t> de </a:t>
            </a:r>
            <a:r>
              <a:rPr lang="en-US" sz="1800" dirty="0" err="1"/>
              <a:t>certificación</a:t>
            </a:r>
            <a:r>
              <a:rPr lang="en-US" sz="1800" dirty="0"/>
              <a:t> o </a:t>
            </a:r>
            <a:r>
              <a:rPr lang="en-US" sz="1800" dirty="0" err="1"/>
              <a:t>uso</a:t>
            </a:r>
            <a:r>
              <a:rPr lang="en-US" sz="1800" dirty="0"/>
              <a:t> </a:t>
            </a:r>
            <a:r>
              <a:rPr lang="en-US" sz="1800" dirty="0" err="1"/>
              <a:t>regulatorio</a:t>
            </a:r>
            <a:r>
              <a:rPr lang="en-US" sz="1800" dirty="0"/>
              <a:t> o contractual </a:t>
            </a:r>
            <a:endParaRPr lang="en-US" sz="1800" b="0" dirty="0"/>
          </a:p>
          <a:p>
            <a:pPr>
              <a:lnSpc>
                <a:spcPts val="2500"/>
              </a:lnSpc>
            </a:pPr>
            <a:r>
              <a:rPr lang="en-US" sz="1800" dirty="0" err="1"/>
              <a:t>Destinada</a:t>
            </a:r>
            <a:r>
              <a:rPr lang="en-US" sz="1800" dirty="0"/>
              <a:t> </a:t>
            </a:r>
            <a:r>
              <a:rPr lang="en-US" sz="1800" dirty="0" err="1"/>
              <a:t>para</a:t>
            </a:r>
            <a:r>
              <a:rPr lang="en-US" sz="1800" dirty="0"/>
              <a:t> </a:t>
            </a:r>
            <a:r>
              <a:rPr lang="en-US" sz="1800" dirty="0" err="1"/>
              <a:t>proveer</a:t>
            </a:r>
            <a:r>
              <a:rPr lang="en-US" sz="1800" dirty="0"/>
              <a:t> </a:t>
            </a:r>
            <a:r>
              <a:rPr lang="en-US" sz="1800" dirty="0" err="1"/>
              <a:t>una</a:t>
            </a:r>
            <a:r>
              <a:rPr lang="en-US" sz="1800" dirty="0"/>
              <a:t> base </a:t>
            </a:r>
            <a:r>
              <a:rPr lang="en-US" sz="1800" dirty="0" err="1"/>
              <a:t>para</a:t>
            </a:r>
            <a:r>
              <a:rPr lang="en-US" sz="1800" dirty="0"/>
              <a:t> </a:t>
            </a:r>
            <a:r>
              <a:rPr lang="en-US" sz="1800" dirty="0" err="1"/>
              <a:t>acciones</a:t>
            </a:r>
            <a:r>
              <a:rPr lang="en-US" sz="1800" dirty="0"/>
              <a:t> </a:t>
            </a:r>
            <a:r>
              <a:rPr lang="en-US" sz="1800" dirty="0" err="1"/>
              <a:t>legales</a:t>
            </a:r>
            <a:r>
              <a:rPr lang="en-US" sz="1800" dirty="0"/>
              <a:t>, </a:t>
            </a:r>
            <a:r>
              <a:rPr lang="en-US" sz="1800" dirty="0" err="1"/>
              <a:t>reclamos</a:t>
            </a:r>
            <a:r>
              <a:rPr lang="en-US" sz="1800" dirty="0"/>
              <a:t>, </a:t>
            </a:r>
            <a:r>
              <a:rPr lang="en-US" sz="1800" dirty="0" err="1"/>
              <a:t>defensas</a:t>
            </a:r>
            <a:r>
              <a:rPr lang="en-US" sz="1800" dirty="0"/>
              <a:t> u </a:t>
            </a:r>
            <a:r>
              <a:rPr lang="en-US" sz="1800" dirty="0" err="1"/>
              <a:t>otras</a:t>
            </a:r>
            <a:r>
              <a:rPr lang="en-US" sz="1800" dirty="0"/>
              <a:t> </a:t>
            </a:r>
            <a:r>
              <a:rPr lang="en-US" sz="1800" dirty="0" err="1"/>
              <a:t>demandas</a:t>
            </a:r>
            <a:r>
              <a:rPr lang="en-US" sz="1800" dirty="0"/>
              <a:t> en </a:t>
            </a:r>
            <a:r>
              <a:rPr lang="en-US" sz="1800" dirty="0" err="1"/>
              <a:t>cualquier</a:t>
            </a:r>
            <a:r>
              <a:rPr lang="en-US" sz="1800" dirty="0"/>
              <a:t> </a:t>
            </a:r>
            <a:r>
              <a:rPr lang="en-US" sz="1800" dirty="0" err="1"/>
              <a:t>otro</a:t>
            </a:r>
            <a:r>
              <a:rPr lang="en-US" sz="1800" dirty="0"/>
              <a:t> </a:t>
            </a:r>
            <a:r>
              <a:rPr lang="en-US" sz="1800" dirty="0" err="1"/>
              <a:t>procedimiento</a:t>
            </a:r>
            <a:r>
              <a:rPr lang="en-US" sz="1800" dirty="0"/>
              <a:t> local o </a:t>
            </a:r>
            <a:r>
              <a:rPr lang="en-US" sz="1800" dirty="0" err="1"/>
              <a:t>internacional</a:t>
            </a:r>
            <a:r>
              <a:rPr lang="en-US" sz="1800" dirty="0"/>
              <a:t>.</a:t>
            </a:r>
            <a:endParaRPr lang="en-US" sz="1800" b="0" dirty="0"/>
          </a:p>
          <a:p>
            <a:pPr>
              <a:lnSpc>
                <a:spcPts val="2500"/>
              </a:lnSpc>
            </a:pPr>
            <a:r>
              <a:rPr lang="en-US" sz="1800" dirty="0" err="1"/>
              <a:t>Destinada</a:t>
            </a:r>
            <a:r>
              <a:rPr lang="en-US" sz="1800" dirty="0"/>
              <a:t> </a:t>
            </a:r>
            <a:r>
              <a:rPr lang="en-US" sz="1800" dirty="0" err="1"/>
              <a:t>para</a:t>
            </a:r>
            <a:r>
              <a:rPr lang="en-US" sz="1800" dirty="0"/>
              <a:t> ser </a:t>
            </a:r>
            <a:r>
              <a:rPr lang="en-US" sz="1800" dirty="0" err="1"/>
              <a:t>citada</a:t>
            </a:r>
            <a:r>
              <a:rPr lang="en-US" sz="1800" dirty="0"/>
              <a:t> </a:t>
            </a:r>
            <a:r>
              <a:rPr lang="en-US" sz="1800" dirty="0" err="1"/>
              <a:t>como</a:t>
            </a:r>
            <a:r>
              <a:rPr lang="en-US" sz="1800" dirty="0"/>
              <a:t> </a:t>
            </a:r>
            <a:r>
              <a:rPr lang="en-US" sz="1800" dirty="0" err="1"/>
              <a:t>evidencia</a:t>
            </a:r>
            <a:r>
              <a:rPr lang="en-US" sz="1800" dirty="0"/>
              <a:t> del </a:t>
            </a:r>
            <a:r>
              <a:rPr lang="en-US" sz="1800" dirty="0" err="1"/>
              <a:t>derecho</a:t>
            </a:r>
            <a:r>
              <a:rPr lang="en-US" sz="1800" dirty="0"/>
              <a:t> </a:t>
            </a:r>
            <a:r>
              <a:rPr lang="en-US" sz="1800" dirty="0" err="1"/>
              <a:t>internacional</a:t>
            </a:r>
            <a:r>
              <a:rPr lang="en-US" sz="1800" dirty="0"/>
              <a:t> del </a:t>
            </a:r>
            <a:r>
              <a:rPr lang="en-US" sz="1800" dirty="0" err="1"/>
              <a:t>consumidor</a:t>
            </a:r>
            <a:r>
              <a:rPr lang="en-US" sz="1800" dirty="0"/>
              <a:t> </a:t>
            </a:r>
            <a:r>
              <a:rPr lang="en-US" sz="1800" b="0" dirty="0"/>
              <a:t>.</a:t>
            </a:r>
          </a:p>
          <a:p>
            <a:pPr>
              <a:lnSpc>
                <a:spcPts val="2500"/>
              </a:lnSpc>
            </a:pPr>
            <a:r>
              <a:rPr lang="en-US" sz="1800" dirty="0" err="1"/>
              <a:t>Destinada</a:t>
            </a:r>
            <a:r>
              <a:rPr lang="en-US" sz="1800" dirty="0"/>
              <a:t> </a:t>
            </a:r>
            <a:r>
              <a:rPr lang="en-US" sz="1800" dirty="0" err="1"/>
              <a:t>para</a:t>
            </a:r>
            <a:r>
              <a:rPr lang="en-US" sz="1800" dirty="0"/>
              <a:t> </a:t>
            </a:r>
            <a:r>
              <a:rPr lang="en-US" sz="1800" dirty="0" err="1"/>
              <a:t>prevenir</a:t>
            </a:r>
            <a:r>
              <a:rPr lang="en-US" sz="1800" dirty="0"/>
              <a:t> el </a:t>
            </a:r>
            <a:r>
              <a:rPr lang="en-US" sz="1800" dirty="0" err="1"/>
              <a:t>desarrollo</a:t>
            </a:r>
            <a:r>
              <a:rPr lang="en-US" sz="1800" dirty="0"/>
              <a:t> de </a:t>
            </a:r>
            <a:r>
              <a:rPr lang="en-US" sz="1800" dirty="0" err="1"/>
              <a:t>estándares</a:t>
            </a:r>
            <a:r>
              <a:rPr lang="en-US" sz="1800" dirty="0"/>
              <a:t> </a:t>
            </a:r>
            <a:r>
              <a:rPr lang="en-US" sz="1800" dirty="0" err="1"/>
              <a:t>nacionales</a:t>
            </a:r>
            <a:r>
              <a:rPr lang="en-US" sz="1800" dirty="0"/>
              <a:t> </a:t>
            </a:r>
            <a:r>
              <a:rPr lang="en-US" sz="1800" dirty="0" err="1"/>
              <a:t>que</a:t>
            </a:r>
            <a:r>
              <a:rPr lang="en-US" sz="1800" dirty="0"/>
              <a:t> </a:t>
            </a:r>
            <a:r>
              <a:rPr lang="en-US" sz="1800" dirty="0" err="1"/>
              <a:t>sean</a:t>
            </a:r>
            <a:r>
              <a:rPr lang="en-US" sz="1800" dirty="0"/>
              <a:t> </a:t>
            </a:r>
            <a:r>
              <a:rPr lang="en-US" sz="1800" dirty="0" err="1"/>
              <a:t>más</a:t>
            </a:r>
            <a:r>
              <a:rPr lang="en-US" sz="1800" dirty="0"/>
              <a:t> </a:t>
            </a:r>
            <a:r>
              <a:rPr lang="en-US" sz="1800" dirty="0" err="1"/>
              <a:t>específicos</a:t>
            </a:r>
            <a:r>
              <a:rPr lang="en-US" sz="1800" dirty="0"/>
              <a:t>, </a:t>
            </a:r>
            <a:r>
              <a:rPr lang="en-US" sz="1800" dirty="0" err="1"/>
              <a:t>más</a:t>
            </a:r>
            <a:r>
              <a:rPr lang="en-US" sz="1800" dirty="0"/>
              <a:t> </a:t>
            </a:r>
            <a:r>
              <a:rPr lang="en-US" sz="1800" dirty="0" err="1"/>
              <a:t>demandantes</a:t>
            </a:r>
            <a:r>
              <a:rPr lang="en-US" sz="1800" dirty="0"/>
              <a:t> o de </a:t>
            </a:r>
            <a:r>
              <a:rPr lang="en-US" sz="1800" dirty="0" err="1"/>
              <a:t>diferente</a:t>
            </a:r>
            <a:r>
              <a:rPr lang="en-US" sz="1800" dirty="0"/>
              <a:t> </a:t>
            </a:r>
            <a:r>
              <a:rPr lang="en-US" sz="1800" dirty="0" err="1"/>
              <a:t>tipo</a:t>
            </a:r>
            <a:r>
              <a:rPr lang="en-US" sz="1800" dirty="0"/>
              <a:t>.</a:t>
            </a:r>
            <a:endParaRPr lang="en-US" sz="1800" b="0" dirty="0"/>
          </a:p>
        </p:txBody>
      </p:sp>
      <p:pic>
        <p:nvPicPr>
          <p:cNvPr id="5" name="Picture 4"/>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3558499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281354" y="-152400"/>
            <a:ext cx="7024744" cy="1143000"/>
          </a:xfrm>
        </p:spPr>
        <p:txBody>
          <a:bodyPr/>
          <a:lstStyle/>
          <a:p>
            <a:r>
              <a:rPr lang="en-US" dirty="0"/>
              <a:t>¿</a:t>
            </a:r>
            <a:r>
              <a:rPr lang="en-US" dirty="0" err="1"/>
              <a:t>Qué</a:t>
            </a:r>
            <a:r>
              <a:rPr lang="en-US" dirty="0"/>
              <a:t> </a:t>
            </a:r>
            <a:r>
              <a:rPr lang="en-US" dirty="0" err="1"/>
              <a:t>es</a:t>
            </a:r>
            <a:r>
              <a:rPr lang="en-US" dirty="0"/>
              <a:t> 26000…?</a:t>
            </a:r>
          </a:p>
        </p:txBody>
      </p:sp>
      <p:sp>
        <p:nvSpPr>
          <p:cNvPr id="83971" name="Rectangle 4"/>
          <p:cNvSpPr>
            <a:spLocks noGrp="1" noChangeArrowheads="1"/>
          </p:cNvSpPr>
          <p:nvPr>
            <p:ph idx="1"/>
          </p:nvPr>
        </p:nvSpPr>
        <p:spPr>
          <a:xfrm>
            <a:off x="381001" y="1600200"/>
            <a:ext cx="5943599" cy="3657600"/>
          </a:xfrm>
        </p:spPr>
        <p:txBody>
          <a:bodyPr>
            <a:noAutofit/>
          </a:bodyPr>
          <a:lstStyle/>
          <a:p>
            <a:r>
              <a:rPr lang="en-US" sz="1800" dirty="0" err="1"/>
              <a:t>Tiene</a:t>
            </a:r>
            <a:r>
              <a:rPr lang="en-US" sz="1800" dirty="0"/>
              <a:t> </a:t>
            </a:r>
            <a:r>
              <a:rPr lang="en-US" sz="1800" dirty="0" err="1"/>
              <a:t>por</a:t>
            </a:r>
            <a:r>
              <a:rPr lang="en-US" sz="1800" dirty="0"/>
              <a:t> </a:t>
            </a:r>
            <a:r>
              <a:rPr lang="en-US" sz="1800" dirty="0" err="1"/>
              <a:t>objeto</a:t>
            </a:r>
            <a:r>
              <a:rPr lang="en-US" sz="1800" dirty="0"/>
              <a:t> </a:t>
            </a:r>
            <a:r>
              <a:rPr lang="en-US" sz="1800" dirty="0" err="1"/>
              <a:t>ayudar</a:t>
            </a:r>
            <a:r>
              <a:rPr lang="en-US" sz="1800" dirty="0"/>
              <a:t> a </a:t>
            </a:r>
            <a:r>
              <a:rPr lang="en-US" sz="1800" dirty="0" err="1"/>
              <a:t>las</a:t>
            </a:r>
            <a:r>
              <a:rPr lang="en-US" sz="1800" dirty="0"/>
              <a:t> </a:t>
            </a:r>
            <a:r>
              <a:rPr lang="en-US" sz="1800" dirty="0" err="1"/>
              <a:t>organizaciones</a:t>
            </a:r>
            <a:r>
              <a:rPr lang="en-US" sz="1800" dirty="0"/>
              <a:t> a </a:t>
            </a:r>
            <a:r>
              <a:rPr lang="en-US" sz="1800" dirty="0" err="1"/>
              <a:t>contribuir</a:t>
            </a:r>
            <a:r>
              <a:rPr lang="en-US" sz="1800" dirty="0"/>
              <a:t> al </a:t>
            </a:r>
            <a:r>
              <a:rPr lang="en-US" sz="1800" dirty="0" err="1"/>
              <a:t>Desarrollo</a:t>
            </a:r>
            <a:r>
              <a:rPr lang="en-US" sz="1800" dirty="0"/>
              <a:t> </a:t>
            </a:r>
            <a:r>
              <a:rPr lang="en-US" sz="1800" dirty="0" err="1"/>
              <a:t>Sostenible</a:t>
            </a:r>
            <a:r>
              <a:rPr lang="en-US" sz="1800" b="0" dirty="0"/>
              <a:t>.</a:t>
            </a:r>
          </a:p>
          <a:p>
            <a:r>
              <a:rPr lang="en-US" sz="1800" dirty="0"/>
              <a:t>Su </a:t>
            </a:r>
            <a:r>
              <a:rPr lang="en-US" sz="1800" dirty="0" err="1"/>
              <a:t>objetivo</a:t>
            </a:r>
            <a:r>
              <a:rPr lang="en-US" sz="1800" dirty="0"/>
              <a:t> </a:t>
            </a:r>
            <a:r>
              <a:rPr lang="en-US" sz="1800" dirty="0" err="1"/>
              <a:t>es</a:t>
            </a:r>
            <a:r>
              <a:rPr lang="en-US" sz="1800" dirty="0"/>
              <a:t> </a:t>
            </a:r>
            <a:r>
              <a:rPr lang="en-US" sz="1800" dirty="0" err="1"/>
              <a:t>promover</a:t>
            </a:r>
            <a:r>
              <a:rPr lang="en-US" sz="1800" dirty="0"/>
              <a:t> un </a:t>
            </a:r>
            <a:r>
              <a:rPr lang="en-US" sz="1800" dirty="0" err="1"/>
              <a:t>entendimiento</a:t>
            </a:r>
            <a:r>
              <a:rPr lang="en-US" sz="1800" dirty="0"/>
              <a:t> </a:t>
            </a:r>
            <a:r>
              <a:rPr lang="en-US" sz="1800" dirty="0" err="1"/>
              <a:t>común</a:t>
            </a:r>
            <a:r>
              <a:rPr lang="en-US" sz="1800" dirty="0"/>
              <a:t> en el campo de la </a:t>
            </a:r>
            <a:r>
              <a:rPr lang="en-US" sz="1800" dirty="0" err="1"/>
              <a:t>Responsabilidad</a:t>
            </a:r>
            <a:r>
              <a:rPr lang="en-US" sz="1800" dirty="0"/>
              <a:t> Social.</a:t>
            </a:r>
            <a:endParaRPr lang="en-US" sz="1800" b="0" dirty="0"/>
          </a:p>
          <a:p>
            <a:r>
              <a:rPr lang="en-US" sz="1800" dirty="0" err="1"/>
              <a:t>Destinada</a:t>
            </a:r>
            <a:r>
              <a:rPr lang="en-US" sz="1800" dirty="0"/>
              <a:t> a </a:t>
            </a:r>
            <a:r>
              <a:rPr lang="en-US" sz="1800" dirty="0" err="1"/>
              <a:t>complementar</a:t>
            </a:r>
            <a:r>
              <a:rPr lang="en-US" sz="1800" dirty="0"/>
              <a:t> </a:t>
            </a:r>
            <a:r>
              <a:rPr lang="en-US" sz="1800" dirty="0" err="1"/>
              <a:t>otros</a:t>
            </a:r>
            <a:r>
              <a:rPr lang="en-US" sz="1800" dirty="0"/>
              <a:t> </a:t>
            </a:r>
            <a:r>
              <a:rPr lang="en-US" sz="1800" dirty="0" err="1"/>
              <a:t>instrumentos</a:t>
            </a:r>
            <a:r>
              <a:rPr lang="en-US" sz="1800" dirty="0"/>
              <a:t> e </a:t>
            </a:r>
            <a:r>
              <a:rPr lang="en-US" sz="1800" dirty="0" err="1"/>
              <a:t>iniciativas</a:t>
            </a:r>
            <a:r>
              <a:rPr lang="en-US" sz="1800" dirty="0"/>
              <a:t> </a:t>
            </a:r>
            <a:r>
              <a:rPr lang="en-US" sz="1800" dirty="0" err="1"/>
              <a:t>para</a:t>
            </a:r>
            <a:r>
              <a:rPr lang="en-US" sz="1800" dirty="0"/>
              <a:t> la </a:t>
            </a:r>
            <a:r>
              <a:rPr lang="en-US" sz="1800" dirty="0" err="1"/>
              <a:t>Responsabilidad</a:t>
            </a:r>
            <a:r>
              <a:rPr lang="en-US" sz="1800" dirty="0"/>
              <a:t> Social y no </a:t>
            </a:r>
            <a:r>
              <a:rPr lang="en-US" sz="1800" dirty="0" err="1"/>
              <a:t>para</a:t>
            </a:r>
            <a:r>
              <a:rPr lang="en-US" sz="1800" dirty="0"/>
              <a:t> </a:t>
            </a:r>
            <a:r>
              <a:rPr lang="en-US" sz="1800" dirty="0" err="1"/>
              <a:t>reemplazarlos</a:t>
            </a:r>
            <a:r>
              <a:rPr lang="en-US" sz="1800" dirty="0"/>
              <a:t>.</a:t>
            </a:r>
          </a:p>
          <a:p>
            <a:r>
              <a:rPr lang="en-US" sz="1800" dirty="0" err="1"/>
              <a:t>Tiene</a:t>
            </a:r>
            <a:r>
              <a:rPr lang="en-US" sz="1800" dirty="0"/>
              <a:t> </a:t>
            </a:r>
            <a:r>
              <a:rPr lang="en-US" sz="1800" dirty="0" err="1"/>
              <a:t>por</a:t>
            </a:r>
            <a:r>
              <a:rPr lang="en-US" sz="1800" dirty="0"/>
              <a:t> </a:t>
            </a:r>
            <a:r>
              <a:rPr lang="en-US" sz="1800" dirty="0" err="1"/>
              <a:t>objeto</a:t>
            </a:r>
            <a:r>
              <a:rPr lang="en-US" sz="1800" dirty="0"/>
              <a:t> </a:t>
            </a:r>
            <a:r>
              <a:rPr lang="en-US" sz="1800" dirty="0" err="1"/>
              <a:t>proporcionar</a:t>
            </a:r>
            <a:r>
              <a:rPr lang="en-US" sz="1800" dirty="0"/>
              <a:t> a </a:t>
            </a:r>
            <a:r>
              <a:rPr lang="en-US" sz="1800" dirty="0" err="1"/>
              <a:t>las</a:t>
            </a:r>
            <a:r>
              <a:rPr lang="en-US" sz="1800" dirty="0"/>
              <a:t> </a:t>
            </a:r>
            <a:r>
              <a:rPr lang="en-US" sz="1800" dirty="0" err="1"/>
              <a:t>organizaciones</a:t>
            </a:r>
            <a:r>
              <a:rPr lang="en-US" sz="1800" dirty="0"/>
              <a:t> </a:t>
            </a:r>
            <a:r>
              <a:rPr lang="en-US" sz="1800" dirty="0" err="1"/>
              <a:t>orientación</a:t>
            </a:r>
            <a:r>
              <a:rPr lang="en-US" sz="1800" dirty="0"/>
              <a:t> </a:t>
            </a:r>
            <a:r>
              <a:rPr lang="en-US" sz="1800" dirty="0" err="1"/>
              <a:t>sobre</a:t>
            </a:r>
            <a:r>
              <a:rPr lang="en-US" sz="1800" dirty="0"/>
              <a:t> </a:t>
            </a:r>
            <a:r>
              <a:rPr lang="en-US" sz="1800" dirty="0" err="1"/>
              <a:t>Responsabilidad</a:t>
            </a:r>
            <a:r>
              <a:rPr lang="en-US" sz="1800" dirty="0"/>
              <a:t> Social y </a:t>
            </a:r>
            <a:r>
              <a:rPr lang="en-US" sz="1800" dirty="0" err="1"/>
              <a:t>puede</a:t>
            </a:r>
            <a:r>
              <a:rPr lang="en-US" sz="1800" dirty="0"/>
              <a:t> ser </a:t>
            </a:r>
            <a:r>
              <a:rPr lang="en-US" sz="1800" dirty="0" err="1"/>
              <a:t>utilizada</a:t>
            </a:r>
            <a:r>
              <a:rPr lang="en-US" sz="1800" dirty="0"/>
              <a:t> </a:t>
            </a:r>
            <a:r>
              <a:rPr lang="en-US" sz="1800" dirty="0" err="1"/>
              <a:t>como</a:t>
            </a:r>
            <a:r>
              <a:rPr lang="en-US" sz="1800" dirty="0"/>
              <a:t> parte de </a:t>
            </a:r>
            <a:r>
              <a:rPr lang="en-US" sz="1800" dirty="0" err="1"/>
              <a:t>las</a:t>
            </a:r>
            <a:r>
              <a:rPr lang="en-US" sz="1800" dirty="0"/>
              <a:t> </a:t>
            </a:r>
            <a:r>
              <a:rPr lang="en-US" sz="1800" dirty="0" err="1"/>
              <a:t>actividades</a:t>
            </a:r>
            <a:r>
              <a:rPr lang="en-US" sz="1800" dirty="0"/>
              <a:t> de </a:t>
            </a:r>
            <a:r>
              <a:rPr lang="en-US" sz="1800" dirty="0" err="1"/>
              <a:t>política</a:t>
            </a:r>
            <a:r>
              <a:rPr lang="en-US" sz="1800" dirty="0"/>
              <a:t> </a:t>
            </a:r>
            <a:r>
              <a:rPr lang="en-US" sz="1800" dirty="0" err="1"/>
              <a:t>pública</a:t>
            </a:r>
            <a:r>
              <a:rPr lang="en-US" sz="1800" dirty="0"/>
              <a:t>. </a:t>
            </a:r>
            <a:endParaRPr lang="en-US" sz="1800" b="0"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79</a:t>
            </a:fld>
            <a:endParaRPr lang="en-US" dirty="0"/>
          </a:p>
        </p:txBody>
      </p:sp>
      <p:pic>
        <p:nvPicPr>
          <p:cNvPr id="2" name="Picture 1"/>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2252275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1" y="109538"/>
            <a:ext cx="8845219" cy="1143000"/>
          </a:xfrm>
        </p:spPr>
        <p:txBody>
          <a:bodyPr/>
          <a:lstStyle/>
          <a:p>
            <a:r>
              <a:rPr lang="en-US" dirty="0" err="1"/>
              <a:t>Activo</a:t>
            </a:r>
            <a:r>
              <a:rPr lang="en-US" dirty="0"/>
              <a:t> en </a:t>
            </a:r>
            <a:r>
              <a:rPr lang="en-US" dirty="0" err="1"/>
              <a:t>más</a:t>
            </a:r>
            <a:r>
              <a:rPr lang="en-US" dirty="0"/>
              <a:t> de 140 </a:t>
            </a:r>
            <a:r>
              <a:rPr lang="en-US" dirty="0" err="1"/>
              <a:t>paises</a:t>
            </a:r>
            <a:r>
              <a:rPr lang="en-US" dirty="0"/>
              <a:t> y en</a:t>
            </a:r>
            <a:br>
              <a:rPr lang="en-US" dirty="0"/>
            </a:br>
            <a:r>
              <a:rPr lang="en-US" dirty="0" err="1"/>
              <a:t>crecimiento</a:t>
            </a:r>
            <a:endParaRPr lang="en-US" dirty="0"/>
          </a:p>
        </p:txBody>
      </p:sp>
      <p:sp>
        <p:nvSpPr>
          <p:cNvPr id="4" name="Content Placeholder 3"/>
          <p:cNvSpPr>
            <a:spLocks noGrp="1"/>
          </p:cNvSpPr>
          <p:nvPr>
            <p:ph sz="half" idx="2"/>
          </p:nvPr>
        </p:nvSpPr>
        <p:spPr>
          <a:xfrm>
            <a:off x="228600" y="1905000"/>
            <a:ext cx="4343400" cy="2514600"/>
          </a:xfrm>
        </p:spPr>
        <p:txBody>
          <a:bodyPr>
            <a:normAutofit fontScale="92500" lnSpcReduction="20000"/>
          </a:bodyPr>
          <a:lstStyle/>
          <a:p>
            <a:pPr marL="0" indent="0">
              <a:buNone/>
            </a:pPr>
            <a:r>
              <a:rPr lang="es-ES" b="1" dirty="0"/>
              <a:t>GPM es la mayor organización de capacitación en sostenibilidad en el mundo</a:t>
            </a:r>
            <a:r>
              <a:rPr lang="es-ES" dirty="0"/>
              <a:t>.</a:t>
            </a:r>
            <a:br>
              <a:rPr lang="es-ES" dirty="0"/>
            </a:br>
            <a:r>
              <a:rPr lang="es-ES" dirty="0"/>
              <a:t>(La Organización de Gestión de Proyectos Sustentables.)</a:t>
            </a:r>
            <a:endParaRPr lang="en-US" dirty="0"/>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8</a:t>
            </a:fld>
            <a:endParaRPr lang="en-US" dirty="0"/>
          </a:p>
        </p:txBody>
      </p:sp>
      <p:pic>
        <p:nvPicPr>
          <p:cNvPr id="8" name="Picture 7" descr="MAP.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3000" y="1981200"/>
            <a:ext cx="3810000" cy="2170586"/>
          </a:xfrm>
          <a:prstGeom prst="rect">
            <a:avLst/>
          </a:prstGeom>
        </p:spPr>
      </p:pic>
    </p:spTree>
    <p:extLst>
      <p:ext uri="{BB962C8B-B14F-4D97-AF65-F5344CB8AC3E}">
        <p14:creationId xmlns:p14="http://schemas.microsoft.com/office/powerpoint/2010/main" val="165497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a:t>ISO 26000</a:t>
            </a:r>
            <a:br>
              <a:rPr lang="en-US" dirty="0"/>
            </a:br>
            <a:r>
              <a:rPr lang="en-US" dirty="0" err="1"/>
              <a:t>Principios</a:t>
            </a:r>
            <a:r>
              <a:rPr lang="en-US" dirty="0"/>
              <a:t> de </a:t>
            </a:r>
            <a:r>
              <a:rPr lang="en-US" dirty="0" err="1"/>
              <a:t>Responsabilidad</a:t>
            </a:r>
            <a:r>
              <a:rPr lang="en-US" dirty="0"/>
              <a:t> Social</a:t>
            </a:r>
          </a:p>
        </p:txBody>
      </p:sp>
      <p:sp>
        <p:nvSpPr>
          <p:cNvPr id="52228" name="Rectangle 4"/>
          <p:cNvSpPr>
            <a:spLocks noGrp="1" noChangeArrowheads="1"/>
          </p:cNvSpPr>
          <p:nvPr>
            <p:ph idx="1"/>
          </p:nvPr>
        </p:nvSpPr>
        <p:spPr>
          <a:xfrm>
            <a:off x="304800" y="1143000"/>
            <a:ext cx="7010400" cy="4648200"/>
          </a:xfrm>
        </p:spPr>
        <p:txBody>
          <a:bodyPr>
            <a:noAutofit/>
          </a:bodyPr>
          <a:lstStyle/>
          <a:p>
            <a:pPr>
              <a:lnSpc>
                <a:spcPct val="100000"/>
              </a:lnSpc>
              <a:spcAft>
                <a:spcPts val="0"/>
              </a:spcAft>
              <a:defRPr/>
            </a:pPr>
            <a:r>
              <a:rPr lang="en-US" sz="1600" b="1" dirty="0" err="1"/>
              <a:t>Responsabilidad</a:t>
            </a:r>
            <a:endParaRPr lang="en-US" sz="1600" b="1" dirty="0"/>
          </a:p>
          <a:p>
            <a:pPr lvl="1">
              <a:lnSpc>
                <a:spcPct val="100000"/>
              </a:lnSpc>
              <a:spcAft>
                <a:spcPts val="0"/>
              </a:spcAft>
              <a:buNone/>
              <a:defRPr/>
            </a:pPr>
            <a:r>
              <a:rPr lang="es-ES" sz="1600" dirty="0"/>
              <a:t>Las organizaciones deben ser responsable por sus impactos en la sociedad y el medio ambiente.</a:t>
            </a:r>
            <a:endParaRPr lang="en-US" sz="1600" dirty="0">
              <a:ea typeface="ＭＳ Ｐゴシック" pitchFamily="-112" charset="-128"/>
            </a:endParaRPr>
          </a:p>
          <a:p>
            <a:pPr>
              <a:lnSpc>
                <a:spcPct val="100000"/>
              </a:lnSpc>
              <a:spcAft>
                <a:spcPts val="0"/>
              </a:spcAft>
              <a:defRPr/>
            </a:pPr>
            <a:r>
              <a:rPr lang="en-US" sz="1600" b="1" dirty="0" err="1"/>
              <a:t>Transparencia</a:t>
            </a:r>
            <a:endParaRPr lang="en-US" sz="1600" b="1" dirty="0"/>
          </a:p>
          <a:p>
            <a:pPr lvl="1">
              <a:lnSpc>
                <a:spcPct val="100000"/>
              </a:lnSpc>
              <a:spcAft>
                <a:spcPts val="0"/>
              </a:spcAft>
              <a:buNone/>
              <a:defRPr/>
            </a:pPr>
            <a:r>
              <a:rPr lang="en-US" sz="1600" dirty="0">
                <a:ea typeface="ＭＳ Ｐゴシック" pitchFamily="-112" charset="-128"/>
              </a:rPr>
              <a:t>Las</a:t>
            </a:r>
            <a:r>
              <a:rPr lang="en-US" sz="1600" b="1" dirty="0">
                <a:ea typeface="ＭＳ Ｐゴシック" pitchFamily="-112" charset="-128"/>
              </a:rPr>
              <a:t> o</a:t>
            </a:r>
            <a:r>
              <a:rPr lang="es-ES" sz="1600" dirty="0" err="1"/>
              <a:t>rganizaciones</a:t>
            </a:r>
            <a:r>
              <a:rPr lang="es-ES" sz="1600" dirty="0"/>
              <a:t> deben ser transparente en sus decisiones y actividades que impactan en la sociedad y el medio ambiente.</a:t>
            </a:r>
            <a:endParaRPr lang="en-US" sz="1600" dirty="0">
              <a:ea typeface="ＭＳ Ｐゴシック" pitchFamily="-112" charset="-128"/>
            </a:endParaRPr>
          </a:p>
          <a:p>
            <a:pPr>
              <a:lnSpc>
                <a:spcPct val="100000"/>
              </a:lnSpc>
              <a:spcAft>
                <a:spcPts val="0"/>
              </a:spcAft>
              <a:defRPr/>
            </a:pPr>
            <a:r>
              <a:rPr lang="en-US" sz="1600" b="1" dirty="0" err="1"/>
              <a:t>Comportamiento</a:t>
            </a:r>
            <a:r>
              <a:rPr lang="en-US" sz="1600" b="1" dirty="0"/>
              <a:t> </a:t>
            </a:r>
            <a:r>
              <a:rPr lang="en-US" sz="1600" b="1" dirty="0" err="1"/>
              <a:t>Ético</a:t>
            </a:r>
            <a:endParaRPr lang="en-US" sz="1600" b="1" dirty="0"/>
          </a:p>
          <a:p>
            <a:pPr lvl="1">
              <a:buNone/>
              <a:defRPr/>
            </a:pPr>
            <a:r>
              <a:rPr lang="es-ES" sz="1600" dirty="0"/>
              <a:t>Las organizaciones deben tener un comportamiento ético en todo momento. </a:t>
            </a:r>
            <a:endParaRPr lang="en-US" sz="1600" dirty="0">
              <a:ea typeface="ＭＳ Ｐゴシック" pitchFamily="-112" charset="-128"/>
            </a:endParaRPr>
          </a:p>
          <a:p>
            <a:pPr>
              <a:defRPr/>
            </a:pPr>
            <a:r>
              <a:rPr lang="en-US" sz="1600" b="1" dirty="0" err="1"/>
              <a:t>Respeto</a:t>
            </a:r>
            <a:r>
              <a:rPr lang="en-US" sz="1600" b="1" dirty="0"/>
              <a:t> de los </a:t>
            </a:r>
            <a:r>
              <a:rPr lang="en-US" sz="1600" b="1" dirty="0" err="1"/>
              <a:t>interesados</a:t>
            </a:r>
            <a:endParaRPr lang="en-US" sz="1600" b="1" dirty="0"/>
          </a:p>
          <a:p>
            <a:pPr lvl="1">
              <a:lnSpc>
                <a:spcPct val="100000"/>
              </a:lnSpc>
              <a:spcAft>
                <a:spcPts val="0"/>
              </a:spcAft>
              <a:buNone/>
              <a:defRPr/>
            </a:pPr>
            <a:r>
              <a:rPr lang="es-ES" sz="1600" dirty="0"/>
              <a:t>Las organizaciones deben respetar, considerar y responder a los intereses de sus partes interesadas. </a:t>
            </a:r>
            <a:endParaRPr lang="en-US" sz="1600" dirty="0">
              <a:ea typeface="ＭＳ Ｐゴシック" pitchFamily="-112" charset="-128"/>
            </a:endParaRPr>
          </a:p>
          <a:p>
            <a:pPr>
              <a:defRPr/>
            </a:pPr>
            <a:r>
              <a:rPr lang="en-US" sz="1600" b="1" dirty="0" err="1"/>
              <a:t>Respeto</a:t>
            </a:r>
            <a:r>
              <a:rPr lang="en-US" sz="1600" b="1" dirty="0"/>
              <a:t> </a:t>
            </a:r>
            <a:r>
              <a:rPr lang="en-US" sz="1600" b="1" dirty="0" err="1"/>
              <a:t>por</a:t>
            </a:r>
            <a:r>
              <a:rPr lang="en-US" sz="1600" b="1" dirty="0"/>
              <a:t> el Estado de </a:t>
            </a:r>
            <a:r>
              <a:rPr lang="en-US" sz="1600" b="1" dirty="0" err="1"/>
              <a:t>Derecho</a:t>
            </a:r>
            <a:endParaRPr lang="en-US" sz="1600" b="1" dirty="0"/>
          </a:p>
          <a:p>
            <a:pPr lvl="1">
              <a:buNone/>
              <a:defRPr/>
            </a:pPr>
            <a:r>
              <a:rPr lang="es-ES" sz="1600" dirty="0"/>
              <a:t>Las organizaciones deben aceptar que el respeto a la ley es </a:t>
            </a:r>
            <a:r>
              <a:rPr lang="es-ES" sz="1600" b="1" dirty="0"/>
              <a:t>obligatorio </a:t>
            </a:r>
            <a:r>
              <a:rPr lang="es-ES" sz="1600" dirty="0"/>
              <a:t>para esa región o país.</a:t>
            </a:r>
            <a:endParaRPr lang="en-US" sz="1600" dirty="0">
              <a:ea typeface="ＭＳ Ｐゴシック" pitchFamily="-112" charset="-128"/>
            </a:endParaRPr>
          </a:p>
          <a:p>
            <a:pPr>
              <a:defRPr/>
            </a:pPr>
            <a:r>
              <a:rPr lang="en-US" sz="1600" b="1" dirty="0" err="1"/>
              <a:t>Respeto</a:t>
            </a:r>
            <a:r>
              <a:rPr lang="en-US" sz="1600" b="1" dirty="0"/>
              <a:t> de </a:t>
            </a:r>
            <a:r>
              <a:rPr lang="en-US" sz="1600" b="1" dirty="0" err="1"/>
              <a:t>las</a:t>
            </a:r>
            <a:r>
              <a:rPr lang="en-US" sz="1600" b="1" dirty="0"/>
              <a:t> </a:t>
            </a:r>
            <a:r>
              <a:rPr lang="en-US" sz="1600" b="1" dirty="0" err="1"/>
              <a:t>normas</a:t>
            </a:r>
            <a:r>
              <a:rPr lang="en-US" sz="1600" b="1" dirty="0"/>
              <a:t> de </a:t>
            </a:r>
            <a:r>
              <a:rPr lang="en-US" sz="1600" b="1" dirty="0" err="1"/>
              <a:t>comportamiento</a:t>
            </a:r>
            <a:r>
              <a:rPr lang="en-US" sz="1600" b="1" dirty="0"/>
              <a:t> </a:t>
            </a:r>
            <a:r>
              <a:rPr lang="en-US" sz="1600" b="1" dirty="0" err="1"/>
              <a:t>internacionales</a:t>
            </a:r>
            <a:endParaRPr lang="en-US" sz="1600" b="1" dirty="0"/>
          </a:p>
          <a:p>
            <a:pPr lvl="1">
              <a:buNone/>
              <a:defRPr/>
            </a:pPr>
            <a:r>
              <a:rPr lang="es-ES" sz="1600" dirty="0"/>
              <a:t>Las organizaciones deben respetar la normativa internacional de comportamiento, a la vez que acatar el principio de respeto a la ley. </a:t>
            </a:r>
          </a:p>
          <a:p>
            <a:pPr lvl="1">
              <a:buNone/>
              <a:defRPr/>
            </a:pPr>
            <a:endParaRPr lang="en-US" sz="1400"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80</a:t>
            </a:fld>
            <a:endParaRPr lang="en-US" dirty="0"/>
          </a:p>
        </p:txBody>
      </p:sp>
      <p:pic>
        <p:nvPicPr>
          <p:cNvPr id="5" name="Picture 4"/>
          <p:cNvPicPr>
            <a:picLocks noChangeAspect="1"/>
          </p:cNvPicPr>
          <p:nvPr/>
        </p:nvPicPr>
        <p:blipFill>
          <a:blip r:embed="rId3" cstate="print"/>
          <a:stretch>
            <a:fillRect/>
          </a:stretch>
        </p:blipFill>
        <p:spPr>
          <a:xfrm>
            <a:off x="7162800" y="1905000"/>
            <a:ext cx="1547446" cy="1905000"/>
          </a:xfrm>
          <a:prstGeom prst="rect">
            <a:avLst/>
          </a:prstGeom>
        </p:spPr>
      </p:pic>
    </p:spTree>
    <p:extLst>
      <p:ext uri="{BB962C8B-B14F-4D97-AF65-F5344CB8AC3E}">
        <p14:creationId xmlns:p14="http://schemas.microsoft.com/office/powerpoint/2010/main" val="36776560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a:t>ISO 26000</a:t>
            </a:r>
            <a:br>
              <a:rPr lang="en-US" dirty="0"/>
            </a:br>
            <a:r>
              <a:rPr lang="en-US" dirty="0" err="1"/>
              <a:t>Principios</a:t>
            </a:r>
            <a:r>
              <a:rPr lang="en-US" dirty="0"/>
              <a:t> de </a:t>
            </a:r>
            <a:r>
              <a:rPr lang="en-US" dirty="0" err="1"/>
              <a:t>Responsabilidad</a:t>
            </a:r>
            <a:r>
              <a:rPr lang="en-US" dirty="0"/>
              <a:t> Social</a:t>
            </a:r>
          </a:p>
        </p:txBody>
      </p:sp>
      <p:sp>
        <p:nvSpPr>
          <p:cNvPr id="52228" name="Rectangle 4"/>
          <p:cNvSpPr>
            <a:spLocks noGrp="1" noChangeArrowheads="1"/>
          </p:cNvSpPr>
          <p:nvPr>
            <p:ph idx="1"/>
          </p:nvPr>
        </p:nvSpPr>
        <p:spPr>
          <a:xfrm>
            <a:off x="228600" y="1066800"/>
            <a:ext cx="6373079" cy="4114800"/>
          </a:xfrm>
        </p:spPr>
        <p:txBody>
          <a:bodyPr>
            <a:noAutofit/>
          </a:bodyPr>
          <a:lstStyle/>
          <a:p>
            <a:pPr>
              <a:defRPr/>
            </a:pPr>
            <a:r>
              <a:rPr lang="en-US" sz="1600" b="1" dirty="0" err="1"/>
              <a:t>Respeto</a:t>
            </a:r>
            <a:r>
              <a:rPr lang="en-US" sz="1600" b="1" dirty="0"/>
              <a:t> a los </a:t>
            </a:r>
            <a:r>
              <a:rPr lang="en-US" sz="1600" b="1" dirty="0" err="1"/>
              <a:t>Derechos</a:t>
            </a:r>
            <a:r>
              <a:rPr lang="en-US" sz="1600" b="1" dirty="0"/>
              <a:t> </a:t>
            </a:r>
            <a:r>
              <a:rPr lang="en-US" sz="1600" b="1" dirty="0" err="1"/>
              <a:t>Humanos</a:t>
            </a:r>
            <a:endParaRPr lang="en-US" sz="1600" b="1" dirty="0"/>
          </a:p>
          <a:p>
            <a:pPr lvl="1">
              <a:defRPr/>
            </a:pPr>
            <a:r>
              <a:rPr lang="en-US" sz="1400" dirty="0" err="1"/>
              <a:t>Una</a:t>
            </a:r>
            <a:r>
              <a:rPr lang="en-US" sz="1400" dirty="0"/>
              <a:t> </a:t>
            </a:r>
            <a:r>
              <a:rPr lang="en-US" sz="1400" dirty="0" err="1"/>
              <a:t>organización</a:t>
            </a:r>
            <a:r>
              <a:rPr lang="en-US" sz="1400" dirty="0"/>
              <a:t> </a:t>
            </a:r>
            <a:r>
              <a:rPr lang="en-US" sz="1400" dirty="0" err="1"/>
              <a:t>debe</a:t>
            </a:r>
            <a:r>
              <a:rPr lang="en-US" sz="1400" dirty="0"/>
              <a:t>: </a:t>
            </a:r>
            <a:r>
              <a:rPr lang="en-US" sz="1400" dirty="0" err="1"/>
              <a:t>respectar</a:t>
            </a:r>
            <a:r>
              <a:rPr lang="en-US" sz="1400" dirty="0"/>
              <a:t> y, </a:t>
            </a:r>
            <a:r>
              <a:rPr lang="en-US" sz="1400" dirty="0" err="1"/>
              <a:t>donde</a:t>
            </a:r>
            <a:r>
              <a:rPr lang="en-US" sz="1400" dirty="0"/>
              <a:t> sea </a:t>
            </a:r>
            <a:r>
              <a:rPr lang="en-US" sz="1400" dirty="0" err="1"/>
              <a:t>posible</a:t>
            </a:r>
            <a:r>
              <a:rPr lang="en-US" sz="1400" dirty="0"/>
              <a:t>, </a:t>
            </a:r>
            <a:r>
              <a:rPr lang="en-US" sz="1400" dirty="0" err="1"/>
              <a:t>promover</a:t>
            </a:r>
            <a:r>
              <a:rPr lang="en-US" sz="1400" dirty="0"/>
              <a:t> </a:t>
            </a:r>
            <a:r>
              <a:rPr lang="es-ES" sz="1400" dirty="0"/>
              <a:t>los derechos establecidos en la Declaración Internacional de Derechos Humanos; </a:t>
            </a:r>
          </a:p>
          <a:p>
            <a:pPr lvl="1">
              <a:defRPr/>
            </a:pPr>
            <a:endParaRPr lang="en-US" sz="1400" dirty="0"/>
          </a:p>
          <a:p>
            <a:pPr lvl="1"/>
            <a:r>
              <a:rPr lang="en-US" sz="1400" dirty="0" err="1"/>
              <a:t>Respetar</a:t>
            </a:r>
            <a:r>
              <a:rPr lang="en-US" sz="1400" dirty="0"/>
              <a:t> la </a:t>
            </a:r>
            <a:r>
              <a:rPr lang="en-US" sz="1400" dirty="0" err="1"/>
              <a:t>universalidad</a:t>
            </a:r>
            <a:r>
              <a:rPr lang="en-US" sz="1400" dirty="0"/>
              <a:t> de </a:t>
            </a:r>
            <a:r>
              <a:rPr lang="en-US" sz="1400" dirty="0" err="1"/>
              <a:t>estos</a:t>
            </a:r>
            <a:r>
              <a:rPr lang="en-US" sz="1400" dirty="0"/>
              <a:t> </a:t>
            </a:r>
            <a:r>
              <a:rPr lang="en-US" sz="1400" dirty="0" err="1"/>
              <a:t>derechos</a:t>
            </a:r>
            <a:r>
              <a:rPr lang="en-US" sz="1400" dirty="0"/>
              <a:t>, </a:t>
            </a:r>
            <a:r>
              <a:rPr lang="en-US" sz="1400" dirty="0" err="1"/>
              <a:t>esto</a:t>
            </a:r>
            <a:r>
              <a:rPr lang="en-US" sz="1400" dirty="0"/>
              <a:t> </a:t>
            </a:r>
            <a:r>
              <a:rPr lang="en-US" sz="1400" dirty="0" err="1"/>
              <a:t>es</a:t>
            </a:r>
            <a:r>
              <a:rPr lang="en-US" sz="1400" dirty="0"/>
              <a:t>, </a:t>
            </a:r>
            <a:r>
              <a:rPr lang="en-US" sz="1400" dirty="0" err="1"/>
              <a:t>que</a:t>
            </a:r>
            <a:r>
              <a:rPr lang="en-US" sz="1400" dirty="0"/>
              <a:t> son </a:t>
            </a:r>
            <a:r>
              <a:rPr lang="en-US" sz="1400" dirty="0" err="1"/>
              <a:t>indivisiblemente</a:t>
            </a:r>
            <a:r>
              <a:rPr lang="en-US" sz="1400" dirty="0"/>
              <a:t> </a:t>
            </a:r>
            <a:r>
              <a:rPr lang="en-US" sz="1400" dirty="0" err="1"/>
              <a:t>aplicables</a:t>
            </a:r>
            <a:r>
              <a:rPr lang="en-US" sz="1400" dirty="0"/>
              <a:t> en </a:t>
            </a:r>
            <a:r>
              <a:rPr lang="en-US" sz="1400" dirty="0" err="1"/>
              <a:t>todos</a:t>
            </a:r>
            <a:r>
              <a:rPr lang="en-US" sz="1400" dirty="0"/>
              <a:t> los </a:t>
            </a:r>
            <a:r>
              <a:rPr lang="en-US" sz="1400" dirty="0" err="1"/>
              <a:t>paises</a:t>
            </a:r>
            <a:r>
              <a:rPr lang="en-US" sz="1400" dirty="0"/>
              <a:t>, </a:t>
            </a:r>
            <a:r>
              <a:rPr lang="en-US" sz="1400" dirty="0" err="1"/>
              <a:t>culturas</a:t>
            </a:r>
            <a:r>
              <a:rPr lang="en-US" sz="1400" dirty="0"/>
              <a:t> y </a:t>
            </a:r>
            <a:r>
              <a:rPr lang="en-US" sz="1400" dirty="0" err="1"/>
              <a:t>situaciones</a:t>
            </a:r>
            <a:r>
              <a:rPr lang="en-US" sz="1400" dirty="0"/>
              <a:t>;</a:t>
            </a:r>
          </a:p>
          <a:p>
            <a:pPr lvl="1"/>
            <a:endParaRPr lang="en-US" sz="1400" dirty="0"/>
          </a:p>
          <a:p>
            <a:pPr lvl="1"/>
            <a:r>
              <a:rPr lang="en-US" sz="1400" dirty="0"/>
              <a:t>En </a:t>
            </a:r>
            <a:r>
              <a:rPr lang="en-US" sz="1400" dirty="0" err="1"/>
              <a:t>situaciones</a:t>
            </a:r>
            <a:r>
              <a:rPr lang="en-US" sz="1400" dirty="0"/>
              <a:t> </a:t>
            </a:r>
            <a:r>
              <a:rPr lang="en-US" sz="1400" dirty="0" err="1"/>
              <a:t>donde</a:t>
            </a:r>
            <a:r>
              <a:rPr lang="en-US" sz="1400" dirty="0"/>
              <a:t> los </a:t>
            </a:r>
            <a:r>
              <a:rPr lang="en-US" sz="1400" dirty="0" err="1"/>
              <a:t>derechos</a:t>
            </a:r>
            <a:r>
              <a:rPr lang="en-US" sz="1400" dirty="0"/>
              <a:t> </a:t>
            </a:r>
            <a:r>
              <a:rPr lang="en-US" sz="1400" dirty="0" err="1"/>
              <a:t>humanos</a:t>
            </a:r>
            <a:r>
              <a:rPr lang="en-US" sz="1400" dirty="0"/>
              <a:t> no son </a:t>
            </a:r>
            <a:r>
              <a:rPr lang="en-US" sz="1400" dirty="0" err="1"/>
              <a:t>protegidos</a:t>
            </a:r>
            <a:r>
              <a:rPr lang="en-US" sz="1400" dirty="0"/>
              <a:t>, </a:t>
            </a:r>
            <a:r>
              <a:rPr lang="es-ES" sz="1400" dirty="0"/>
              <a:t>tomar medidas para respetar los derechos humanos y evitar tomar ventaja de estas situaciones; </a:t>
            </a:r>
          </a:p>
          <a:p>
            <a:pPr lvl="1"/>
            <a:endParaRPr lang="en-US" sz="1400" dirty="0"/>
          </a:p>
          <a:p>
            <a:pPr lvl="1"/>
            <a:r>
              <a:rPr lang="en-US" sz="1400" dirty="0"/>
              <a:t>En </a:t>
            </a:r>
            <a:r>
              <a:rPr lang="en-US" sz="1400" dirty="0" err="1"/>
              <a:t>situaciones</a:t>
            </a:r>
            <a:r>
              <a:rPr lang="en-US" sz="1400" dirty="0"/>
              <a:t> </a:t>
            </a:r>
            <a:r>
              <a:rPr lang="en-US" sz="1400" dirty="0" err="1"/>
              <a:t>donde</a:t>
            </a:r>
            <a:r>
              <a:rPr lang="en-US" sz="1400" dirty="0"/>
              <a:t> la </a:t>
            </a:r>
            <a:r>
              <a:rPr lang="en-US" sz="1400" dirty="0" err="1"/>
              <a:t>ley</a:t>
            </a:r>
            <a:r>
              <a:rPr lang="en-US" sz="1400" dirty="0"/>
              <a:t> o </a:t>
            </a:r>
            <a:r>
              <a:rPr lang="en-US" sz="1400" dirty="0" err="1"/>
              <a:t>su</a:t>
            </a:r>
            <a:r>
              <a:rPr lang="en-US" sz="1400" dirty="0"/>
              <a:t> </a:t>
            </a:r>
            <a:r>
              <a:rPr lang="en-US" sz="1400" dirty="0" err="1"/>
              <a:t>implementación</a:t>
            </a:r>
            <a:r>
              <a:rPr lang="en-US" sz="1400" dirty="0"/>
              <a:t> no </a:t>
            </a:r>
            <a:r>
              <a:rPr lang="en-US" sz="1400" dirty="0" err="1"/>
              <a:t>proporciona</a:t>
            </a:r>
            <a:r>
              <a:rPr lang="en-US" sz="1400" dirty="0"/>
              <a:t> </a:t>
            </a:r>
            <a:r>
              <a:rPr lang="en-US" sz="1400" dirty="0" err="1"/>
              <a:t>una</a:t>
            </a:r>
            <a:r>
              <a:rPr lang="en-US" sz="1400" dirty="0"/>
              <a:t> </a:t>
            </a:r>
            <a:r>
              <a:rPr lang="en-US" sz="1400" dirty="0" err="1"/>
              <a:t>adecuada</a:t>
            </a:r>
            <a:r>
              <a:rPr lang="en-US" sz="1400" dirty="0"/>
              <a:t> </a:t>
            </a:r>
            <a:r>
              <a:rPr lang="en-US" sz="1400" dirty="0" err="1"/>
              <a:t>protección</a:t>
            </a:r>
            <a:r>
              <a:rPr lang="en-US" sz="1400" dirty="0"/>
              <a:t> de los </a:t>
            </a:r>
            <a:r>
              <a:rPr lang="en-US" sz="1400" dirty="0" err="1"/>
              <a:t>derechos</a:t>
            </a:r>
            <a:r>
              <a:rPr lang="en-US" sz="1400" dirty="0"/>
              <a:t> </a:t>
            </a:r>
            <a:r>
              <a:rPr lang="en-US" sz="1400" dirty="0" err="1"/>
              <a:t>humanos</a:t>
            </a:r>
            <a:r>
              <a:rPr lang="en-US" sz="1400" dirty="0"/>
              <a:t>, </a:t>
            </a:r>
            <a:r>
              <a:rPr lang="en-US" sz="1400" dirty="0" err="1"/>
              <a:t>adherir</a:t>
            </a:r>
            <a:r>
              <a:rPr lang="en-US" sz="1400" dirty="0"/>
              <a:t> a los </a:t>
            </a:r>
            <a:r>
              <a:rPr lang="en-US" sz="1400" dirty="0" err="1"/>
              <a:t>principios</a:t>
            </a:r>
            <a:r>
              <a:rPr lang="en-US" sz="1400" dirty="0"/>
              <a:t> de </a:t>
            </a:r>
            <a:r>
              <a:rPr lang="en-US" sz="1400" dirty="0" err="1"/>
              <a:t>respeto</a:t>
            </a:r>
            <a:r>
              <a:rPr lang="en-US" sz="1400" dirty="0"/>
              <a:t> </a:t>
            </a:r>
            <a:r>
              <a:rPr lang="en-US" sz="1400" dirty="0" err="1"/>
              <a:t>por</a:t>
            </a:r>
            <a:r>
              <a:rPr lang="en-US" sz="1400" dirty="0"/>
              <a:t> </a:t>
            </a:r>
            <a:r>
              <a:rPr lang="en-US" sz="1400" dirty="0" err="1"/>
              <a:t>las</a:t>
            </a:r>
            <a:r>
              <a:rPr lang="en-US" sz="1400" dirty="0"/>
              <a:t> </a:t>
            </a:r>
            <a:r>
              <a:rPr lang="en-US" sz="1400" dirty="0" err="1"/>
              <a:t>normas</a:t>
            </a:r>
            <a:r>
              <a:rPr lang="en-US" sz="1400" dirty="0"/>
              <a:t> </a:t>
            </a:r>
            <a:r>
              <a:rPr lang="en-US" sz="1400" dirty="0" err="1"/>
              <a:t>internacionales</a:t>
            </a:r>
            <a:r>
              <a:rPr lang="en-US" sz="1400" dirty="0"/>
              <a:t> de </a:t>
            </a:r>
            <a:r>
              <a:rPr lang="en-US" sz="1400" dirty="0" err="1"/>
              <a:t>comportamiento</a:t>
            </a:r>
            <a:r>
              <a:rPr lang="en-US" sz="1400" dirty="0"/>
              <a:t>. </a:t>
            </a:r>
            <a:endParaRPr lang="en-US" sz="14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81</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Tree>
    <p:extLst>
      <p:ext uri="{BB962C8B-B14F-4D97-AF65-F5344CB8AC3E}">
        <p14:creationId xmlns:p14="http://schemas.microsoft.com/office/powerpoint/2010/main" val="3867564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a:t>ISO 26000</a:t>
            </a:r>
            <a:br>
              <a:rPr lang="en-US" dirty="0"/>
            </a:br>
            <a:r>
              <a:rPr lang="en-US" dirty="0" err="1"/>
              <a:t>Principios</a:t>
            </a:r>
            <a:r>
              <a:rPr lang="en-US" dirty="0"/>
              <a:t> de </a:t>
            </a:r>
            <a:r>
              <a:rPr lang="en-US" dirty="0" err="1"/>
              <a:t>Responsabilidad</a:t>
            </a:r>
            <a:r>
              <a:rPr lang="en-US" dirty="0"/>
              <a:t> Social</a:t>
            </a:r>
          </a:p>
        </p:txBody>
      </p:sp>
      <p:sp>
        <p:nvSpPr>
          <p:cNvPr id="52228" name="Rectangle 4"/>
          <p:cNvSpPr>
            <a:spLocks noGrp="1" noChangeArrowheads="1"/>
          </p:cNvSpPr>
          <p:nvPr>
            <p:ph idx="1"/>
          </p:nvPr>
        </p:nvSpPr>
        <p:spPr>
          <a:xfrm>
            <a:off x="304800" y="990600"/>
            <a:ext cx="6373079" cy="5029200"/>
          </a:xfrm>
        </p:spPr>
        <p:txBody>
          <a:bodyPr>
            <a:noAutofit/>
          </a:bodyPr>
          <a:lstStyle/>
          <a:p>
            <a:pPr marL="0" indent="0">
              <a:lnSpc>
                <a:spcPct val="100000"/>
              </a:lnSpc>
              <a:spcAft>
                <a:spcPts val="0"/>
              </a:spcAft>
              <a:buNone/>
              <a:defRPr/>
            </a:pPr>
            <a:r>
              <a:rPr lang="en-US" sz="1600" b="1" dirty="0" err="1"/>
              <a:t>Reconociendo</a:t>
            </a:r>
            <a:r>
              <a:rPr lang="en-US" sz="1600" b="1" dirty="0"/>
              <a:t> la </a:t>
            </a:r>
            <a:r>
              <a:rPr lang="en-US" sz="1600" b="1" dirty="0" err="1"/>
              <a:t>Responsabilidad</a:t>
            </a:r>
            <a:r>
              <a:rPr lang="en-US" sz="1600" b="1" dirty="0"/>
              <a:t> Social – </a:t>
            </a:r>
            <a:r>
              <a:rPr lang="en-US" sz="1600" b="1" dirty="0" err="1"/>
              <a:t>Impactos</a:t>
            </a:r>
            <a:r>
              <a:rPr lang="en-US" sz="1600" b="1" dirty="0"/>
              <a:t>, </a:t>
            </a:r>
            <a:r>
              <a:rPr lang="en-US" sz="1600" b="1" dirty="0" err="1"/>
              <a:t>Intereses</a:t>
            </a:r>
            <a:r>
              <a:rPr lang="en-US" sz="1600" b="1" dirty="0"/>
              <a:t> y </a:t>
            </a:r>
            <a:r>
              <a:rPr lang="en-US" sz="1600" b="1" dirty="0" err="1"/>
              <a:t>Expectativas</a:t>
            </a:r>
            <a:r>
              <a:rPr lang="en-US" sz="1600" b="1" dirty="0"/>
              <a:t> </a:t>
            </a:r>
            <a:r>
              <a:rPr lang="en-US" sz="1600" dirty="0"/>
              <a:t>En el </a:t>
            </a:r>
            <a:r>
              <a:rPr lang="en-US" sz="1600" dirty="0" err="1"/>
              <a:t>abordaje</a:t>
            </a:r>
            <a:r>
              <a:rPr lang="en-US" sz="1600" dirty="0"/>
              <a:t> de </a:t>
            </a:r>
            <a:r>
              <a:rPr lang="en-US" sz="1600" dirty="0" err="1"/>
              <a:t>su</a:t>
            </a:r>
            <a:r>
              <a:rPr lang="en-US" sz="1600" dirty="0"/>
              <a:t> </a:t>
            </a:r>
            <a:r>
              <a:rPr lang="en-US" sz="1600" dirty="0" err="1"/>
              <a:t>responsabilidad</a:t>
            </a:r>
            <a:r>
              <a:rPr lang="en-US" sz="1600" dirty="0"/>
              <a:t> social </a:t>
            </a:r>
            <a:r>
              <a:rPr lang="en-US" sz="1600" dirty="0" err="1"/>
              <a:t>una</a:t>
            </a:r>
            <a:r>
              <a:rPr lang="en-US" sz="1600" dirty="0"/>
              <a:t> </a:t>
            </a:r>
            <a:r>
              <a:rPr lang="en-US" sz="1600" dirty="0" err="1"/>
              <a:t>organización</a:t>
            </a:r>
            <a:r>
              <a:rPr lang="en-US" sz="1600" dirty="0"/>
              <a:t> </a:t>
            </a:r>
            <a:r>
              <a:rPr lang="en-US" sz="1600" dirty="0" err="1"/>
              <a:t>debe</a:t>
            </a:r>
            <a:r>
              <a:rPr lang="en-US" sz="1600" dirty="0"/>
              <a:t> </a:t>
            </a:r>
            <a:r>
              <a:rPr lang="en-US" sz="1600" dirty="0" err="1"/>
              <a:t>entender</a:t>
            </a:r>
            <a:r>
              <a:rPr lang="en-US" sz="1600" dirty="0"/>
              <a:t> </a:t>
            </a:r>
            <a:r>
              <a:rPr lang="en-US" sz="1600" dirty="0" err="1"/>
              <a:t>tres</a:t>
            </a:r>
            <a:r>
              <a:rPr lang="en-US" sz="1600" dirty="0"/>
              <a:t> </a:t>
            </a:r>
            <a:r>
              <a:rPr lang="en-US" sz="1600" dirty="0" err="1"/>
              <a:t>relaciones</a:t>
            </a:r>
            <a:r>
              <a:rPr lang="en-US" sz="1600" dirty="0"/>
              <a:t> </a:t>
            </a:r>
          </a:p>
          <a:p>
            <a:pPr>
              <a:buFont typeface="+mj-lt"/>
              <a:buAutoNum type="arabicPeriod"/>
            </a:pPr>
            <a:r>
              <a:rPr lang="en-US" sz="1600" b="1" dirty="0"/>
              <a:t>Entre la </a:t>
            </a:r>
            <a:r>
              <a:rPr lang="en-US" sz="1600" b="1" dirty="0" err="1"/>
              <a:t>organización</a:t>
            </a:r>
            <a:r>
              <a:rPr lang="en-US" sz="1600" b="1" dirty="0"/>
              <a:t> y la </a:t>
            </a:r>
            <a:r>
              <a:rPr lang="en-US" sz="1600" b="1" dirty="0" err="1"/>
              <a:t>sociedad</a:t>
            </a:r>
            <a:r>
              <a:rPr lang="en-US" sz="1600" b="1" dirty="0"/>
              <a:t> </a:t>
            </a:r>
            <a:r>
              <a:rPr lang="en-US" sz="1600" dirty="0"/>
              <a:t>- </a:t>
            </a:r>
            <a:r>
              <a:rPr lang="es-ES" sz="1600" dirty="0"/>
              <a:t>Una organización debe entender y reconocer cómo sus decisiones y actividades impactan en la sociedad y el medio ambiente. Una organización debe comprender también las expectativas de la sociedad sobre el comportamiento responsable en relación con estos impactos. Esto debe hacerse teniendo en cuenta las materias fundamentales y asuntos de responsabilidad social.</a:t>
            </a:r>
            <a:endParaRPr lang="en-US" sz="1600" dirty="0"/>
          </a:p>
          <a:p>
            <a:pPr>
              <a:buFont typeface="+mj-lt"/>
              <a:buAutoNum type="arabicPeriod"/>
            </a:pPr>
            <a:r>
              <a:rPr lang="en-US" sz="1600" dirty="0"/>
              <a:t> </a:t>
            </a:r>
            <a:r>
              <a:rPr lang="en-US" sz="1600" b="1" dirty="0"/>
              <a:t>Entre la </a:t>
            </a:r>
            <a:r>
              <a:rPr lang="en-US" sz="1600" b="1" dirty="0" err="1"/>
              <a:t>organización</a:t>
            </a:r>
            <a:r>
              <a:rPr lang="en-US" sz="1600" b="1" dirty="0"/>
              <a:t> y </a:t>
            </a:r>
            <a:r>
              <a:rPr lang="en-US" sz="1600" b="1" dirty="0" err="1"/>
              <a:t>sus</a:t>
            </a:r>
            <a:r>
              <a:rPr lang="en-US" sz="1600" b="1" dirty="0"/>
              <a:t> </a:t>
            </a:r>
            <a:r>
              <a:rPr lang="en-US" sz="1600" b="1" dirty="0" err="1"/>
              <a:t>interesados</a:t>
            </a:r>
            <a:r>
              <a:rPr lang="en-US" sz="1600" b="1" dirty="0"/>
              <a:t> </a:t>
            </a:r>
            <a:r>
              <a:rPr lang="en-US" sz="1600" dirty="0"/>
              <a:t>- </a:t>
            </a:r>
            <a:r>
              <a:rPr lang="es-ES" sz="1600" dirty="0"/>
              <a:t>Una organización debe ser consciente de sus diferentes grupos de interés. Estos son los individuos o grupos cuyos intereses pudieran verse afectados por las decisiones y actividades de la organización. </a:t>
            </a:r>
            <a:r>
              <a:rPr lang="en-US" sz="1600" dirty="0"/>
              <a:t> </a:t>
            </a:r>
          </a:p>
          <a:p>
            <a:pPr>
              <a:buFont typeface="+mj-lt"/>
              <a:buAutoNum type="arabicPeriod"/>
            </a:pPr>
            <a:r>
              <a:rPr lang="en-US" sz="1600" b="1" dirty="0"/>
              <a:t>Entre los </a:t>
            </a:r>
            <a:r>
              <a:rPr lang="en-US" sz="1600" b="1" dirty="0" err="1"/>
              <a:t>interesados</a:t>
            </a:r>
            <a:r>
              <a:rPr lang="en-US" sz="1600" b="1" dirty="0"/>
              <a:t> y la </a:t>
            </a:r>
            <a:r>
              <a:rPr lang="en-US" sz="1600" b="1" dirty="0" err="1"/>
              <a:t>sociedad</a:t>
            </a:r>
            <a:r>
              <a:rPr lang="en-US" sz="1600" b="1" dirty="0"/>
              <a:t> </a:t>
            </a:r>
            <a:r>
              <a:rPr lang="es-ES" sz="1600" dirty="0"/>
              <a:t>Una organización debe entender la relación entre los intereses de las partes interesadas que se ven afectadas por la organización, por una parte, y las expectativas de la sociedad, por el otro</a:t>
            </a:r>
            <a:r>
              <a:rPr lang="es-ES" sz="1600" b="1" dirty="0"/>
              <a:t>. </a:t>
            </a:r>
            <a:r>
              <a:rPr lang="en-US" sz="1600" dirty="0"/>
              <a:t> </a:t>
            </a:r>
            <a:endParaRPr lang="en-US" sz="1600" b="1"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82</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
        <p:nvSpPr>
          <p:cNvPr id="4" name="TextBox 3"/>
          <p:cNvSpPr txBox="1"/>
          <p:nvPr/>
        </p:nvSpPr>
        <p:spPr>
          <a:xfrm>
            <a:off x="5486400" y="5105400"/>
            <a:ext cx="3657600" cy="923330"/>
          </a:xfrm>
          <a:prstGeom prst="rect">
            <a:avLst/>
          </a:prstGeom>
          <a:noFill/>
        </p:spPr>
        <p:txBody>
          <a:bodyPr wrap="square" rtlCol="0">
            <a:spAutoFit/>
          </a:bodyPr>
          <a:lstStyle/>
          <a:p>
            <a:r>
              <a:rPr lang="en-US" dirty="0">
                <a:solidFill>
                  <a:srgbClr val="3366FF"/>
                </a:solidFill>
              </a:rPr>
              <a:t> </a:t>
            </a:r>
            <a:r>
              <a:rPr lang="en-US" b="1" dirty="0" err="1">
                <a:solidFill>
                  <a:srgbClr val="3366FF"/>
                </a:solidFill>
              </a:rPr>
              <a:t>Figura</a:t>
            </a:r>
            <a:r>
              <a:rPr lang="en-US" b="1" dirty="0">
                <a:solidFill>
                  <a:srgbClr val="3366FF"/>
                </a:solidFill>
              </a:rPr>
              <a:t> – </a:t>
            </a:r>
            <a:r>
              <a:rPr lang="en-US" dirty="0" err="1">
                <a:solidFill>
                  <a:srgbClr val="3366FF"/>
                </a:solidFill>
              </a:rPr>
              <a:t>Relación</a:t>
            </a:r>
            <a:r>
              <a:rPr lang="en-US" dirty="0">
                <a:solidFill>
                  <a:srgbClr val="3366FF"/>
                </a:solidFill>
              </a:rPr>
              <a:t> entre </a:t>
            </a:r>
            <a:r>
              <a:rPr lang="en-US" dirty="0" err="1">
                <a:solidFill>
                  <a:srgbClr val="3366FF"/>
                </a:solidFill>
              </a:rPr>
              <a:t>una</a:t>
            </a:r>
            <a:r>
              <a:rPr lang="en-US" dirty="0">
                <a:solidFill>
                  <a:srgbClr val="3366FF"/>
                </a:solidFill>
              </a:rPr>
              <a:t> </a:t>
            </a:r>
            <a:r>
              <a:rPr lang="en-US" dirty="0" err="1">
                <a:solidFill>
                  <a:srgbClr val="3366FF"/>
                </a:solidFill>
              </a:rPr>
              <a:t>organización</a:t>
            </a:r>
            <a:r>
              <a:rPr lang="en-US" dirty="0">
                <a:solidFill>
                  <a:srgbClr val="3366FF"/>
                </a:solidFill>
              </a:rPr>
              <a:t>, </a:t>
            </a:r>
            <a:r>
              <a:rPr lang="en-US" dirty="0" err="1">
                <a:solidFill>
                  <a:srgbClr val="3366FF"/>
                </a:solidFill>
              </a:rPr>
              <a:t>sus</a:t>
            </a:r>
            <a:r>
              <a:rPr lang="en-US" dirty="0">
                <a:solidFill>
                  <a:srgbClr val="3366FF"/>
                </a:solidFill>
              </a:rPr>
              <a:t> </a:t>
            </a:r>
            <a:r>
              <a:rPr lang="en-US" dirty="0" err="1">
                <a:solidFill>
                  <a:srgbClr val="3366FF"/>
                </a:solidFill>
              </a:rPr>
              <a:t>partes</a:t>
            </a:r>
            <a:r>
              <a:rPr lang="en-US" dirty="0">
                <a:solidFill>
                  <a:srgbClr val="3366FF"/>
                </a:solidFill>
              </a:rPr>
              <a:t> </a:t>
            </a:r>
            <a:r>
              <a:rPr lang="en-US" dirty="0" err="1">
                <a:solidFill>
                  <a:srgbClr val="3366FF"/>
                </a:solidFill>
              </a:rPr>
              <a:t>interesadas</a:t>
            </a:r>
            <a:r>
              <a:rPr lang="en-US" dirty="0">
                <a:solidFill>
                  <a:srgbClr val="3366FF"/>
                </a:solidFill>
              </a:rPr>
              <a:t> y la </a:t>
            </a:r>
            <a:r>
              <a:rPr lang="en-US" dirty="0" err="1">
                <a:solidFill>
                  <a:srgbClr val="3366FF"/>
                </a:solidFill>
              </a:rPr>
              <a:t>sociedad</a:t>
            </a:r>
            <a:endParaRPr lang="en-US" dirty="0">
              <a:solidFill>
                <a:srgbClr val="3366FF"/>
              </a:solidFill>
            </a:endParaRPr>
          </a:p>
        </p:txBody>
      </p:sp>
      <p:pic>
        <p:nvPicPr>
          <p:cNvPr id="9" name="Picture 1" descr="Relationship between an organization, its stakeholders and societ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293" y="1600200"/>
            <a:ext cx="4247413" cy="4343400"/>
          </a:xfrm>
          <a:prstGeom prst="rect">
            <a:avLst/>
          </a:prstGeom>
        </p:spPr>
      </p:pic>
    </p:spTree>
    <p:extLst>
      <p:ext uri="{BB962C8B-B14F-4D97-AF65-F5344CB8AC3E}">
        <p14:creationId xmlns:p14="http://schemas.microsoft.com/office/powerpoint/2010/main" val="38497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562708" y="-152400"/>
            <a:ext cx="7024744" cy="1143000"/>
          </a:xfrm>
        </p:spPr>
        <p:txBody>
          <a:bodyPr/>
          <a:lstStyle/>
          <a:p>
            <a:r>
              <a:rPr lang="en-US" dirty="0"/>
              <a:t>La </a:t>
            </a:r>
            <a:r>
              <a:rPr lang="en-US" dirty="0" err="1"/>
              <a:t>Familia</a:t>
            </a:r>
            <a:r>
              <a:rPr lang="en-US" dirty="0"/>
              <a:t> ISO 14000</a:t>
            </a:r>
          </a:p>
        </p:txBody>
      </p:sp>
      <p:sp>
        <p:nvSpPr>
          <p:cNvPr id="88067" name="Rectangle 1027"/>
          <p:cNvSpPr>
            <a:spLocks noGrp="1" noChangeArrowheads="1"/>
          </p:cNvSpPr>
          <p:nvPr>
            <p:ph idx="1"/>
          </p:nvPr>
        </p:nvSpPr>
        <p:spPr>
          <a:xfrm>
            <a:off x="381001" y="1371600"/>
            <a:ext cx="5867399" cy="3962400"/>
          </a:xfrm>
        </p:spPr>
        <p:txBody>
          <a:bodyPr>
            <a:normAutofit/>
          </a:bodyPr>
          <a:lstStyle/>
          <a:p>
            <a:r>
              <a:rPr lang="en-US" sz="1800" dirty="0"/>
              <a:t>Es </a:t>
            </a:r>
            <a:r>
              <a:rPr lang="en-US" sz="1800" dirty="0" err="1"/>
              <a:t>una</a:t>
            </a:r>
            <a:r>
              <a:rPr lang="en-US" sz="1800" dirty="0"/>
              <a:t> </a:t>
            </a:r>
            <a:r>
              <a:rPr lang="en-US" sz="1800" dirty="0" err="1"/>
              <a:t>serie</a:t>
            </a:r>
            <a:r>
              <a:rPr lang="en-US" sz="1800" dirty="0"/>
              <a:t> de </a:t>
            </a:r>
            <a:r>
              <a:rPr lang="en-US" sz="1800" dirty="0" err="1"/>
              <a:t>documentos</a:t>
            </a:r>
            <a:r>
              <a:rPr lang="en-US" sz="1800" dirty="0"/>
              <a:t> de </a:t>
            </a:r>
            <a:r>
              <a:rPr lang="en-US" sz="1800" dirty="0" err="1"/>
              <a:t>guía</a:t>
            </a:r>
            <a:r>
              <a:rPr lang="en-US" sz="1800" dirty="0"/>
              <a:t> y </a:t>
            </a:r>
            <a:r>
              <a:rPr lang="en-US" sz="1800" dirty="0" err="1"/>
              <a:t>estándares</a:t>
            </a:r>
            <a:r>
              <a:rPr lang="en-US" sz="1800" dirty="0"/>
              <a:t> </a:t>
            </a:r>
            <a:r>
              <a:rPr lang="en-US" sz="1800" dirty="0" err="1"/>
              <a:t>para</a:t>
            </a:r>
            <a:r>
              <a:rPr lang="en-US" sz="1800" dirty="0"/>
              <a:t> </a:t>
            </a:r>
            <a:r>
              <a:rPr lang="en-US" sz="1800" dirty="0" err="1"/>
              <a:t>ayudar</a:t>
            </a:r>
            <a:r>
              <a:rPr lang="en-US" sz="1800" dirty="0"/>
              <a:t> a </a:t>
            </a:r>
            <a:r>
              <a:rPr lang="en-US" sz="1800" dirty="0" err="1"/>
              <a:t>las</a:t>
            </a:r>
            <a:r>
              <a:rPr lang="en-US" sz="1800" dirty="0"/>
              <a:t> </a:t>
            </a:r>
            <a:r>
              <a:rPr lang="en-US" sz="1800" dirty="0" err="1"/>
              <a:t>organizaciones</a:t>
            </a:r>
            <a:r>
              <a:rPr lang="en-US" sz="1800" dirty="0"/>
              <a:t> a </a:t>
            </a:r>
            <a:r>
              <a:rPr lang="en-US" sz="1800" dirty="0" err="1"/>
              <a:t>abordar</a:t>
            </a:r>
            <a:r>
              <a:rPr lang="en-US" sz="1800" dirty="0"/>
              <a:t> </a:t>
            </a:r>
            <a:r>
              <a:rPr lang="en-US" sz="1800" dirty="0" err="1"/>
              <a:t>sus</a:t>
            </a:r>
            <a:r>
              <a:rPr lang="en-US" sz="1800" dirty="0"/>
              <a:t> </a:t>
            </a:r>
            <a:r>
              <a:rPr lang="en-US" sz="1800" dirty="0" err="1"/>
              <a:t>problemas</a:t>
            </a:r>
            <a:r>
              <a:rPr lang="en-US" sz="1800" dirty="0"/>
              <a:t> </a:t>
            </a:r>
            <a:r>
              <a:rPr lang="en-US" sz="1800" dirty="0" err="1"/>
              <a:t>ambientales</a:t>
            </a:r>
            <a:r>
              <a:rPr lang="en-US" sz="1800" dirty="0"/>
              <a:t>. </a:t>
            </a:r>
            <a:br>
              <a:rPr lang="en-US" sz="1800" dirty="0"/>
            </a:br>
            <a:endParaRPr lang="en-US" sz="1800" dirty="0"/>
          </a:p>
          <a:p>
            <a:r>
              <a:rPr lang="en-US" sz="1800" dirty="0"/>
              <a:t>Las </a:t>
            </a:r>
            <a:r>
              <a:rPr lang="en-US" sz="1800" dirty="0" err="1"/>
              <a:t>siguientes</a:t>
            </a:r>
            <a:r>
              <a:rPr lang="en-US" sz="1800" dirty="0"/>
              <a:t> ISO’s se </a:t>
            </a:r>
            <a:r>
              <a:rPr lang="en-US" sz="1800" dirty="0" err="1"/>
              <a:t>refieren</a:t>
            </a:r>
            <a:r>
              <a:rPr lang="en-US" sz="1800" dirty="0"/>
              <a:t> a SGA.</a:t>
            </a:r>
          </a:p>
          <a:p>
            <a:pPr lvl="1"/>
            <a:r>
              <a:rPr lang="en-US" sz="1800" b="1" dirty="0"/>
              <a:t>14001: </a:t>
            </a:r>
            <a:r>
              <a:rPr lang="en-US" sz="1800" b="1" dirty="0" err="1"/>
              <a:t>Sistema</a:t>
            </a:r>
            <a:r>
              <a:rPr lang="en-US" sz="1800" b="1" dirty="0"/>
              <a:t> de </a:t>
            </a:r>
            <a:r>
              <a:rPr lang="en-US" sz="1800" b="1" dirty="0" err="1"/>
              <a:t>Gestión</a:t>
            </a:r>
            <a:r>
              <a:rPr lang="en-US" sz="1800" b="1" dirty="0"/>
              <a:t>  </a:t>
            </a:r>
            <a:r>
              <a:rPr lang="en-US" sz="1800" b="1" dirty="0" err="1"/>
              <a:t>Ambiental</a:t>
            </a:r>
            <a:endParaRPr lang="en-US" sz="1800" b="1" dirty="0"/>
          </a:p>
          <a:p>
            <a:pPr lvl="1"/>
            <a:r>
              <a:rPr lang="en-US" sz="1800" dirty="0"/>
              <a:t>14004: SGA – </a:t>
            </a:r>
            <a:r>
              <a:rPr lang="en-US" sz="1800" dirty="0" err="1"/>
              <a:t>Directrices</a:t>
            </a:r>
            <a:r>
              <a:rPr lang="en-US" sz="1800" dirty="0"/>
              <a:t> </a:t>
            </a:r>
            <a:r>
              <a:rPr lang="en-US" sz="1800" dirty="0" err="1"/>
              <a:t>Generales</a:t>
            </a:r>
            <a:endParaRPr lang="en-US" sz="1800" dirty="0"/>
          </a:p>
          <a:p>
            <a:pPr lvl="1"/>
            <a:r>
              <a:rPr lang="en-US" sz="1800" dirty="0"/>
              <a:t>14010: </a:t>
            </a:r>
            <a:r>
              <a:rPr lang="en-US" sz="1800" dirty="0" err="1"/>
              <a:t>Directrices</a:t>
            </a:r>
            <a:r>
              <a:rPr lang="en-US" sz="1800" dirty="0"/>
              <a:t> </a:t>
            </a:r>
            <a:r>
              <a:rPr lang="en-US" sz="1800" dirty="0" err="1"/>
              <a:t>para</a:t>
            </a:r>
            <a:r>
              <a:rPr lang="en-US" sz="1800" dirty="0"/>
              <a:t> la </a:t>
            </a:r>
            <a:r>
              <a:rPr lang="en-US" sz="1800" dirty="0" err="1"/>
              <a:t>Auditoría</a:t>
            </a:r>
            <a:r>
              <a:rPr lang="en-US" sz="1800" dirty="0"/>
              <a:t> </a:t>
            </a:r>
            <a:r>
              <a:rPr lang="en-US" sz="1800" dirty="0" err="1"/>
              <a:t>Ambiental</a:t>
            </a:r>
            <a:endParaRPr lang="en-US" sz="1800" dirty="0"/>
          </a:p>
          <a:p>
            <a:pPr lvl="1"/>
            <a:r>
              <a:rPr lang="en-US" sz="1800" dirty="0"/>
              <a:t>14011: </a:t>
            </a:r>
            <a:r>
              <a:rPr lang="en-US" sz="1800" dirty="0" err="1"/>
              <a:t>Directrices</a:t>
            </a:r>
            <a:r>
              <a:rPr lang="en-US" sz="1800" dirty="0"/>
              <a:t> </a:t>
            </a:r>
            <a:r>
              <a:rPr lang="en-US" sz="1800" dirty="0" err="1"/>
              <a:t>para</a:t>
            </a:r>
            <a:r>
              <a:rPr lang="en-US" sz="1800" dirty="0"/>
              <a:t> la </a:t>
            </a:r>
            <a:r>
              <a:rPr lang="en-US" sz="1800" dirty="0" err="1"/>
              <a:t>Auditoría</a:t>
            </a:r>
            <a:r>
              <a:rPr lang="en-US" sz="1800" dirty="0"/>
              <a:t> de un SGA</a:t>
            </a:r>
          </a:p>
          <a:p>
            <a:pPr lvl="1"/>
            <a:r>
              <a:rPr lang="en-US" sz="1800" dirty="0"/>
              <a:t>14012: </a:t>
            </a:r>
            <a:r>
              <a:rPr lang="en-US" sz="1800" dirty="0" err="1"/>
              <a:t>Auditoría</a:t>
            </a:r>
            <a:r>
              <a:rPr lang="en-US" sz="1800" dirty="0"/>
              <a:t> – </a:t>
            </a:r>
            <a:r>
              <a:rPr lang="en-US" sz="1800" dirty="0" err="1"/>
              <a:t>Criterios</a:t>
            </a:r>
            <a:r>
              <a:rPr lang="en-US" sz="1800" dirty="0"/>
              <a:t> de </a:t>
            </a:r>
            <a:r>
              <a:rPr lang="en-US" sz="1800" dirty="0" err="1"/>
              <a:t>Calificación</a:t>
            </a:r>
            <a:endParaRPr lang="en-US" sz="1800" dirty="0"/>
          </a:p>
          <a:p>
            <a:pPr lvl="1"/>
            <a:r>
              <a:rPr lang="en-US" sz="1800" dirty="0"/>
              <a:t>14064: Gases de </a:t>
            </a:r>
            <a:r>
              <a:rPr lang="en-US" sz="1800" dirty="0" err="1"/>
              <a:t>efecto</a:t>
            </a:r>
            <a:r>
              <a:rPr lang="en-US" sz="1800" dirty="0"/>
              <a:t> </a:t>
            </a:r>
            <a:r>
              <a:rPr lang="en-US" sz="1800" dirty="0" err="1"/>
              <a:t>invernadero</a:t>
            </a:r>
            <a:r>
              <a:rPr lang="en-US" sz="1800" dirty="0"/>
              <a:t> </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83</a:t>
            </a:fld>
            <a:endParaRPr lang="en-US" dirty="0"/>
          </a:p>
        </p:txBody>
      </p:sp>
      <p:pic>
        <p:nvPicPr>
          <p:cNvPr id="2" name="Picture 1"/>
          <p:cNvPicPr>
            <a:picLocks noChangeAspect="1"/>
          </p:cNvPicPr>
          <p:nvPr/>
        </p:nvPicPr>
        <p:blipFill>
          <a:blip r:embed="rId3" cstate="print"/>
          <a:stretch>
            <a:fillRect/>
          </a:stretch>
        </p:blipFill>
        <p:spPr>
          <a:xfrm>
            <a:off x="6705600" y="1828800"/>
            <a:ext cx="1899138" cy="1028700"/>
          </a:xfrm>
          <a:prstGeom prst="rect">
            <a:avLst/>
          </a:prstGeom>
        </p:spPr>
      </p:pic>
    </p:spTree>
    <p:extLst>
      <p:ext uri="{BB962C8B-B14F-4D97-AF65-F5344CB8AC3E}">
        <p14:creationId xmlns:p14="http://schemas.microsoft.com/office/powerpoint/2010/main" val="11924583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Qué</a:t>
            </a:r>
            <a:r>
              <a:rPr lang="en-US" dirty="0"/>
              <a:t> </a:t>
            </a:r>
            <a:r>
              <a:rPr lang="en-US" dirty="0" err="1"/>
              <a:t>es</a:t>
            </a:r>
            <a:r>
              <a:rPr lang="en-US" dirty="0"/>
              <a:t> el </a:t>
            </a:r>
            <a:r>
              <a:rPr lang="en-US" dirty="0" err="1"/>
              <a:t>Medio</a:t>
            </a:r>
            <a:r>
              <a:rPr lang="en-US" dirty="0"/>
              <a:t> </a:t>
            </a:r>
            <a:r>
              <a:rPr lang="en-US" dirty="0" err="1"/>
              <a:t>Ambiente</a:t>
            </a:r>
            <a:r>
              <a:rPr lang="en-US" dirty="0"/>
              <a:t>?</a:t>
            </a:r>
          </a:p>
        </p:txBody>
      </p:sp>
      <p:sp>
        <p:nvSpPr>
          <p:cNvPr id="3" name="Content Placeholder 2"/>
          <p:cNvSpPr>
            <a:spLocks noGrp="1"/>
          </p:cNvSpPr>
          <p:nvPr>
            <p:ph idx="1"/>
          </p:nvPr>
        </p:nvSpPr>
        <p:spPr>
          <a:xfrm>
            <a:off x="140677" y="1447800"/>
            <a:ext cx="6352442" cy="2133599"/>
          </a:xfrm>
        </p:spPr>
        <p:txBody>
          <a:bodyPr>
            <a:noAutofit/>
          </a:bodyPr>
          <a:lstStyle/>
          <a:p>
            <a:pPr>
              <a:lnSpc>
                <a:spcPct val="110000"/>
              </a:lnSpc>
            </a:pPr>
            <a:r>
              <a:rPr lang="en-US" sz="2400" b="1" dirty="0" err="1"/>
              <a:t>Medio</a:t>
            </a:r>
            <a:r>
              <a:rPr lang="en-US" sz="2400" b="1" dirty="0"/>
              <a:t> </a:t>
            </a:r>
            <a:r>
              <a:rPr lang="en-US" sz="2400" b="1" dirty="0" err="1"/>
              <a:t>Ambiente</a:t>
            </a:r>
            <a:r>
              <a:rPr lang="en-US" sz="2400" b="1" dirty="0"/>
              <a:t>: </a:t>
            </a:r>
            <a:r>
              <a:rPr lang="en-US" sz="2400" dirty="0" err="1"/>
              <a:t>Entorno</a:t>
            </a:r>
            <a:r>
              <a:rPr lang="en-US" sz="2400" dirty="0"/>
              <a:t> en el </a:t>
            </a:r>
            <a:r>
              <a:rPr lang="en-US" sz="2400" dirty="0" err="1"/>
              <a:t>cual</a:t>
            </a:r>
            <a:r>
              <a:rPr lang="en-US" sz="2400" dirty="0"/>
              <a:t> </a:t>
            </a:r>
            <a:r>
              <a:rPr lang="en-US" sz="2400" dirty="0" err="1"/>
              <a:t>una</a:t>
            </a:r>
            <a:r>
              <a:rPr lang="en-US" sz="2400" dirty="0"/>
              <a:t> </a:t>
            </a:r>
            <a:r>
              <a:rPr lang="en-US" sz="2400" dirty="0" err="1"/>
              <a:t>organización</a:t>
            </a:r>
            <a:r>
              <a:rPr lang="en-US" sz="2400" dirty="0"/>
              <a:t> opera, </a:t>
            </a:r>
            <a:r>
              <a:rPr lang="en-US" sz="2400" dirty="0" err="1"/>
              <a:t>incluidos</a:t>
            </a:r>
            <a:r>
              <a:rPr lang="en-US" sz="2400" dirty="0"/>
              <a:t> el </a:t>
            </a:r>
            <a:r>
              <a:rPr lang="en-US" sz="2400" dirty="0" err="1"/>
              <a:t>aire</a:t>
            </a:r>
            <a:r>
              <a:rPr lang="en-US" sz="2400" dirty="0"/>
              <a:t>, el </a:t>
            </a:r>
            <a:r>
              <a:rPr lang="en-US" sz="2400" dirty="0" err="1"/>
              <a:t>agua</a:t>
            </a:r>
            <a:r>
              <a:rPr lang="en-US" sz="2400" dirty="0"/>
              <a:t>, el </a:t>
            </a:r>
            <a:r>
              <a:rPr lang="en-US" sz="2400" dirty="0" err="1"/>
              <a:t>suelo</a:t>
            </a:r>
            <a:r>
              <a:rPr lang="en-US" sz="2400" dirty="0"/>
              <a:t>, los </a:t>
            </a:r>
            <a:r>
              <a:rPr lang="en-US" sz="2400" dirty="0" err="1"/>
              <a:t>recursos</a:t>
            </a:r>
            <a:r>
              <a:rPr lang="en-US" sz="2400" dirty="0"/>
              <a:t> </a:t>
            </a:r>
            <a:r>
              <a:rPr lang="en-US" sz="2400" dirty="0" err="1"/>
              <a:t>naturales</a:t>
            </a:r>
            <a:r>
              <a:rPr lang="en-US" sz="2400" dirty="0"/>
              <a:t>, la flora, la fauna, los </a:t>
            </a:r>
            <a:r>
              <a:rPr lang="en-US" sz="2400" dirty="0" err="1"/>
              <a:t>seres</a:t>
            </a:r>
            <a:r>
              <a:rPr lang="en-US" sz="2400" dirty="0"/>
              <a:t> </a:t>
            </a:r>
            <a:r>
              <a:rPr lang="en-US" sz="2400" dirty="0" err="1"/>
              <a:t>humanos</a:t>
            </a:r>
            <a:r>
              <a:rPr lang="en-US" sz="2400" dirty="0"/>
              <a:t> y </a:t>
            </a:r>
            <a:r>
              <a:rPr lang="en-US" sz="2400" dirty="0" err="1"/>
              <a:t>su</a:t>
            </a:r>
            <a:r>
              <a:rPr lang="en-US" sz="2400" dirty="0"/>
              <a:t> </a:t>
            </a:r>
            <a:r>
              <a:rPr lang="en-US" sz="2400" dirty="0" err="1"/>
              <a:t>interrelación</a:t>
            </a:r>
            <a:r>
              <a:rPr lang="en-US" sz="2400" dirty="0"/>
              <a:t>. (ISO 14001:2015)</a:t>
            </a:r>
          </a:p>
          <a:p>
            <a:endParaRPr lang="en-US" sz="2400"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84</a:t>
            </a:fld>
            <a:endParaRPr lang="en-US" dirty="0"/>
          </a:p>
        </p:txBody>
      </p:sp>
      <p:pic>
        <p:nvPicPr>
          <p:cNvPr id="6" name="Picture 5"/>
          <p:cNvPicPr>
            <a:picLocks noChangeAspect="1"/>
          </p:cNvPicPr>
          <p:nvPr/>
        </p:nvPicPr>
        <p:blipFill>
          <a:blip r:embed="rId2" cstate="print"/>
          <a:stretch>
            <a:fillRect/>
          </a:stretch>
        </p:blipFill>
        <p:spPr>
          <a:xfrm>
            <a:off x="6822831" y="2133600"/>
            <a:ext cx="1899138" cy="1028700"/>
          </a:xfrm>
          <a:prstGeom prst="rect">
            <a:avLst/>
          </a:prstGeom>
        </p:spPr>
      </p:pic>
    </p:spTree>
    <p:extLst>
      <p:ext uri="{BB962C8B-B14F-4D97-AF65-F5344CB8AC3E}">
        <p14:creationId xmlns:p14="http://schemas.microsoft.com/office/powerpoint/2010/main" val="294063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81000" y="152400"/>
            <a:ext cx="7024744" cy="685800"/>
          </a:xfrm>
        </p:spPr>
        <p:txBody>
          <a:bodyPr>
            <a:normAutofit fontScale="90000"/>
          </a:bodyPr>
          <a:lstStyle/>
          <a:p>
            <a:r>
              <a:rPr lang="en-US" dirty="0" err="1"/>
              <a:t>Elementos</a:t>
            </a:r>
            <a:r>
              <a:rPr lang="en-US" dirty="0"/>
              <a:t> Claves de la ISO 14001:2015</a:t>
            </a:r>
          </a:p>
        </p:txBody>
      </p:sp>
      <p:sp>
        <p:nvSpPr>
          <p:cNvPr id="93187" name="Rectangle 1027"/>
          <p:cNvSpPr>
            <a:spLocks noGrp="1" noChangeArrowheads="1"/>
          </p:cNvSpPr>
          <p:nvPr>
            <p:ph idx="1"/>
          </p:nvPr>
        </p:nvSpPr>
        <p:spPr>
          <a:xfrm>
            <a:off x="0" y="762000"/>
            <a:ext cx="6858000" cy="5562600"/>
          </a:xfrm>
        </p:spPr>
        <p:txBody>
          <a:bodyPr>
            <a:noAutofit/>
          </a:bodyPr>
          <a:lstStyle/>
          <a:p>
            <a:pPr lvl="1"/>
            <a:r>
              <a:rPr lang="en-US" sz="1200" b="1" dirty="0" err="1"/>
              <a:t>Contexto</a:t>
            </a:r>
            <a:r>
              <a:rPr lang="en-US" sz="1200" b="1" dirty="0"/>
              <a:t> de la </a:t>
            </a:r>
            <a:r>
              <a:rPr lang="en-US" sz="1200" b="1" dirty="0" err="1"/>
              <a:t>Organización</a:t>
            </a:r>
            <a:endParaRPr lang="en-US" sz="1200" b="1" dirty="0"/>
          </a:p>
          <a:p>
            <a:pPr lvl="2">
              <a:lnSpc>
                <a:spcPct val="70000"/>
              </a:lnSpc>
            </a:pPr>
            <a:r>
              <a:rPr lang="en-US" sz="1100" dirty="0" err="1"/>
              <a:t>Entender</a:t>
            </a:r>
            <a:r>
              <a:rPr lang="en-US" sz="1100" dirty="0"/>
              <a:t> la </a:t>
            </a:r>
            <a:r>
              <a:rPr lang="en-US" sz="1100" dirty="0" err="1"/>
              <a:t>organización</a:t>
            </a:r>
            <a:r>
              <a:rPr lang="en-US" sz="1100" dirty="0"/>
              <a:t> y </a:t>
            </a:r>
            <a:r>
              <a:rPr lang="en-US" sz="1100" dirty="0" err="1"/>
              <a:t>su</a:t>
            </a:r>
            <a:r>
              <a:rPr lang="en-US" sz="1100" dirty="0"/>
              <a:t> </a:t>
            </a:r>
            <a:r>
              <a:rPr lang="en-US" sz="1100" dirty="0" err="1"/>
              <a:t>contexto</a:t>
            </a:r>
            <a:r>
              <a:rPr lang="en-US" sz="1100" dirty="0"/>
              <a:t> </a:t>
            </a:r>
          </a:p>
          <a:p>
            <a:pPr lvl="2">
              <a:lnSpc>
                <a:spcPct val="70000"/>
              </a:lnSpc>
            </a:pPr>
            <a:r>
              <a:rPr lang="en-US" sz="1100" dirty="0" err="1"/>
              <a:t>Entender</a:t>
            </a:r>
            <a:r>
              <a:rPr lang="en-US" sz="1100" dirty="0"/>
              <a:t> </a:t>
            </a:r>
            <a:r>
              <a:rPr lang="en-US" sz="1100" dirty="0" err="1"/>
              <a:t>las</a:t>
            </a:r>
            <a:r>
              <a:rPr lang="en-US" sz="1100" dirty="0"/>
              <a:t> </a:t>
            </a:r>
            <a:r>
              <a:rPr lang="en-US" sz="1100" dirty="0" err="1"/>
              <a:t>necesidades</a:t>
            </a:r>
            <a:r>
              <a:rPr lang="en-US" sz="1100" dirty="0"/>
              <a:t> de </a:t>
            </a:r>
            <a:r>
              <a:rPr lang="en-US" sz="1100" dirty="0" err="1"/>
              <a:t>las</a:t>
            </a:r>
            <a:r>
              <a:rPr lang="en-US" sz="1100" dirty="0"/>
              <a:t> </a:t>
            </a:r>
            <a:r>
              <a:rPr lang="en-US" sz="1100" dirty="0" err="1"/>
              <a:t>partes</a:t>
            </a:r>
            <a:r>
              <a:rPr lang="en-US" sz="1100" dirty="0"/>
              <a:t> </a:t>
            </a:r>
            <a:r>
              <a:rPr lang="en-US" sz="1100" dirty="0" err="1"/>
              <a:t>interesadas</a:t>
            </a:r>
            <a:endParaRPr lang="en-US" sz="1100" dirty="0"/>
          </a:p>
          <a:p>
            <a:pPr lvl="2">
              <a:lnSpc>
                <a:spcPct val="70000"/>
              </a:lnSpc>
            </a:pPr>
            <a:r>
              <a:rPr lang="en-US" sz="1100" dirty="0" err="1"/>
              <a:t>Entender</a:t>
            </a:r>
            <a:r>
              <a:rPr lang="en-US" sz="1100" dirty="0"/>
              <a:t> el </a:t>
            </a:r>
            <a:r>
              <a:rPr lang="en-US" sz="1100" dirty="0" err="1"/>
              <a:t>alcance</a:t>
            </a:r>
            <a:r>
              <a:rPr lang="en-US" sz="1100" dirty="0"/>
              <a:t> del </a:t>
            </a:r>
            <a:r>
              <a:rPr lang="en-US" sz="1100" dirty="0" err="1"/>
              <a:t>sistema</a:t>
            </a:r>
            <a:r>
              <a:rPr lang="en-US" sz="1100" dirty="0"/>
              <a:t> de </a:t>
            </a:r>
            <a:r>
              <a:rPr lang="en-US" sz="1100" dirty="0" err="1"/>
              <a:t>gestión</a:t>
            </a:r>
            <a:r>
              <a:rPr lang="en-US" sz="1100" dirty="0"/>
              <a:t> de </a:t>
            </a:r>
            <a:r>
              <a:rPr lang="en-US" sz="1100" dirty="0" err="1"/>
              <a:t>medio</a:t>
            </a:r>
            <a:r>
              <a:rPr lang="en-US" sz="1100" dirty="0"/>
              <a:t> </a:t>
            </a:r>
            <a:r>
              <a:rPr lang="en-US" sz="1100" dirty="0" err="1"/>
              <a:t>ambiente</a:t>
            </a:r>
            <a:endParaRPr lang="en-US" sz="1100" dirty="0"/>
          </a:p>
          <a:p>
            <a:pPr lvl="2">
              <a:lnSpc>
                <a:spcPct val="70000"/>
              </a:lnSpc>
            </a:pPr>
            <a:r>
              <a:rPr lang="en-US" sz="1100" dirty="0" err="1"/>
              <a:t>Sistema</a:t>
            </a:r>
            <a:r>
              <a:rPr lang="en-US" sz="1100" dirty="0"/>
              <a:t> de </a:t>
            </a:r>
            <a:r>
              <a:rPr lang="en-US" sz="1100" dirty="0" err="1"/>
              <a:t>Gestión</a:t>
            </a:r>
            <a:r>
              <a:rPr lang="en-US" sz="1100" dirty="0"/>
              <a:t> </a:t>
            </a:r>
            <a:r>
              <a:rPr lang="en-US" sz="1100" dirty="0" err="1"/>
              <a:t>Ambiental</a:t>
            </a:r>
            <a:endParaRPr lang="en-US" sz="1100" dirty="0"/>
          </a:p>
          <a:p>
            <a:pPr lvl="1"/>
            <a:r>
              <a:rPr lang="en-US" sz="1200" b="1" dirty="0" err="1"/>
              <a:t>Liderazgo</a:t>
            </a:r>
            <a:r>
              <a:rPr lang="en-US" sz="1200" b="1" dirty="0"/>
              <a:t> </a:t>
            </a:r>
          </a:p>
          <a:p>
            <a:pPr lvl="2">
              <a:lnSpc>
                <a:spcPct val="70000"/>
              </a:lnSpc>
            </a:pPr>
            <a:r>
              <a:rPr lang="en-US" sz="1100" dirty="0" err="1"/>
              <a:t>Liderazgo</a:t>
            </a:r>
            <a:r>
              <a:rPr lang="en-US" sz="1100" dirty="0"/>
              <a:t> y </a:t>
            </a:r>
            <a:r>
              <a:rPr lang="en-US" sz="1100" dirty="0" err="1"/>
              <a:t>compromiso</a:t>
            </a:r>
            <a:endParaRPr lang="en-US" sz="1100" dirty="0"/>
          </a:p>
          <a:p>
            <a:pPr lvl="2">
              <a:lnSpc>
                <a:spcPct val="70000"/>
              </a:lnSpc>
            </a:pPr>
            <a:r>
              <a:rPr lang="en-US" sz="1100" dirty="0" err="1"/>
              <a:t>Política</a:t>
            </a:r>
            <a:r>
              <a:rPr lang="en-US" sz="1100" dirty="0"/>
              <a:t> de </a:t>
            </a:r>
            <a:r>
              <a:rPr lang="en-US" sz="1100" dirty="0" err="1"/>
              <a:t>Medio</a:t>
            </a:r>
            <a:r>
              <a:rPr lang="en-US" sz="1100" dirty="0"/>
              <a:t> </a:t>
            </a:r>
            <a:r>
              <a:rPr lang="en-US" sz="1100" dirty="0" err="1"/>
              <a:t>Ambiente</a:t>
            </a:r>
            <a:endParaRPr lang="en-US" sz="1100" dirty="0"/>
          </a:p>
          <a:p>
            <a:pPr lvl="2">
              <a:lnSpc>
                <a:spcPct val="70000"/>
              </a:lnSpc>
            </a:pPr>
            <a:r>
              <a:rPr lang="en-US" sz="1100" dirty="0"/>
              <a:t>Roles, </a:t>
            </a:r>
            <a:r>
              <a:rPr lang="en-US" sz="1100" dirty="0" err="1"/>
              <a:t>responsabilidades</a:t>
            </a:r>
            <a:r>
              <a:rPr lang="en-US" sz="1100" dirty="0"/>
              <a:t> y </a:t>
            </a:r>
            <a:r>
              <a:rPr lang="en-US" sz="1100" dirty="0" err="1"/>
              <a:t>autoridades</a:t>
            </a:r>
            <a:r>
              <a:rPr lang="en-US" sz="1100" dirty="0"/>
              <a:t> </a:t>
            </a:r>
            <a:r>
              <a:rPr lang="en-US" sz="1100" dirty="0" err="1"/>
              <a:t>organizacionales</a:t>
            </a:r>
            <a:endParaRPr lang="en-US" sz="1100" dirty="0"/>
          </a:p>
          <a:p>
            <a:pPr lvl="1"/>
            <a:r>
              <a:rPr lang="en-US" sz="1200" b="1" dirty="0" err="1"/>
              <a:t>Planificación</a:t>
            </a:r>
            <a:endParaRPr lang="en-US" sz="1200" b="1" dirty="0"/>
          </a:p>
          <a:p>
            <a:pPr lvl="2">
              <a:lnSpc>
                <a:spcPct val="70000"/>
              </a:lnSpc>
            </a:pPr>
            <a:r>
              <a:rPr lang="en-US" sz="1100" dirty="0" err="1"/>
              <a:t>Acciones</a:t>
            </a:r>
            <a:r>
              <a:rPr lang="en-US" sz="1100" dirty="0"/>
              <a:t> </a:t>
            </a:r>
            <a:r>
              <a:rPr lang="en-US" sz="1100" dirty="0" err="1"/>
              <a:t>para</a:t>
            </a:r>
            <a:r>
              <a:rPr lang="en-US" sz="1100" dirty="0"/>
              <a:t> </a:t>
            </a:r>
            <a:r>
              <a:rPr lang="en-US" sz="1100" dirty="0" err="1"/>
              <a:t>abordar</a:t>
            </a:r>
            <a:r>
              <a:rPr lang="en-US" sz="1100" dirty="0"/>
              <a:t> </a:t>
            </a:r>
            <a:r>
              <a:rPr lang="en-US" sz="1100" dirty="0" err="1"/>
              <a:t>riesgos</a:t>
            </a:r>
            <a:r>
              <a:rPr lang="en-US" sz="1100" dirty="0"/>
              <a:t> y </a:t>
            </a:r>
            <a:r>
              <a:rPr lang="en-US" sz="1100" dirty="0" err="1"/>
              <a:t>oportunidades</a:t>
            </a:r>
            <a:endParaRPr lang="en-US" sz="1100" dirty="0"/>
          </a:p>
          <a:p>
            <a:pPr lvl="2">
              <a:lnSpc>
                <a:spcPct val="70000"/>
              </a:lnSpc>
            </a:pPr>
            <a:r>
              <a:rPr lang="en-US" sz="1100" dirty="0" err="1"/>
              <a:t>Objetivo</a:t>
            </a:r>
            <a:r>
              <a:rPr lang="en-US" sz="1100" dirty="0"/>
              <a:t> </a:t>
            </a:r>
            <a:r>
              <a:rPr lang="en-US" sz="1100" dirty="0" err="1"/>
              <a:t>ambientales</a:t>
            </a:r>
            <a:r>
              <a:rPr lang="en-US" sz="1100" dirty="0"/>
              <a:t> y </a:t>
            </a:r>
            <a:r>
              <a:rPr lang="en-US" sz="1100" dirty="0" err="1"/>
              <a:t>planeamiento</a:t>
            </a:r>
            <a:r>
              <a:rPr lang="en-US" sz="1100" dirty="0"/>
              <a:t> </a:t>
            </a:r>
            <a:r>
              <a:rPr lang="en-US" sz="1100" dirty="0" err="1"/>
              <a:t>para</a:t>
            </a:r>
            <a:r>
              <a:rPr lang="en-US" sz="1100" dirty="0"/>
              <a:t> </a:t>
            </a:r>
            <a:r>
              <a:rPr lang="en-US" sz="1100" dirty="0" err="1"/>
              <a:t>lograrlo</a:t>
            </a:r>
            <a:endParaRPr lang="en-US" sz="1100" dirty="0"/>
          </a:p>
          <a:p>
            <a:pPr lvl="1"/>
            <a:r>
              <a:rPr lang="en-US" sz="1200" b="1" dirty="0" err="1"/>
              <a:t>Soporte</a:t>
            </a:r>
            <a:endParaRPr lang="en-US" sz="1200" b="1" dirty="0"/>
          </a:p>
          <a:p>
            <a:pPr lvl="2">
              <a:lnSpc>
                <a:spcPct val="70000"/>
              </a:lnSpc>
            </a:pPr>
            <a:r>
              <a:rPr lang="en-US" sz="1100" dirty="0" err="1"/>
              <a:t>Recursos</a:t>
            </a:r>
            <a:endParaRPr lang="en-US" sz="1100" dirty="0"/>
          </a:p>
          <a:p>
            <a:pPr lvl="2">
              <a:lnSpc>
                <a:spcPct val="70000"/>
              </a:lnSpc>
            </a:pPr>
            <a:r>
              <a:rPr lang="en-US" sz="1100" dirty="0" err="1"/>
              <a:t>Competencias</a:t>
            </a:r>
            <a:endParaRPr lang="en-US" sz="1100" dirty="0"/>
          </a:p>
          <a:p>
            <a:pPr lvl="2">
              <a:lnSpc>
                <a:spcPct val="70000"/>
              </a:lnSpc>
            </a:pPr>
            <a:r>
              <a:rPr lang="en-US" sz="1100" dirty="0" err="1"/>
              <a:t>Toma</a:t>
            </a:r>
            <a:r>
              <a:rPr lang="en-US" sz="1100" dirty="0"/>
              <a:t> de </a:t>
            </a:r>
            <a:r>
              <a:rPr lang="en-US" sz="1100" dirty="0" err="1"/>
              <a:t>conciencia</a:t>
            </a:r>
            <a:endParaRPr lang="en-US" sz="1100" dirty="0"/>
          </a:p>
          <a:p>
            <a:pPr lvl="2">
              <a:lnSpc>
                <a:spcPct val="70000"/>
              </a:lnSpc>
            </a:pPr>
            <a:r>
              <a:rPr lang="en-US" sz="1100" dirty="0" err="1"/>
              <a:t>Comunicación</a:t>
            </a:r>
            <a:endParaRPr lang="en-US" sz="1100" dirty="0"/>
          </a:p>
          <a:p>
            <a:pPr lvl="2">
              <a:lnSpc>
                <a:spcPct val="70000"/>
              </a:lnSpc>
            </a:pPr>
            <a:r>
              <a:rPr lang="en-US" sz="1100" dirty="0"/>
              <a:t>Información documental</a:t>
            </a:r>
          </a:p>
          <a:p>
            <a:pPr lvl="1"/>
            <a:r>
              <a:rPr lang="en-US" sz="1200" b="1" dirty="0" err="1"/>
              <a:t>Operación</a:t>
            </a:r>
            <a:endParaRPr lang="en-US" sz="1200" b="1" dirty="0"/>
          </a:p>
          <a:p>
            <a:pPr lvl="2">
              <a:lnSpc>
                <a:spcPct val="70000"/>
              </a:lnSpc>
            </a:pPr>
            <a:r>
              <a:rPr lang="en-US" sz="1100" dirty="0" err="1"/>
              <a:t>Planeamiento</a:t>
            </a:r>
            <a:r>
              <a:rPr lang="en-US" sz="1100" dirty="0"/>
              <a:t> y control </a:t>
            </a:r>
            <a:r>
              <a:rPr lang="en-US" sz="1100" dirty="0" err="1"/>
              <a:t>operacional</a:t>
            </a:r>
            <a:endParaRPr lang="en-US" sz="1100" dirty="0"/>
          </a:p>
          <a:p>
            <a:pPr lvl="2">
              <a:lnSpc>
                <a:spcPct val="70000"/>
              </a:lnSpc>
            </a:pPr>
            <a:r>
              <a:rPr lang="es-ES" sz="1100" dirty="0"/>
              <a:t>Preparación y respuesta a emergencias</a:t>
            </a:r>
            <a:endParaRPr lang="en-US" sz="1100" dirty="0"/>
          </a:p>
          <a:p>
            <a:pPr lvl="1"/>
            <a:r>
              <a:rPr lang="en-US" sz="1200" b="1" dirty="0" err="1"/>
              <a:t>Evaluación</a:t>
            </a:r>
            <a:r>
              <a:rPr lang="en-US" sz="1200" b="1" dirty="0"/>
              <a:t> de </a:t>
            </a:r>
            <a:r>
              <a:rPr lang="en-US" sz="1200" b="1" dirty="0" err="1"/>
              <a:t>Desempeño</a:t>
            </a:r>
            <a:endParaRPr lang="en-US" sz="1200" b="1" dirty="0"/>
          </a:p>
          <a:p>
            <a:pPr lvl="2">
              <a:lnSpc>
                <a:spcPct val="70000"/>
              </a:lnSpc>
            </a:pPr>
            <a:r>
              <a:rPr lang="en-US" sz="1100" dirty="0" err="1"/>
              <a:t>Monitoreo</a:t>
            </a:r>
            <a:r>
              <a:rPr lang="en-US" sz="1100" dirty="0"/>
              <a:t>, </a:t>
            </a:r>
            <a:r>
              <a:rPr lang="en-US" sz="1100" dirty="0" err="1"/>
              <a:t>medición</a:t>
            </a:r>
            <a:r>
              <a:rPr lang="en-US" sz="1100" dirty="0"/>
              <a:t>, </a:t>
            </a:r>
            <a:r>
              <a:rPr lang="en-US" sz="1100" dirty="0" err="1"/>
              <a:t>análisis</a:t>
            </a:r>
            <a:r>
              <a:rPr lang="en-US" sz="1100" dirty="0"/>
              <a:t> y </a:t>
            </a:r>
            <a:r>
              <a:rPr lang="en-US" sz="1100" dirty="0" err="1"/>
              <a:t>evalución</a:t>
            </a:r>
            <a:endParaRPr lang="en-US" sz="1100" dirty="0"/>
          </a:p>
          <a:p>
            <a:pPr lvl="2">
              <a:lnSpc>
                <a:spcPct val="70000"/>
              </a:lnSpc>
            </a:pPr>
            <a:r>
              <a:rPr lang="en-US" sz="1100" dirty="0" err="1"/>
              <a:t>Auditoría</a:t>
            </a:r>
            <a:r>
              <a:rPr lang="en-US" sz="1100" dirty="0"/>
              <a:t> </a:t>
            </a:r>
            <a:r>
              <a:rPr lang="en-US" sz="1100" dirty="0" err="1"/>
              <a:t>Interna</a:t>
            </a:r>
            <a:endParaRPr lang="en-US" sz="1100" dirty="0"/>
          </a:p>
          <a:p>
            <a:pPr lvl="2">
              <a:lnSpc>
                <a:spcPct val="70000"/>
              </a:lnSpc>
            </a:pPr>
            <a:r>
              <a:rPr lang="en-US" sz="1100" dirty="0" err="1"/>
              <a:t>Revisión</a:t>
            </a:r>
            <a:r>
              <a:rPr lang="en-US" sz="1100" dirty="0"/>
              <a:t> </a:t>
            </a:r>
            <a:r>
              <a:rPr lang="en-US" sz="1100" dirty="0" err="1"/>
              <a:t>por</a:t>
            </a:r>
            <a:r>
              <a:rPr lang="en-US" sz="1100" dirty="0"/>
              <a:t> la </a:t>
            </a:r>
            <a:r>
              <a:rPr lang="en-US" sz="1100" dirty="0" err="1"/>
              <a:t>Dirección</a:t>
            </a:r>
            <a:endParaRPr lang="en-US" sz="1100" dirty="0"/>
          </a:p>
          <a:p>
            <a:pPr lvl="1"/>
            <a:r>
              <a:rPr lang="en-US" sz="1200" b="1" dirty="0" err="1"/>
              <a:t>Mejora</a:t>
            </a:r>
            <a:endParaRPr lang="en-US" sz="1200" b="1" dirty="0"/>
          </a:p>
          <a:p>
            <a:pPr lvl="2">
              <a:lnSpc>
                <a:spcPct val="70000"/>
              </a:lnSpc>
            </a:pPr>
            <a:r>
              <a:rPr lang="en-US" sz="1100" dirty="0" err="1"/>
              <a:t>Generalidades</a:t>
            </a:r>
            <a:endParaRPr lang="en-US" sz="1100" dirty="0"/>
          </a:p>
          <a:p>
            <a:pPr lvl="2">
              <a:lnSpc>
                <a:spcPct val="70000"/>
              </a:lnSpc>
            </a:pPr>
            <a:r>
              <a:rPr lang="en-US" sz="1100" dirty="0"/>
              <a:t>No </a:t>
            </a:r>
            <a:r>
              <a:rPr lang="en-US" sz="1100" dirty="0" err="1"/>
              <a:t>conformidad</a:t>
            </a:r>
            <a:r>
              <a:rPr lang="en-US" sz="1100" dirty="0"/>
              <a:t> y </a:t>
            </a:r>
            <a:r>
              <a:rPr lang="en-US" sz="1100" dirty="0" err="1"/>
              <a:t>acción</a:t>
            </a:r>
            <a:r>
              <a:rPr lang="en-US" sz="1100" dirty="0"/>
              <a:t> </a:t>
            </a:r>
            <a:r>
              <a:rPr lang="en-US" sz="1100" dirty="0" err="1"/>
              <a:t>correctiva</a:t>
            </a:r>
            <a:endParaRPr lang="en-US" sz="1100" dirty="0"/>
          </a:p>
          <a:p>
            <a:pPr lvl="2">
              <a:lnSpc>
                <a:spcPct val="70000"/>
              </a:lnSpc>
            </a:pPr>
            <a:r>
              <a:rPr lang="en-US" sz="1100" dirty="0" err="1"/>
              <a:t>Mejora</a:t>
            </a:r>
            <a:r>
              <a:rPr lang="en-US" sz="1100" dirty="0"/>
              <a:t> continua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85</a:t>
            </a:fld>
            <a:endParaRPr lang="en-US" dirty="0"/>
          </a:p>
        </p:txBody>
      </p:sp>
      <p:pic>
        <p:nvPicPr>
          <p:cNvPr id="5" name="Picture 4"/>
          <p:cNvPicPr>
            <a:picLocks noChangeAspect="1"/>
          </p:cNvPicPr>
          <p:nvPr/>
        </p:nvPicPr>
        <p:blipFill>
          <a:blip r:embed="rId3" cstate="print"/>
          <a:stretch>
            <a:fillRect/>
          </a:stretch>
        </p:blipFill>
        <p:spPr>
          <a:xfrm>
            <a:off x="6858000" y="1676400"/>
            <a:ext cx="1899138" cy="1028700"/>
          </a:xfrm>
          <a:prstGeom prst="rect">
            <a:avLst/>
          </a:prstGeom>
        </p:spPr>
      </p:pic>
    </p:spTree>
    <p:extLst>
      <p:ext uri="{BB962C8B-B14F-4D97-AF65-F5344CB8AC3E}">
        <p14:creationId xmlns:p14="http://schemas.microsoft.com/office/powerpoint/2010/main" val="239776239"/>
      </p:ext>
    </p:extLst>
  </p:cSld>
  <p:clrMapOvr>
    <a:masterClrMapping/>
  </p:clrMapOvr>
  <p:transition>
    <p:strips dir="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92370" y="228600"/>
            <a:ext cx="7024744" cy="762000"/>
          </a:xfrm>
        </p:spPr>
        <p:txBody>
          <a:bodyPr/>
          <a:lstStyle/>
          <a:p>
            <a:r>
              <a:rPr lang="en-US" dirty="0"/>
              <a:t>¿</a:t>
            </a:r>
            <a:r>
              <a:rPr lang="en-US" dirty="0" err="1"/>
              <a:t>Qué</a:t>
            </a:r>
            <a:r>
              <a:rPr lang="en-US" dirty="0"/>
              <a:t> </a:t>
            </a:r>
            <a:r>
              <a:rPr lang="en-US" dirty="0" err="1"/>
              <a:t>es</a:t>
            </a:r>
            <a:r>
              <a:rPr lang="en-US" dirty="0"/>
              <a:t> un SGA?</a:t>
            </a:r>
          </a:p>
        </p:txBody>
      </p:sp>
      <p:sp>
        <p:nvSpPr>
          <p:cNvPr id="89091" name="Rectangle 3"/>
          <p:cNvSpPr>
            <a:spLocks noGrp="1" noChangeArrowheads="1"/>
          </p:cNvSpPr>
          <p:nvPr>
            <p:ph idx="1"/>
          </p:nvPr>
        </p:nvSpPr>
        <p:spPr>
          <a:xfrm>
            <a:off x="381001" y="1676402"/>
            <a:ext cx="5808785" cy="3976687"/>
          </a:xfrm>
        </p:spPr>
        <p:txBody>
          <a:bodyPr>
            <a:normAutofit/>
          </a:bodyPr>
          <a:lstStyle/>
          <a:p>
            <a:r>
              <a:rPr lang="en-US" sz="2000" dirty="0"/>
              <a:t>Un </a:t>
            </a:r>
            <a:r>
              <a:rPr lang="en-US" sz="2000" dirty="0" err="1"/>
              <a:t>modo</a:t>
            </a:r>
            <a:r>
              <a:rPr lang="en-US" sz="2000" dirty="0"/>
              <a:t> </a:t>
            </a:r>
            <a:r>
              <a:rPr lang="en-US" sz="2000" dirty="0" err="1"/>
              <a:t>sistemático</a:t>
            </a:r>
            <a:r>
              <a:rPr lang="en-US" sz="2000" dirty="0"/>
              <a:t> de </a:t>
            </a:r>
            <a:r>
              <a:rPr lang="en-US" sz="2000" dirty="0" err="1"/>
              <a:t>gestionar</a:t>
            </a:r>
            <a:r>
              <a:rPr lang="en-US" sz="2000" dirty="0"/>
              <a:t> los </a:t>
            </a:r>
            <a:r>
              <a:rPr lang="en-US" sz="2000" dirty="0" err="1"/>
              <a:t>problemas</a:t>
            </a:r>
            <a:r>
              <a:rPr lang="en-US" sz="2000" dirty="0"/>
              <a:t> </a:t>
            </a:r>
            <a:r>
              <a:rPr lang="en-US" sz="2000" dirty="0" err="1"/>
              <a:t>ambientales</a:t>
            </a:r>
            <a:r>
              <a:rPr lang="en-US" sz="2000" dirty="0"/>
              <a:t> de la </a:t>
            </a:r>
            <a:r>
              <a:rPr lang="en-US" sz="2000" dirty="0" err="1"/>
              <a:t>organización</a:t>
            </a:r>
            <a:r>
              <a:rPr lang="en-US" sz="2000" dirty="0"/>
              <a:t>.</a:t>
            </a:r>
          </a:p>
          <a:p>
            <a:r>
              <a:rPr lang="en-US" sz="2000" dirty="0" err="1"/>
              <a:t>Está</a:t>
            </a:r>
            <a:r>
              <a:rPr lang="en-US" sz="2000" dirty="0"/>
              <a:t> </a:t>
            </a:r>
            <a:r>
              <a:rPr lang="en-US" sz="2000" dirty="0" err="1"/>
              <a:t>basado</a:t>
            </a:r>
            <a:r>
              <a:rPr lang="en-US" sz="2000" dirty="0"/>
              <a:t> en el </a:t>
            </a:r>
            <a:r>
              <a:rPr lang="en-US" sz="2000" dirty="0" err="1"/>
              <a:t>Modelo</a:t>
            </a:r>
            <a:r>
              <a:rPr lang="en-US" sz="2000" dirty="0"/>
              <a:t> PDCA </a:t>
            </a:r>
            <a:r>
              <a:rPr lang="en-US" sz="2000" dirty="0" err="1"/>
              <a:t>Planificar-Hacer</a:t>
            </a:r>
            <a:r>
              <a:rPr lang="en-US" sz="2000" dirty="0"/>
              <a:t>- </a:t>
            </a:r>
            <a:r>
              <a:rPr lang="en-US" sz="2000" dirty="0" err="1"/>
              <a:t>Verificar-Actuar</a:t>
            </a:r>
            <a:r>
              <a:rPr lang="en-US" sz="2000" dirty="0"/>
              <a:t>.</a:t>
            </a:r>
          </a:p>
          <a:p>
            <a:r>
              <a:rPr lang="en-US" sz="2000" dirty="0" err="1"/>
              <a:t>Focalizado</a:t>
            </a:r>
            <a:r>
              <a:rPr lang="en-US" sz="2000" dirty="0"/>
              <a:t> en la </a:t>
            </a:r>
            <a:r>
              <a:rPr lang="en-US" sz="2000" b="1" dirty="0" err="1"/>
              <a:t>Mejora</a:t>
            </a:r>
            <a:r>
              <a:rPr lang="en-US" sz="2000" b="1" dirty="0"/>
              <a:t> Continua</a:t>
            </a:r>
            <a:r>
              <a:rPr lang="en-US" sz="2000" dirty="0"/>
              <a:t> del </a:t>
            </a:r>
            <a:r>
              <a:rPr lang="en-US" sz="2000" dirty="0" err="1"/>
              <a:t>sistema</a:t>
            </a:r>
            <a:r>
              <a:rPr lang="en-US" sz="2000" dirty="0"/>
              <a:t>.</a:t>
            </a:r>
          </a:p>
          <a:p>
            <a:r>
              <a:rPr lang="en-US" sz="2000" dirty="0" err="1"/>
              <a:t>Sistema</a:t>
            </a:r>
            <a:r>
              <a:rPr lang="en-US" sz="2000" dirty="0"/>
              <a:t> </a:t>
            </a:r>
            <a:r>
              <a:rPr lang="en-US" sz="2000" dirty="0" err="1"/>
              <a:t>que</a:t>
            </a:r>
            <a:r>
              <a:rPr lang="en-US" sz="2000" dirty="0"/>
              <a:t> </a:t>
            </a:r>
            <a:r>
              <a:rPr lang="en-US" sz="2000" dirty="0" err="1"/>
              <a:t>trata</a:t>
            </a:r>
            <a:r>
              <a:rPr lang="en-US" sz="2000" dirty="0"/>
              <a:t> el </a:t>
            </a:r>
            <a:r>
              <a:rPr lang="en-US" sz="2000" dirty="0" err="1"/>
              <a:t>impacto</a:t>
            </a:r>
            <a:r>
              <a:rPr lang="en-US" sz="2000" dirty="0"/>
              <a:t> </a:t>
            </a:r>
            <a:r>
              <a:rPr lang="en-US" sz="2000" dirty="0" err="1"/>
              <a:t>inmediato</a:t>
            </a:r>
            <a:r>
              <a:rPr lang="en-US" sz="2000" dirty="0"/>
              <a:t> y de largo </a:t>
            </a:r>
            <a:r>
              <a:rPr lang="en-US" sz="2000" dirty="0" err="1"/>
              <a:t>plazo</a:t>
            </a:r>
            <a:r>
              <a:rPr lang="en-US" sz="2000" dirty="0"/>
              <a:t> de los </a:t>
            </a:r>
            <a:r>
              <a:rPr lang="en-US" sz="2000" dirty="0" err="1"/>
              <a:t>procesos</a:t>
            </a:r>
            <a:r>
              <a:rPr lang="en-US" sz="2000" dirty="0"/>
              <a:t>, </a:t>
            </a:r>
            <a:r>
              <a:rPr lang="en-US" sz="2000" dirty="0" err="1"/>
              <a:t>servicios</a:t>
            </a:r>
            <a:r>
              <a:rPr lang="en-US" sz="2000" dirty="0"/>
              <a:t> y </a:t>
            </a:r>
            <a:r>
              <a:rPr lang="en-US" sz="2000" dirty="0" err="1"/>
              <a:t>productos</a:t>
            </a:r>
            <a:r>
              <a:rPr lang="en-US" sz="2000" dirty="0"/>
              <a:t> de </a:t>
            </a:r>
            <a:r>
              <a:rPr lang="en-US" sz="2000" dirty="0" err="1"/>
              <a:t>una</a:t>
            </a:r>
            <a:r>
              <a:rPr lang="en-US" sz="2000" dirty="0"/>
              <a:t> </a:t>
            </a:r>
            <a:r>
              <a:rPr lang="en-US" sz="2000" dirty="0" err="1"/>
              <a:t>organización</a:t>
            </a:r>
            <a:r>
              <a:rPr lang="en-US" sz="2000" dirty="0"/>
              <a:t> </a:t>
            </a:r>
            <a:r>
              <a:rPr lang="en-US" sz="2000" dirty="0" err="1"/>
              <a:t>sobre</a:t>
            </a:r>
            <a:r>
              <a:rPr lang="en-US" sz="2000" dirty="0"/>
              <a:t> el </a:t>
            </a:r>
            <a:r>
              <a:rPr lang="en-US" sz="2000" dirty="0" err="1"/>
              <a:t>medio</a:t>
            </a:r>
            <a:r>
              <a:rPr lang="en-US" sz="2000" dirty="0"/>
              <a:t> </a:t>
            </a:r>
            <a:r>
              <a:rPr lang="en-US" sz="2000" dirty="0" err="1"/>
              <a:t>ambiente</a:t>
            </a:r>
            <a:r>
              <a:rPr lang="en-US" sz="2000" dirty="0"/>
              <a:t>.. </a:t>
            </a:r>
            <a:endParaRPr lang="en-US" sz="2000" i="1" dirty="0"/>
          </a:p>
          <a:p>
            <a:r>
              <a:rPr lang="en-US" sz="2000" i="1" dirty="0" err="1"/>
              <a:t>Una</a:t>
            </a:r>
            <a:r>
              <a:rPr lang="en-US" sz="2000" i="1" dirty="0"/>
              <a:t> </a:t>
            </a:r>
            <a:r>
              <a:rPr lang="en-US" sz="2000" i="1" dirty="0" err="1"/>
              <a:t>herramienta</a:t>
            </a:r>
            <a:r>
              <a:rPr lang="en-US" sz="2000" i="1" dirty="0"/>
              <a:t> </a:t>
            </a:r>
            <a:r>
              <a:rPr lang="en-US" sz="2000" i="1" dirty="0" err="1"/>
              <a:t>para</a:t>
            </a:r>
            <a:r>
              <a:rPr lang="en-US" sz="2000" i="1" dirty="0"/>
              <a:t> </a:t>
            </a:r>
            <a:r>
              <a:rPr lang="en-US" sz="2000" i="1" dirty="0" err="1"/>
              <a:t>mejorar</a:t>
            </a:r>
            <a:r>
              <a:rPr lang="en-US" sz="2000" i="1" dirty="0"/>
              <a:t> el </a:t>
            </a:r>
            <a:r>
              <a:rPr lang="en-US" sz="2000" i="1" dirty="0" err="1"/>
              <a:t>desempeño</a:t>
            </a:r>
            <a:r>
              <a:rPr lang="en-US" sz="2000" i="1" dirty="0"/>
              <a:t> </a:t>
            </a:r>
            <a:r>
              <a:rPr lang="en-US" sz="2000" i="1" dirty="0" err="1"/>
              <a:t>ambiental</a:t>
            </a:r>
            <a:r>
              <a:rPr lang="en-US" sz="2000" i="1" dirty="0"/>
              <a:t> </a:t>
            </a:r>
            <a:r>
              <a:rPr lang="en-US" sz="1900" b="0" dirty="0"/>
              <a:t> </a:t>
            </a:r>
            <a:endParaRPr lang="en-US" sz="2400" b="0"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86</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Tree>
    <p:extLst>
      <p:ext uri="{BB962C8B-B14F-4D97-AF65-F5344CB8AC3E}">
        <p14:creationId xmlns:p14="http://schemas.microsoft.com/office/powerpoint/2010/main" val="3296950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1295400" y="1174750"/>
            <a:ext cx="61341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ctr" eaLnBrk="0" hangingPunct="0"/>
            <a:r>
              <a:rPr lang="en-US" sz="2800" b="1" dirty="0" err="1">
                <a:solidFill>
                  <a:schemeClr val="accent1">
                    <a:lumMod val="50000"/>
                  </a:schemeClr>
                </a:solidFill>
              </a:rPr>
              <a:t>Modelo</a:t>
            </a:r>
            <a:r>
              <a:rPr lang="en-US" sz="2800" b="1" dirty="0">
                <a:solidFill>
                  <a:schemeClr val="accent1">
                    <a:lumMod val="50000"/>
                  </a:schemeClr>
                </a:solidFill>
              </a:rPr>
              <a:t> de Deming - PDCA</a:t>
            </a:r>
          </a:p>
        </p:txBody>
      </p:sp>
      <p:sp>
        <p:nvSpPr>
          <p:cNvPr id="90115" name="Rectangle 4"/>
          <p:cNvSpPr>
            <a:spLocks noChangeArrowheads="1"/>
          </p:cNvSpPr>
          <p:nvPr/>
        </p:nvSpPr>
        <p:spPr bwMode="auto">
          <a:xfrm>
            <a:off x="5795850" y="2230437"/>
            <a:ext cx="258615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eaLnBrk="0" hangingPunct="0"/>
            <a:r>
              <a:rPr lang="en-US" sz="2800" dirty="0" err="1"/>
              <a:t>Planificación</a:t>
            </a:r>
            <a:endParaRPr lang="en-US" sz="2800" dirty="0"/>
          </a:p>
        </p:txBody>
      </p:sp>
      <p:sp>
        <p:nvSpPr>
          <p:cNvPr id="90116" name="Rectangle 5"/>
          <p:cNvSpPr>
            <a:spLocks noChangeArrowheads="1"/>
          </p:cNvSpPr>
          <p:nvPr/>
        </p:nvSpPr>
        <p:spPr bwMode="auto">
          <a:xfrm>
            <a:off x="5562600" y="4083052"/>
            <a:ext cx="312420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eaLnBrk="0" hangingPunct="0"/>
            <a:r>
              <a:rPr lang="en-US" sz="2800" dirty="0"/>
              <a:t>  </a:t>
            </a:r>
            <a:r>
              <a:rPr lang="en-US" sz="2800" dirty="0" err="1"/>
              <a:t>Implementación</a:t>
            </a:r>
            <a:endParaRPr lang="en-US" sz="2800" dirty="0"/>
          </a:p>
        </p:txBody>
      </p:sp>
      <p:sp>
        <p:nvSpPr>
          <p:cNvPr id="90117" name="Rectangle 6"/>
          <p:cNvSpPr>
            <a:spLocks noChangeArrowheads="1"/>
          </p:cNvSpPr>
          <p:nvPr/>
        </p:nvSpPr>
        <p:spPr bwMode="auto">
          <a:xfrm>
            <a:off x="506652" y="3867607"/>
            <a:ext cx="2723118"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r" eaLnBrk="0" hangingPunct="0"/>
            <a:r>
              <a:rPr lang="en-US" sz="2800" dirty="0"/>
              <a:t>Control</a:t>
            </a:r>
          </a:p>
          <a:p>
            <a:pPr algn="r" eaLnBrk="0" hangingPunct="0"/>
            <a:r>
              <a:rPr lang="en-US" sz="2800" dirty="0" err="1"/>
              <a:t>Acción</a:t>
            </a:r>
            <a:r>
              <a:rPr lang="en-US" sz="2800" dirty="0"/>
              <a:t> </a:t>
            </a:r>
            <a:r>
              <a:rPr lang="en-US" sz="2800" dirty="0" err="1"/>
              <a:t>Correctiva</a:t>
            </a:r>
            <a:endParaRPr lang="en-US" sz="2800" dirty="0"/>
          </a:p>
        </p:txBody>
      </p:sp>
      <p:sp>
        <p:nvSpPr>
          <p:cNvPr id="90118" name="Rectangle 7"/>
          <p:cNvSpPr>
            <a:spLocks noChangeArrowheads="1"/>
          </p:cNvSpPr>
          <p:nvPr/>
        </p:nvSpPr>
        <p:spPr bwMode="auto">
          <a:xfrm>
            <a:off x="408781" y="2015017"/>
            <a:ext cx="2795588"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r" eaLnBrk="0" hangingPunct="0"/>
            <a:r>
              <a:rPr lang="en-US" sz="2800" dirty="0" err="1"/>
              <a:t>Revisión</a:t>
            </a:r>
            <a:r>
              <a:rPr lang="en-US" sz="2800" dirty="0"/>
              <a:t> de la </a:t>
            </a:r>
            <a:r>
              <a:rPr lang="en-US" sz="2800" dirty="0" err="1"/>
              <a:t>Gestión</a:t>
            </a:r>
            <a:endParaRPr lang="en-US" sz="2800" dirty="0"/>
          </a:p>
        </p:txBody>
      </p:sp>
      <p:sp>
        <p:nvSpPr>
          <p:cNvPr id="90125" name="Rectangle 2"/>
          <p:cNvSpPr>
            <a:spLocks noGrp="1" noChangeArrowheads="1"/>
          </p:cNvSpPr>
          <p:nvPr>
            <p:ph type="title"/>
          </p:nvPr>
        </p:nvSpPr>
        <p:spPr>
          <a:xfrm>
            <a:off x="492370" y="-228600"/>
            <a:ext cx="7024744" cy="1143000"/>
          </a:xfrm>
        </p:spPr>
        <p:txBody>
          <a:bodyPr/>
          <a:lstStyle/>
          <a:p>
            <a:r>
              <a:rPr lang="en-US" dirty="0"/>
              <a:t>¿</a:t>
            </a:r>
            <a:r>
              <a:rPr lang="en-US" dirty="0" err="1"/>
              <a:t>Qué</a:t>
            </a:r>
            <a:r>
              <a:rPr lang="en-US" dirty="0"/>
              <a:t> </a:t>
            </a:r>
            <a:r>
              <a:rPr lang="en-US" dirty="0" err="1"/>
              <a:t>es</a:t>
            </a:r>
            <a:r>
              <a:rPr lang="en-US" dirty="0"/>
              <a:t> un SGA?</a:t>
            </a:r>
          </a:p>
        </p:txBody>
      </p:sp>
      <p:pic>
        <p:nvPicPr>
          <p:cNvPr id="8194" name="Picture 2" descr="http://mljconsulting.com/wp-content/uploads/PlanDoCheckAct.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6717" y="2130424"/>
            <a:ext cx="2733675" cy="27336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87</a:t>
            </a:fld>
            <a:endParaRPr lang="en-US" dirty="0"/>
          </a:p>
        </p:txBody>
      </p:sp>
    </p:spTree>
    <p:extLst>
      <p:ext uri="{BB962C8B-B14F-4D97-AF65-F5344CB8AC3E}">
        <p14:creationId xmlns:p14="http://schemas.microsoft.com/office/powerpoint/2010/main" val="16761049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51693" y="0"/>
            <a:ext cx="6430107" cy="1143000"/>
          </a:xfrm>
        </p:spPr>
        <p:txBody>
          <a:bodyPr/>
          <a:lstStyle/>
          <a:p>
            <a:r>
              <a:rPr lang="en-US" dirty="0"/>
              <a:t>¿</a:t>
            </a:r>
            <a:r>
              <a:rPr lang="en-US" dirty="0" err="1"/>
              <a:t>Por</a:t>
            </a:r>
            <a:r>
              <a:rPr lang="en-US" dirty="0"/>
              <a:t> </a:t>
            </a:r>
            <a:r>
              <a:rPr lang="en-US" dirty="0" err="1"/>
              <a:t>qué</a:t>
            </a:r>
            <a:r>
              <a:rPr lang="en-US" dirty="0"/>
              <a:t> </a:t>
            </a:r>
            <a:r>
              <a:rPr lang="en-US" dirty="0" err="1"/>
              <a:t>las</a:t>
            </a:r>
            <a:r>
              <a:rPr lang="en-US" dirty="0"/>
              <a:t> </a:t>
            </a:r>
            <a:r>
              <a:rPr lang="en-US" dirty="0" err="1"/>
              <a:t>Organizaciones</a:t>
            </a:r>
            <a:r>
              <a:rPr lang="en-US" dirty="0"/>
              <a:t> </a:t>
            </a:r>
            <a:r>
              <a:rPr lang="en-US" dirty="0" err="1"/>
              <a:t>Implementan</a:t>
            </a:r>
            <a:r>
              <a:rPr lang="en-US" dirty="0"/>
              <a:t> un SGA?</a:t>
            </a:r>
            <a:endParaRPr lang="en-US" sz="3200" dirty="0"/>
          </a:p>
        </p:txBody>
      </p:sp>
      <p:sp>
        <p:nvSpPr>
          <p:cNvPr id="91139" name="Rectangle 3"/>
          <p:cNvSpPr>
            <a:spLocks noGrp="1" noChangeArrowheads="1"/>
          </p:cNvSpPr>
          <p:nvPr>
            <p:ph idx="1"/>
          </p:nvPr>
        </p:nvSpPr>
        <p:spPr>
          <a:xfrm>
            <a:off x="379415" y="1662115"/>
            <a:ext cx="6554785" cy="2147886"/>
          </a:xfrm>
        </p:spPr>
        <p:txBody>
          <a:bodyPr>
            <a:noAutofit/>
          </a:bodyPr>
          <a:lstStyle/>
          <a:p>
            <a:pPr>
              <a:lnSpc>
                <a:spcPct val="90000"/>
              </a:lnSpc>
            </a:pPr>
            <a:r>
              <a:rPr lang="en-US" sz="1800" dirty="0" err="1"/>
              <a:t>Ayuda</a:t>
            </a:r>
            <a:r>
              <a:rPr lang="en-US" sz="1800" dirty="0"/>
              <a:t> a </a:t>
            </a:r>
            <a:r>
              <a:rPr lang="en-US" sz="1800" dirty="0" err="1"/>
              <a:t>identificar</a:t>
            </a:r>
            <a:r>
              <a:rPr lang="en-US" sz="1800" dirty="0"/>
              <a:t> </a:t>
            </a:r>
            <a:r>
              <a:rPr lang="en-US" sz="1800" dirty="0" err="1"/>
              <a:t>las</a:t>
            </a:r>
            <a:r>
              <a:rPr lang="en-US" sz="1800" dirty="0"/>
              <a:t> </a:t>
            </a:r>
            <a:r>
              <a:rPr lang="en-US" sz="1800" dirty="0" err="1"/>
              <a:t>causas</a:t>
            </a:r>
            <a:r>
              <a:rPr lang="en-US" sz="1800" dirty="0"/>
              <a:t> de los </a:t>
            </a:r>
            <a:r>
              <a:rPr lang="en-US" sz="1800" dirty="0" err="1"/>
              <a:t>problemas</a:t>
            </a:r>
            <a:r>
              <a:rPr lang="en-US" sz="1800" dirty="0"/>
              <a:t> </a:t>
            </a:r>
            <a:r>
              <a:rPr lang="en-US" sz="1800" dirty="0" err="1"/>
              <a:t>ambientales</a:t>
            </a:r>
            <a:r>
              <a:rPr lang="en-US" sz="1800" dirty="0"/>
              <a:t>.</a:t>
            </a:r>
          </a:p>
          <a:p>
            <a:pPr lvl="1">
              <a:lnSpc>
                <a:spcPct val="90000"/>
              </a:lnSpc>
            </a:pPr>
            <a:r>
              <a:rPr lang="en-US" sz="1800" dirty="0"/>
              <a:t>Es </a:t>
            </a:r>
            <a:r>
              <a:rPr lang="en-US" sz="1800" dirty="0" err="1"/>
              <a:t>mejor</a:t>
            </a:r>
            <a:r>
              <a:rPr lang="en-US" sz="1800" dirty="0"/>
              <a:t> </a:t>
            </a:r>
            <a:r>
              <a:rPr lang="en-US" sz="1800" dirty="0" err="1"/>
              <a:t>hacer</a:t>
            </a:r>
            <a:r>
              <a:rPr lang="en-US" sz="1800" dirty="0"/>
              <a:t> un </a:t>
            </a:r>
            <a:r>
              <a:rPr lang="en-US" sz="1800" dirty="0" err="1"/>
              <a:t>producto</a:t>
            </a:r>
            <a:r>
              <a:rPr lang="en-US" sz="1800" dirty="0"/>
              <a:t> </a:t>
            </a:r>
            <a:r>
              <a:rPr lang="en-US" sz="1800" dirty="0" err="1"/>
              <a:t>correcto</a:t>
            </a:r>
            <a:r>
              <a:rPr lang="en-US" sz="1800" dirty="0"/>
              <a:t> </a:t>
            </a:r>
            <a:r>
              <a:rPr lang="en-US" sz="1800" dirty="0" err="1"/>
              <a:t>desde</a:t>
            </a:r>
            <a:r>
              <a:rPr lang="en-US" sz="1800" dirty="0"/>
              <a:t> la </a:t>
            </a:r>
            <a:r>
              <a:rPr lang="en-US" sz="1800" dirty="0" err="1"/>
              <a:t>primera</a:t>
            </a:r>
            <a:r>
              <a:rPr lang="en-US" sz="1800" dirty="0"/>
              <a:t> </a:t>
            </a:r>
            <a:r>
              <a:rPr lang="en-US" sz="1800" dirty="0" err="1"/>
              <a:t>vez</a:t>
            </a:r>
            <a:endParaRPr lang="en-US" sz="1800" dirty="0"/>
          </a:p>
          <a:p>
            <a:pPr lvl="1">
              <a:lnSpc>
                <a:spcPct val="90000"/>
              </a:lnSpc>
            </a:pPr>
            <a:r>
              <a:rPr lang="en-US" sz="1800" dirty="0"/>
              <a:t>Es </a:t>
            </a:r>
            <a:r>
              <a:rPr lang="en-US" sz="1800" dirty="0" err="1"/>
              <a:t>más</a:t>
            </a:r>
            <a:r>
              <a:rPr lang="en-US" sz="1800" dirty="0"/>
              <a:t> </a:t>
            </a:r>
            <a:r>
              <a:rPr lang="en-US" sz="1800" dirty="0" err="1"/>
              <a:t>barato</a:t>
            </a:r>
            <a:r>
              <a:rPr lang="en-US" sz="1800" dirty="0"/>
              <a:t> </a:t>
            </a:r>
            <a:r>
              <a:rPr lang="en-US" sz="1800" dirty="0" err="1"/>
              <a:t>prevenir</a:t>
            </a:r>
            <a:r>
              <a:rPr lang="en-US" sz="1800" dirty="0"/>
              <a:t> un </a:t>
            </a:r>
            <a:r>
              <a:rPr lang="en-US" sz="1800" dirty="0" err="1"/>
              <a:t>derrame</a:t>
            </a:r>
            <a:r>
              <a:rPr lang="en-US" sz="1800" dirty="0"/>
              <a:t> u </a:t>
            </a:r>
            <a:r>
              <a:rPr lang="en-US" sz="1800" dirty="0" err="1"/>
              <a:t>otro</a:t>
            </a:r>
            <a:r>
              <a:rPr lang="en-US" sz="1800" dirty="0"/>
              <a:t> </a:t>
            </a:r>
            <a:r>
              <a:rPr lang="en-US" sz="1800" dirty="0" err="1"/>
              <a:t>accidente</a:t>
            </a:r>
            <a:endParaRPr lang="en-US" sz="1800" dirty="0"/>
          </a:p>
          <a:p>
            <a:pPr lvl="1">
              <a:lnSpc>
                <a:spcPct val="90000"/>
              </a:lnSpc>
            </a:pPr>
            <a:r>
              <a:rPr lang="en-US" sz="1800" dirty="0" err="1"/>
              <a:t>Eficiencia</a:t>
            </a:r>
            <a:r>
              <a:rPr lang="en-US" sz="1800" dirty="0"/>
              <a:t> de </a:t>
            </a:r>
            <a:r>
              <a:rPr lang="en-US" sz="1800" dirty="0" err="1"/>
              <a:t>costos</a:t>
            </a:r>
            <a:r>
              <a:rPr lang="en-US" sz="1800" dirty="0"/>
              <a:t> </a:t>
            </a:r>
            <a:r>
              <a:rPr lang="en-US" sz="1800" dirty="0" err="1"/>
              <a:t>para</a:t>
            </a:r>
            <a:r>
              <a:rPr lang="en-US" sz="1800" dirty="0"/>
              <a:t> </a:t>
            </a:r>
            <a:r>
              <a:rPr lang="en-US" sz="1800" dirty="0" err="1"/>
              <a:t>prevenir</a:t>
            </a:r>
            <a:r>
              <a:rPr lang="en-US" sz="1800" dirty="0"/>
              <a:t> la </a:t>
            </a:r>
            <a:r>
              <a:rPr lang="en-US" sz="1800" dirty="0" err="1"/>
              <a:t>contaminación</a:t>
            </a:r>
            <a:endParaRPr lang="en-US" sz="1800" dirty="0"/>
          </a:p>
          <a:p>
            <a:pPr>
              <a:lnSpc>
                <a:spcPct val="90000"/>
              </a:lnSpc>
            </a:pPr>
            <a:r>
              <a:rPr lang="en-US" sz="1800" dirty="0"/>
              <a:t>Mercado y </a:t>
            </a:r>
            <a:r>
              <a:rPr lang="en-US" sz="1800" dirty="0" err="1"/>
              <a:t>problemas</a:t>
            </a:r>
            <a:r>
              <a:rPr lang="en-US" sz="1800" dirty="0"/>
              <a:t> de </a:t>
            </a:r>
            <a:r>
              <a:rPr lang="en-US" sz="1800" dirty="0" err="1"/>
              <a:t>competividad</a:t>
            </a:r>
            <a:endParaRPr lang="en-US" sz="1800" dirty="0"/>
          </a:p>
          <a:p>
            <a:pPr lvl="1">
              <a:lnSpc>
                <a:spcPct val="90000"/>
              </a:lnSpc>
            </a:pPr>
            <a:r>
              <a:rPr lang="en-US" sz="1800" dirty="0" err="1"/>
              <a:t>Inconsistencia</a:t>
            </a:r>
            <a:r>
              <a:rPr lang="en-US" sz="1800" dirty="0"/>
              <a:t> en la </a:t>
            </a:r>
            <a:r>
              <a:rPr lang="en-US" sz="1800" dirty="0" err="1"/>
              <a:t>regulación</a:t>
            </a:r>
            <a:r>
              <a:rPr lang="en-US" sz="1800" dirty="0"/>
              <a:t> </a:t>
            </a:r>
            <a:r>
              <a:rPr lang="en-US" sz="1800" dirty="0" err="1"/>
              <a:t>ambiental</a:t>
            </a:r>
            <a:r>
              <a:rPr lang="en-US" sz="1800" dirty="0"/>
              <a:t> y </a:t>
            </a:r>
            <a:r>
              <a:rPr lang="en-US" sz="1800" dirty="0" err="1"/>
              <a:t>aplicación</a:t>
            </a:r>
            <a:endParaRPr lang="en-US" sz="1800" dirty="0"/>
          </a:p>
          <a:p>
            <a:pPr>
              <a:lnSpc>
                <a:spcPct val="90000"/>
              </a:lnSpc>
            </a:pPr>
            <a:r>
              <a:rPr lang="en-US" sz="1800" dirty="0" err="1"/>
              <a:t>Muchas</a:t>
            </a:r>
            <a:r>
              <a:rPr lang="en-US" sz="1800" dirty="0"/>
              <a:t> </a:t>
            </a:r>
            <a:r>
              <a:rPr lang="en-US" sz="1800" dirty="0" err="1"/>
              <a:t>partes</a:t>
            </a:r>
            <a:r>
              <a:rPr lang="en-US" sz="1800" dirty="0"/>
              <a:t> </a:t>
            </a:r>
            <a:r>
              <a:rPr lang="en-US" sz="1800" dirty="0" err="1"/>
              <a:t>individuales</a:t>
            </a:r>
            <a:r>
              <a:rPr lang="en-US" sz="1800" dirty="0"/>
              <a:t> </a:t>
            </a:r>
            <a:r>
              <a:rPr lang="en-US" sz="1800" dirty="0" err="1"/>
              <a:t>pueden</a:t>
            </a:r>
            <a:r>
              <a:rPr lang="en-US" sz="1800" dirty="0"/>
              <a:t> </a:t>
            </a:r>
            <a:r>
              <a:rPr lang="en-US" sz="1800" dirty="0" err="1"/>
              <a:t>ya</a:t>
            </a:r>
            <a:r>
              <a:rPr lang="en-US" sz="1800" dirty="0"/>
              <a:t> </a:t>
            </a:r>
            <a:r>
              <a:rPr lang="en-US" sz="1800" dirty="0" err="1"/>
              <a:t>estar</a:t>
            </a:r>
            <a:r>
              <a:rPr lang="en-US" sz="1800" dirty="0"/>
              <a:t> en </a:t>
            </a:r>
            <a:r>
              <a:rPr lang="en-US" sz="1800" dirty="0" err="1"/>
              <a:t>su</a:t>
            </a:r>
            <a:r>
              <a:rPr lang="en-US" sz="1800" dirty="0"/>
              <a:t> </a:t>
            </a:r>
            <a:r>
              <a:rPr lang="en-US" sz="1800" dirty="0" err="1"/>
              <a:t>lugar</a:t>
            </a:r>
            <a:r>
              <a:rPr lang="en-US" sz="1800" dirty="0"/>
              <a:t>- </a:t>
            </a:r>
            <a:r>
              <a:rPr lang="en-US" sz="1800" dirty="0" err="1"/>
              <a:t>sólo</a:t>
            </a:r>
            <a:r>
              <a:rPr lang="en-US" sz="1800" dirty="0"/>
              <a:t> se </a:t>
            </a:r>
            <a:r>
              <a:rPr lang="en-US" sz="1800" dirty="0" err="1"/>
              <a:t>necesita</a:t>
            </a:r>
            <a:r>
              <a:rPr lang="en-US" sz="1800" dirty="0"/>
              <a:t> </a:t>
            </a:r>
            <a:r>
              <a:rPr lang="en-US" sz="1800" dirty="0" err="1"/>
              <a:t>unificarlas</a:t>
            </a:r>
            <a:r>
              <a:rPr lang="en-US" sz="1800" dirty="0"/>
              <a:t> </a:t>
            </a:r>
            <a:r>
              <a:rPr lang="en-US" sz="1800" dirty="0" err="1"/>
              <a:t>baja</a:t>
            </a:r>
            <a:r>
              <a:rPr lang="en-US" sz="1800" dirty="0"/>
              <a:t> el </a:t>
            </a:r>
            <a:r>
              <a:rPr lang="en-US" sz="1800" dirty="0" err="1"/>
              <a:t>praguas</a:t>
            </a:r>
            <a:r>
              <a:rPr lang="en-US" sz="1800" dirty="0"/>
              <a:t> de un SGA!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88</a:t>
            </a:fld>
            <a:endParaRPr lang="en-US" dirty="0"/>
          </a:p>
        </p:txBody>
      </p:sp>
      <p:pic>
        <p:nvPicPr>
          <p:cNvPr id="5" name="Picture 4"/>
          <p:cNvPicPr>
            <a:picLocks noChangeAspect="1"/>
          </p:cNvPicPr>
          <p:nvPr/>
        </p:nvPicPr>
        <p:blipFill>
          <a:blip r:embed="rId3" cstate="print"/>
          <a:stretch>
            <a:fillRect/>
          </a:stretch>
        </p:blipFill>
        <p:spPr>
          <a:xfrm>
            <a:off x="6934200" y="2133600"/>
            <a:ext cx="1899138" cy="1028700"/>
          </a:xfrm>
          <a:prstGeom prst="rect">
            <a:avLst/>
          </a:prstGeom>
        </p:spPr>
      </p:pic>
      <p:sp>
        <p:nvSpPr>
          <p:cNvPr id="2" name="TextBox 1"/>
          <p:cNvSpPr txBox="1"/>
          <p:nvPr/>
        </p:nvSpPr>
        <p:spPr>
          <a:xfrm>
            <a:off x="422031" y="5105401"/>
            <a:ext cx="8493369" cy="830997"/>
          </a:xfrm>
          <a:prstGeom prst="rect">
            <a:avLst/>
          </a:prstGeom>
          <a:noFill/>
        </p:spPr>
        <p:txBody>
          <a:bodyPr wrap="square" rtlCol="0">
            <a:spAutoFit/>
          </a:bodyPr>
          <a:lstStyle/>
          <a:p>
            <a:r>
              <a:rPr lang="en-US" sz="2400" b="1" dirty="0"/>
              <a:t>¿</a:t>
            </a:r>
            <a:r>
              <a:rPr lang="en-US" sz="2400" b="1" dirty="0" err="1"/>
              <a:t>Por</a:t>
            </a:r>
            <a:r>
              <a:rPr lang="en-US" sz="2400" b="1" dirty="0"/>
              <a:t> </a:t>
            </a:r>
            <a:r>
              <a:rPr lang="en-US" sz="2400" b="1" dirty="0" err="1"/>
              <a:t>qué</a:t>
            </a:r>
            <a:r>
              <a:rPr lang="en-US" sz="2400" b="1" dirty="0"/>
              <a:t> un director de </a:t>
            </a:r>
            <a:r>
              <a:rPr lang="en-US" sz="2400" b="1" dirty="0" err="1"/>
              <a:t>proyecto</a:t>
            </a:r>
            <a:r>
              <a:rPr lang="en-US" sz="2400" b="1" dirty="0"/>
              <a:t> </a:t>
            </a:r>
            <a:r>
              <a:rPr lang="en-US" sz="2400" b="1" dirty="0" err="1"/>
              <a:t>debería</a:t>
            </a:r>
            <a:r>
              <a:rPr lang="en-US" sz="2400" b="1" dirty="0"/>
              <a:t> </a:t>
            </a:r>
            <a:r>
              <a:rPr lang="en-US" sz="2400" b="1" dirty="0" err="1"/>
              <a:t>estar</a:t>
            </a:r>
            <a:r>
              <a:rPr lang="en-US" sz="2400" b="1" dirty="0"/>
              <a:t> </a:t>
            </a:r>
            <a:r>
              <a:rPr lang="en-US" sz="2400" b="1" dirty="0" err="1"/>
              <a:t>familiarizado</a:t>
            </a:r>
            <a:r>
              <a:rPr lang="en-US" sz="2400" b="1" dirty="0"/>
              <a:t> con el SGA?</a:t>
            </a:r>
          </a:p>
        </p:txBody>
      </p:sp>
    </p:spTree>
    <p:extLst>
      <p:ext uri="{BB962C8B-B14F-4D97-AF65-F5344CB8AC3E}">
        <p14:creationId xmlns:p14="http://schemas.microsoft.com/office/powerpoint/2010/main" val="168970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4100"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101" name="4 CuadroTexto"/>
          <p:cNvSpPr txBox="1">
            <a:spLocks noChangeArrowheads="1"/>
          </p:cNvSpPr>
          <p:nvPr/>
        </p:nvSpPr>
        <p:spPr bwMode="auto">
          <a:xfrm>
            <a:off x="399257" y="1447800"/>
            <a:ext cx="8316912" cy="3893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b="1" dirty="0"/>
              <a:t>ISO 50001 </a:t>
            </a:r>
            <a:r>
              <a:rPr lang="en-US" b="1" dirty="0" err="1"/>
              <a:t>brinda</a:t>
            </a:r>
            <a:r>
              <a:rPr lang="en-US" b="1" dirty="0"/>
              <a:t> a </a:t>
            </a:r>
            <a:r>
              <a:rPr lang="en-US" b="1" dirty="0" err="1"/>
              <a:t>las</a:t>
            </a:r>
            <a:r>
              <a:rPr lang="en-US" b="1" dirty="0"/>
              <a:t> </a:t>
            </a:r>
            <a:r>
              <a:rPr lang="en-US" b="1" dirty="0" err="1"/>
              <a:t>organizaciones</a:t>
            </a:r>
            <a:r>
              <a:rPr lang="en-US" b="1" dirty="0"/>
              <a:t> los </a:t>
            </a:r>
            <a:r>
              <a:rPr lang="en-US" b="1" dirty="0" err="1"/>
              <a:t>requerimientos</a:t>
            </a:r>
            <a:r>
              <a:rPr lang="en-US" b="1" dirty="0"/>
              <a:t> </a:t>
            </a:r>
            <a:r>
              <a:rPr lang="en-US" b="1" dirty="0" err="1"/>
              <a:t>para</a:t>
            </a:r>
            <a:r>
              <a:rPr lang="en-US" b="1" dirty="0"/>
              <a:t> los </a:t>
            </a:r>
            <a:r>
              <a:rPr lang="en-US" b="1" dirty="0" err="1"/>
              <a:t>Sistemas</a:t>
            </a:r>
            <a:r>
              <a:rPr lang="en-US" b="1" dirty="0"/>
              <a:t> de </a:t>
            </a:r>
            <a:r>
              <a:rPr lang="en-US" b="1" dirty="0" err="1"/>
              <a:t>Gestión</a:t>
            </a:r>
            <a:r>
              <a:rPr lang="en-US" b="1" dirty="0"/>
              <a:t> de la </a:t>
            </a:r>
            <a:r>
              <a:rPr lang="en-US" b="1" dirty="0" err="1"/>
              <a:t>Energía</a:t>
            </a:r>
            <a:r>
              <a:rPr lang="en-US" b="1" dirty="0"/>
              <a:t> </a:t>
            </a:r>
            <a:r>
              <a:rPr lang="es-ES" b="1" dirty="0"/>
              <a:t>(EnMS)</a:t>
            </a:r>
          </a:p>
          <a:p>
            <a:pPr eaLnBrk="1" hangingPunct="1">
              <a:lnSpc>
                <a:spcPct val="150000"/>
              </a:lnSpc>
            </a:pPr>
            <a:endParaRPr lang="es-AR" dirty="0"/>
          </a:p>
          <a:p>
            <a:pPr marL="342900" indent="-342900" eaLnBrk="1" hangingPunct="1">
              <a:buFont typeface="Wingdings" charset="2"/>
              <a:buChar char="q"/>
            </a:pPr>
            <a:r>
              <a:rPr lang="en-US" sz="2000" b="1" dirty="0" err="1">
                <a:latin typeface="+mn-lt"/>
              </a:rPr>
              <a:t>Proporciona</a:t>
            </a:r>
            <a:r>
              <a:rPr lang="en-US" sz="2000" b="1" dirty="0">
                <a:latin typeface="+mn-lt"/>
              </a:rPr>
              <a:t> un Marco de </a:t>
            </a:r>
            <a:r>
              <a:rPr lang="en-US" sz="2000" b="1" dirty="0" err="1">
                <a:latin typeface="+mn-lt"/>
              </a:rPr>
              <a:t>Referencia</a:t>
            </a:r>
            <a:r>
              <a:rPr lang="en-US" sz="2000" b="1" dirty="0">
                <a:latin typeface="+mn-lt"/>
              </a:rPr>
              <a:t> </a:t>
            </a:r>
            <a:r>
              <a:rPr lang="en-US" sz="2000" b="1" dirty="0" err="1">
                <a:latin typeface="+mn-lt"/>
              </a:rPr>
              <a:t>para</a:t>
            </a:r>
            <a:r>
              <a:rPr lang="en-US" sz="2000" b="1" dirty="0">
                <a:latin typeface="+mn-lt"/>
              </a:rPr>
              <a:t> </a:t>
            </a:r>
            <a:r>
              <a:rPr lang="en-US" sz="2000" b="1" dirty="0" err="1">
                <a:latin typeface="+mn-lt"/>
              </a:rPr>
              <a:t>gestionar</a:t>
            </a:r>
            <a:r>
              <a:rPr lang="en-US" sz="2000" b="1" dirty="0">
                <a:latin typeface="+mn-lt"/>
              </a:rPr>
              <a:t> </a:t>
            </a:r>
          </a:p>
          <a:p>
            <a:pPr marL="342900" indent="-342900" eaLnBrk="1" hangingPunct="1"/>
            <a:r>
              <a:rPr lang="en-US" sz="2000" b="1" dirty="0">
                <a:latin typeface="+mn-lt"/>
              </a:rPr>
              <a:t>la </a:t>
            </a:r>
            <a:r>
              <a:rPr lang="en-US" sz="2000" b="1" dirty="0" err="1">
                <a:latin typeface="+mn-lt"/>
              </a:rPr>
              <a:t>energía</a:t>
            </a:r>
            <a:r>
              <a:rPr lang="en-US" sz="2000" b="1" dirty="0">
                <a:latin typeface="+mn-lt"/>
              </a:rPr>
              <a:t>:  </a:t>
            </a:r>
          </a:p>
          <a:p>
            <a:pPr eaLnBrk="1" hangingPunct="1"/>
            <a:endParaRPr lang="en-US" dirty="0"/>
          </a:p>
          <a:p>
            <a:pPr lvl="1" eaLnBrk="1" hangingPunct="1">
              <a:lnSpc>
                <a:spcPct val="150000"/>
              </a:lnSpc>
              <a:buFont typeface="Wingdings" pitchFamily="2" charset="2"/>
              <a:buChar char="ü"/>
            </a:pPr>
            <a:r>
              <a:rPr lang="en-US" dirty="0"/>
              <a:t> </a:t>
            </a:r>
            <a:r>
              <a:rPr lang="en-US" dirty="0" err="1"/>
              <a:t>Plantas</a:t>
            </a:r>
            <a:r>
              <a:rPr lang="en-US" dirty="0"/>
              <a:t> </a:t>
            </a:r>
            <a:r>
              <a:rPr lang="en-US" dirty="0" err="1"/>
              <a:t>industriales</a:t>
            </a:r>
            <a:r>
              <a:rPr lang="en-US" dirty="0"/>
              <a:t> </a:t>
            </a:r>
          </a:p>
          <a:p>
            <a:pPr lvl="1" eaLnBrk="1" hangingPunct="1">
              <a:lnSpc>
                <a:spcPct val="150000"/>
              </a:lnSpc>
              <a:buFont typeface="Wingdings" pitchFamily="2" charset="2"/>
              <a:buChar char="ü"/>
            </a:pPr>
            <a:r>
              <a:rPr lang="en-US" dirty="0"/>
              <a:t> </a:t>
            </a:r>
            <a:r>
              <a:rPr lang="en-US" dirty="0" err="1"/>
              <a:t>Comercios</a:t>
            </a:r>
            <a:r>
              <a:rPr lang="en-US" dirty="0"/>
              <a:t> </a:t>
            </a:r>
          </a:p>
          <a:p>
            <a:pPr lvl="1" eaLnBrk="1" hangingPunct="1">
              <a:lnSpc>
                <a:spcPct val="150000"/>
              </a:lnSpc>
              <a:buFont typeface="Wingdings" pitchFamily="2" charset="2"/>
              <a:buChar char="ü"/>
            </a:pPr>
            <a:r>
              <a:rPr lang="en-US" dirty="0"/>
              <a:t>  </a:t>
            </a:r>
            <a:r>
              <a:rPr lang="en-US" dirty="0" err="1"/>
              <a:t>Infraestructuras</a:t>
            </a:r>
            <a:r>
              <a:rPr lang="en-US" dirty="0"/>
              <a:t> </a:t>
            </a:r>
            <a:r>
              <a:rPr lang="en-US" dirty="0" err="1"/>
              <a:t>gubernamentales</a:t>
            </a:r>
            <a:r>
              <a:rPr lang="en-US" dirty="0"/>
              <a:t> e </a:t>
            </a:r>
            <a:r>
              <a:rPr lang="en-US" dirty="0" err="1"/>
              <a:t>institutcionales</a:t>
            </a:r>
            <a:endParaRPr lang="en-US" dirty="0"/>
          </a:p>
          <a:p>
            <a:pPr lvl="1" eaLnBrk="1" hangingPunct="1">
              <a:lnSpc>
                <a:spcPct val="150000"/>
              </a:lnSpc>
              <a:buFont typeface="Wingdings" pitchFamily="2" charset="2"/>
              <a:buChar char="ü"/>
            </a:pPr>
            <a:r>
              <a:rPr lang="en-US" dirty="0"/>
              <a:t>  </a:t>
            </a:r>
            <a:r>
              <a:rPr lang="en-US" dirty="0" err="1"/>
              <a:t>Organizaciones</a:t>
            </a:r>
            <a:endParaRPr lang="en-US" dirty="0"/>
          </a:p>
        </p:txBody>
      </p:sp>
      <p:sp>
        <p:nvSpPr>
          <p:cNvPr id="10" name="Title 6"/>
          <p:cNvSpPr>
            <a:spLocks noGrp="1"/>
          </p:cNvSpPr>
          <p:nvPr>
            <p:ph type="title"/>
          </p:nvPr>
        </p:nvSpPr>
        <p:spPr>
          <a:xfrm>
            <a:off x="381000" y="228600"/>
            <a:ext cx="8458200" cy="990600"/>
          </a:xfrm>
        </p:spPr>
        <p:txBody>
          <a:bodyPr/>
          <a:lstStyle/>
          <a:p>
            <a:pPr>
              <a:defRPr/>
            </a:pPr>
            <a:r>
              <a:rPr lang="es-ES_tradnl" dirty="0"/>
              <a:t>ISO 50001: Sistema de Gestión de Energía</a:t>
            </a:r>
            <a:endParaRPr lang="en-US" dirty="0">
              <a:solidFill>
                <a:schemeClr val="tx1"/>
              </a:solidFill>
              <a:effectLst/>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89</a:t>
            </a:fld>
            <a:endParaRPr lang="en-US" dirty="0"/>
          </a:p>
        </p:txBody>
      </p:sp>
      <p:pic>
        <p:nvPicPr>
          <p:cNvPr id="8" name="Picture 7"/>
          <p:cNvPicPr>
            <a:picLocks noChangeAspect="1"/>
          </p:cNvPicPr>
          <p:nvPr/>
        </p:nvPicPr>
        <p:blipFill>
          <a:blip r:embed="rId3" cstate="print"/>
          <a:stretch>
            <a:fillRect/>
          </a:stretch>
        </p:blipFill>
        <p:spPr>
          <a:xfrm>
            <a:off x="6822831" y="2133600"/>
            <a:ext cx="1563626" cy="2133600"/>
          </a:xfrm>
          <a:prstGeom prst="rect">
            <a:avLst/>
          </a:prstGeom>
        </p:spPr>
      </p:pic>
    </p:spTree>
    <p:extLst>
      <p:ext uri="{BB962C8B-B14F-4D97-AF65-F5344CB8AC3E}">
        <p14:creationId xmlns:p14="http://schemas.microsoft.com/office/powerpoint/2010/main" val="1031262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696200" cy="838200"/>
          </a:xfrm>
        </p:spPr>
        <p:txBody>
          <a:bodyPr>
            <a:normAutofit/>
          </a:bodyPr>
          <a:lstStyle/>
          <a:p>
            <a:r>
              <a:rPr lang="en-US" dirty="0" err="1"/>
              <a:t>Nuestras</a:t>
            </a:r>
            <a:r>
              <a:rPr lang="en-US" dirty="0"/>
              <a:t> </a:t>
            </a:r>
            <a:r>
              <a:rPr lang="en-US" dirty="0" err="1"/>
              <a:t>Afiliaciones</a:t>
            </a:r>
            <a:r>
              <a:rPr lang="en-US" dirty="0"/>
              <a:t> de </a:t>
            </a:r>
            <a:r>
              <a:rPr lang="en-US" dirty="0" err="1"/>
              <a:t>Sostenibilidad</a:t>
            </a:r>
            <a:endParaRPr lang="en-US" dirty="0"/>
          </a:p>
        </p:txBody>
      </p:sp>
      <p:sp>
        <p:nvSpPr>
          <p:cNvPr id="3" name="Content Placeholder 2"/>
          <p:cNvSpPr>
            <a:spLocks noGrp="1"/>
          </p:cNvSpPr>
          <p:nvPr>
            <p:ph sz="half" idx="1"/>
          </p:nvPr>
        </p:nvSpPr>
        <p:spPr>
          <a:xfrm>
            <a:off x="457200" y="1600200"/>
            <a:ext cx="8534400" cy="4525963"/>
          </a:xfrm>
        </p:spPr>
        <p:txBody>
          <a:bodyPr>
            <a:normAutofit/>
          </a:bodyPr>
          <a:lstStyle/>
          <a:p>
            <a:r>
              <a:rPr lang="en-US" sz="2200" b="1" dirty="0" err="1">
                <a:latin typeface="Helvetica"/>
                <a:cs typeface="Helvetica"/>
              </a:rPr>
              <a:t>Pacto</a:t>
            </a:r>
            <a:r>
              <a:rPr lang="en-US" sz="2200" b="1" dirty="0">
                <a:latin typeface="Helvetica"/>
                <a:cs typeface="Helvetica"/>
              </a:rPr>
              <a:t> Global de </a:t>
            </a:r>
            <a:r>
              <a:rPr lang="en-US" sz="2200" b="1" dirty="0" err="1">
                <a:latin typeface="Helvetica"/>
                <a:cs typeface="Helvetica"/>
              </a:rPr>
              <a:t>las</a:t>
            </a:r>
            <a:r>
              <a:rPr lang="en-US" sz="2200" b="1" dirty="0">
                <a:latin typeface="Helvetica"/>
                <a:cs typeface="Helvetica"/>
              </a:rPr>
              <a:t> </a:t>
            </a:r>
            <a:r>
              <a:rPr lang="en-US" sz="2200" b="1" dirty="0" err="1">
                <a:latin typeface="Helvetica"/>
                <a:cs typeface="Helvetica"/>
              </a:rPr>
              <a:t>Naciones</a:t>
            </a:r>
            <a:r>
              <a:rPr lang="en-US" sz="2200" b="1" dirty="0">
                <a:latin typeface="Helvetica"/>
                <a:cs typeface="Helvetica"/>
              </a:rPr>
              <a:t> </a:t>
            </a:r>
            <a:r>
              <a:rPr lang="en-US" sz="2200" b="1" dirty="0" err="1">
                <a:latin typeface="Helvetica"/>
                <a:cs typeface="Helvetica"/>
              </a:rPr>
              <a:t>Unidas</a:t>
            </a:r>
            <a:endParaRPr lang="en-US" sz="2200" b="1" dirty="0">
              <a:latin typeface="Helvetica"/>
              <a:cs typeface="Helvetica"/>
            </a:endParaRPr>
          </a:p>
          <a:p>
            <a:pPr lvl="1"/>
            <a:r>
              <a:rPr lang="en-US" sz="1600" dirty="0">
                <a:latin typeface="Helvetica"/>
                <a:cs typeface="Helvetica"/>
              </a:rPr>
              <a:t>Primer </a:t>
            </a:r>
            <a:r>
              <a:rPr lang="en-US" sz="1600" dirty="0" err="1">
                <a:latin typeface="Helvetica"/>
                <a:cs typeface="Helvetica"/>
              </a:rPr>
              <a:t>Organización</a:t>
            </a:r>
            <a:r>
              <a:rPr lang="en-US" sz="1600" dirty="0">
                <a:latin typeface="Helvetica"/>
                <a:cs typeface="Helvetica"/>
              </a:rPr>
              <a:t> de </a:t>
            </a:r>
            <a:r>
              <a:rPr lang="en-US" sz="1600" dirty="0" err="1">
                <a:latin typeface="Helvetica"/>
                <a:cs typeface="Helvetica"/>
              </a:rPr>
              <a:t>Desarrollo</a:t>
            </a:r>
            <a:r>
              <a:rPr lang="en-US" sz="1600" dirty="0">
                <a:latin typeface="Helvetica"/>
                <a:cs typeface="Helvetica"/>
              </a:rPr>
              <a:t> </a:t>
            </a:r>
            <a:r>
              <a:rPr lang="en-US" sz="1600" dirty="0" err="1">
                <a:latin typeface="Helvetica"/>
                <a:cs typeface="Helvetica"/>
              </a:rPr>
              <a:t>Profesional</a:t>
            </a:r>
            <a:r>
              <a:rPr lang="en-US" sz="1600" dirty="0">
                <a:latin typeface="Helvetica"/>
                <a:cs typeface="Helvetica"/>
              </a:rPr>
              <a:t> en </a:t>
            </a:r>
            <a:r>
              <a:rPr lang="en-US" sz="1600" dirty="0" err="1">
                <a:latin typeface="Helvetica"/>
                <a:cs typeface="Helvetica"/>
              </a:rPr>
              <a:t>Dirección</a:t>
            </a:r>
            <a:r>
              <a:rPr lang="en-US" sz="1600" dirty="0">
                <a:latin typeface="Helvetica"/>
                <a:cs typeface="Helvetica"/>
              </a:rPr>
              <a:t> de </a:t>
            </a:r>
            <a:r>
              <a:rPr lang="en-US" sz="1600" dirty="0" err="1">
                <a:latin typeface="Helvetica"/>
                <a:cs typeface="Helvetica"/>
              </a:rPr>
              <a:t>Proyectos</a:t>
            </a:r>
            <a:r>
              <a:rPr lang="en-US" sz="1600" dirty="0">
                <a:latin typeface="Helvetica"/>
                <a:cs typeface="Helvetica"/>
              </a:rPr>
              <a:t> o </a:t>
            </a:r>
            <a:r>
              <a:rPr lang="en-US" sz="1600" dirty="0" err="1">
                <a:latin typeface="Helvetica"/>
                <a:cs typeface="Helvetica"/>
              </a:rPr>
              <a:t>Asociación</a:t>
            </a:r>
            <a:r>
              <a:rPr lang="en-US" sz="1600" dirty="0">
                <a:latin typeface="Helvetica"/>
                <a:cs typeface="Helvetica"/>
              </a:rPr>
              <a:t> </a:t>
            </a:r>
            <a:r>
              <a:rPr lang="en-US" sz="1600" dirty="0" err="1">
                <a:latin typeface="Helvetica"/>
                <a:cs typeface="Helvetica"/>
              </a:rPr>
              <a:t>Miembro</a:t>
            </a:r>
            <a:r>
              <a:rPr lang="en-US" sz="1600" dirty="0">
                <a:latin typeface="Helvetica"/>
                <a:cs typeface="Helvetica"/>
              </a:rPr>
              <a:t> en </a:t>
            </a:r>
            <a:r>
              <a:rPr lang="en-US" sz="1600" dirty="0" err="1">
                <a:latin typeface="Helvetica"/>
                <a:cs typeface="Helvetica"/>
              </a:rPr>
              <a:t>convertirse</a:t>
            </a:r>
            <a:r>
              <a:rPr lang="en-US" sz="1600" dirty="0">
                <a:latin typeface="Helvetica"/>
                <a:cs typeface="Helvetica"/>
              </a:rPr>
              <a:t> en </a:t>
            </a:r>
            <a:r>
              <a:rPr lang="en-US" sz="1600" dirty="0" err="1">
                <a:latin typeface="Helvetica"/>
                <a:cs typeface="Helvetica"/>
              </a:rPr>
              <a:t>signatario</a:t>
            </a:r>
            <a:r>
              <a:rPr lang="en-US" sz="1600" dirty="0">
                <a:latin typeface="Helvetica"/>
                <a:cs typeface="Helvetica"/>
              </a:rPr>
              <a:t> (2013) y </a:t>
            </a:r>
            <a:r>
              <a:rPr lang="en-US" sz="1600" dirty="0" err="1">
                <a:latin typeface="Helvetica"/>
                <a:cs typeface="Helvetica"/>
              </a:rPr>
              <a:t>aún</a:t>
            </a:r>
            <a:r>
              <a:rPr lang="en-US" sz="1600" dirty="0">
                <a:latin typeface="Helvetica"/>
                <a:cs typeface="Helvetica"/>
              </a:rPr>
              <a:t> </a:t>
            </a:r>
            <a:r>
              <a:rPr lang="en-US" sz="1600" dirty="0" err="1">
                <a:latin typeface="Helvetica"/>
                <a:cs typeface="Helvetica"/>
              </a:rPr>
              <a:t>continúa</a:t>
            </a:r>
            <a:r>
              <a:rPr lang="en-US" sz="1600" dirty="0">
                <a:latin typeface="Helvetica"/>
                <a:cs typeface="Helvetica"/>
              </a:rPr>
              <a:t> </a:t>
            </a:r>
            <a:r>
              <a:rPr lang="en-US" sz="1600" dirty="0" err="1">
                <a:latin typeface="Helvetica"/>
                <a:cs typeface="Helvetica"/>
              </a:rPr>
              <a:t>siendo</a:t>
            </a:r>
            <a:r>
              <a:rPr lang="en-US" sz="1600" dirty="0">
                <a:latin typeface="Helvetica"/>
                <a:cs typeface="Helvetica"/>
              </a:rPr>
              <a:t>.</a:t>
            </a:r>
          </a:p>
          <a:p>
            <a:r>
              <a:rPr lang="en-US" sz="2200" b="1" dirty="0" err="1">
                <a:latin typeface="Helvetica"/>
                <a:cs typeface="Helvetica"/>
              </a:rPr>
              <a:t>Organización</a:t>
            </a:r>
            <a:r>
              <a:rPr lang="en-US" sz="2200" b="1" dirty="0">
                <a:latin typeface="Helvetica"/>
                <a:cs typeface="Helvetica"/>
              </a:rPr>
              <a:t> de </a:t>
            </a:r>
            <a:r>
              <a:rPr lang="en-US" sz="2200" b="1" dirty="0" err="1">
                <a:latin typeface="Helvetica"/>
                <a:cs typeface="Helvetica"/>
              </a:rPr>
              <a:t>Apoyo</a:t>
            </a:r>
            <a:r>
              <a:rPr lang="en-US" sz="2200" b="1" dirty="0">
                <a:latin typeface="Helvetica"/>
                <a:cs typeface="Helvetica"/>
              </a:rPr>
              <a:t> de PRME (Principles for Responsible Management Education) de </a:t>
            </a:r>
            <a:r>
              <a:rPr lang="en-US" sz="2200" b="1" dirty="0" err="1">
                <a:latin typeface="Helvetica"/>
                <a:cs typeface="Helvetica"/>
              </a:rPr>
              <a:t>las</a:t>
            </a:r>
            <a:r>
              <a:rPr lang="en-US" sz="2200" b="1" dirty="0">
                <a:latin typeface="Helvetica"/>
                <a:cs typeface="Helvetica"/>
              </a:rPr>
              <a:t> </a:t>
            </a:r>
            <a:r>
              <a:rPr lang="en-US" sz="2200" b="1" dirty="0" err="1">
                <a:latin typeface="Helvetica"/>
                <a:cs typeface="Helvetica"/>
              </a:rPr>
              <a:t>Naciones</a:t>
            </a:r>
            <a:r>
              <a:rPr lang="en-US" sz="2200" b="1" dirty="0">
                <a:latin typeface="Helvetica"/>
                <a:cs typeface="Helvetica"/>
              </a:rPr>
              <a:t> </a:t>
            </a:r>
            <a:r>
              <a:rPr lang="en-US" sz="2200" b="1" dirty="0" err="1">
                <a:latin typeface="Helvetica"/>
                <a:cs typeface="Helvetica"/>
              </a:rPr>
              <a:t>Unidas</a:t>
            </a:r>
            <a:endParaRPr lang="en-US" sz="2200" b="1" dirty="0">
              <a:latin typeface="Helvetica"/>
              <a:cs typeface="Helvetica"/>
            </a:endParaRPr>
          </a:p>
          <a:p>
            <a:pPr lvl="1"/>
            <a:r>
              <a:rPr lang="en-US" sz="1600" u="sng" dirty="0" err="1">
                <a:latin typeface="Helvetica"/>
                <a:cs typeface="Helvetica"/>
              </a:rPr>
              <a:t>Una</a:t>
            </a:r>
            <a:r>
              <a:rPr lang="en-US" sz="1600" u="sng" dirty="0">
                <a:latin typeface="Helvetica"/>
                <a:cs typeface="Helvetica"/>
              </a:rPr>
              <a:t> de 14 del </a:t>
            </a:r>
            <a:r>
              <a:rPr lang="en-US" sz="1600" u="sng" dirty="0" err="1">
                <a:latin typeface="Helvetica"/>
                <a:cs typeface="Helvetica"/>
              </a:rPr>
              <a:t>mundo</a:t>
            </a:r>
            <a:r>
              <a:rPr lang="en-US" sz="1600" u="sng" dirty="0">
                <a:latin typeface="Helvetica"/>
                <a:cs typeface="Helvetica"/>
              </a:rPr>
              <a:t> </a:t>
            </a:r>
            <a:r>
              <a:rPr lang="en-US" sz="1600" u="sng" dirty="0" err="1">
                <a:latin typeface="Helvetica"/>
                <a:cs typeface="Helvetica"/>
              </a:rPr>
              <a:t>entero</a:t>
            </a:r>
            <a:endParaRPr lang="en-US" sz="1600" u="sng" dirty="0">
              <a:latin typeface="Helvetica"/>
              <a:cs typeface="Helvetica"/>
            </a:endParaRPr>
          </a:p>
          <a:p>
            <a:r>
              <a:rPr lang="en-US" sz="2000" b="1" dirty="0" err="1">
                <a:latin typeface="Helvetica"/>
                <a:cs typeface="Helvetica"/>
              </a:rPr>
              <a:t>Endosantes</a:t>
            </a:r>
            <a:r>
              <a:rPr lang="en-US" sz="2000" b="1" dirty="0">
                <a:latin typeface="Helvetica"/>
                <a:cs typeface="Helvetica"/>
              </a:rPr>
              <a:t> de la </a:t>
            </a:r>
            <a:r>
              <a:rPr lang="en-US" sz="2000" b="1" dirty="0" err="1">
                <a:latin typeface="Helvetica"/>
                <a:cs typeface="Helvetica"/>
              </a:rPr>
              <a:t>Carta</a:t>
            </a:r>
            <a:r>
              <a:rPr lang="en-US" sz="2000" b="1" dirty="0">
                <a:latin typeface="Helvetica"/>
                <a:cs typeface="Helvetica"/>
              </a:rPr>
              <a:t> de la Tierra</a:t>
            </a:r>
          </a:p>
          <a:p>
            <a:pPr lvl="1"/>
            <a:r>
              <a:rPr lang="es-ES" sz="1600" dirty="0">
                <a:latin typeface="Helvetica"/>
                <a:cs typeface="Helvetica"/>
              </a:rPr>
              <a:t>Fundadores de GPM han participado desde la Cumbre inicial 2001</a:t>
            </a:r>
            <a:r>
              <a:rPr lang="en-US" sz="1600" dirty="0">
                <a:latin typeface="Helvetica"/>
                <a:cs typeface="Helvetica"/>
              </a:rPr>
              <a:t> </a:t>
            </a:r>
          </a:p>
          <a:p>
            <a:r>
              <a:rPr lang="en-US" sz="2000" b="1" dirty="0" err="1">
                <a:latin typeface="Helvetica"/>
                <a:cs typeface="Helvetica"/>
              </a:rPr>
              <a:t>Initiativa</a:t>
            </a:r>
            <a:r>
              <a:rPr lang="en-US" sz="2000" b="1" dirty="0">
                <a:latin typeface="Helvetica"/>
                <a:cs typeface="Helvetica"/>
              </a:rPr>
              <a:t> </a:t>
            </a:r>
            <a:r>
              <a:rPr lang="en-US" sz="2000" b="1" dirty="0" err="1">
                <a:latin typeface="Helvetica"/>
                <a:cs typeface="Helvetica"/>
              </a:rPr>
              <a:t>Negocios</a:t>
            </a:r>
            <a:r>
              <a:rPr lang="en-US" sz="2000" b="1" dirty="0">
                <a:latin typeface="Helvetica"/>
                <a:cs typeface="Helvetica"/>
              </a:rPr>
              <a:t> </a:t>
            </a:r>
            <a:r>
              <a:rPr lang="en-US" sz="2000" b="1" dirty="0" err="1">
                <a:latin typeface="Helvetica"/>
                <a:cs typeface="Helvetica"/>
              </a:rPr>
              <a:t>por</a:t>
            </a:r>
            <a:r>
              <a:rPr lang="en-US" sz="2000" b="1" dirty="0">
                <a:latin typeface="Helvetica"/>
                <a:cs typeface="Helvetica"/>
              </a:rPr>
              <a:t> la Paz de </a:t>
            </a:r>
            <a:r>
              <a:rPr lang="en-US" sz="2000" b="1" dirty="0" err="1">
                <a:latin typeface="Helvetica"/>
                <a:cs typeface="Helvetica"/>
              </a:rPr>
              <a:t>las</a:t>
            </a:r>
            <a:r>
              <a:rPr lang="en-US" sz="2000" b="1" dirty="0">
                <a:latin typeface="Helvetica"/>
                <a:cs typeface="Helvetica"/>
              </a:rPr>
              <a:t> </a:t>
            </a:r>
            <a:r>
              <a:rPr lang="en-US" sz="2000" b="1" dirty="0" err="1">
                <a:latin typeface="Helvetica"/>
                <a:cs typeface="Helvetica"/>
              </a:rPr>
              <a:t>Naciones</a:t>
            </a:r>
            <a:r>
              <a:rPr lang="en-US" sz="2000" b="1" dirty="0">
                <a:latin typeface="Helvetica"/>
                <a:cs typeface="Helvetica"/>
              </a:rPr>
              <a:t> </a:t>
            </a:r>
            <a:r>
              <a:rPr lang="en-US" sz="2000" b="1" dirty="0" err="1">
                <a:latin typeface="Helvetica"/>
                <a:cs typeface="Helvetica"/>
              </a:rPr>
              <a:t>Unidas</a:t>
            </a:r>
            <a:endParaRPr lang="en-US" sz="2000" b="1" dirty="0">
              <a:latin typeface="Helvetica"/>
              <a:cs typeface="Helvetica"/>
            </a:endParaRPr>
          </a:p>
          <a:p>
            <a:pPr lvl="1"/>
            <a:r>
              <a:rPr lang="en-US" sz="1600" dirty="0">
                <a:latin typeface="Helvetica"/>
                <a:cs typeface="Helvetica"/>
              </a:rPr>
              <a:t>GPM is socio </a:t>
            </a:r>
            <a:r>
              <a:rPr lang="en-US" sz="1600" dirty="0" err="1">
                <a:latin typeface="Helvetica"/>
                <a:cs typeface="Helvetica"/>
              </a:rPr>
              <a:t>fundador</a:t>
            </a:r>
            <a:endParaRPr lang="en-US" sz="1600" dirty="0">
              <a:latin typeface="Helvetica"/>
              <a:cs typeface="Helvetica"/>
            </a:endParaRPr>
          </a:p>
          <a:p>
            <a:endParaRPr lang="en-US" dirty="0">
              <a:latin typeface="Helvetica"/>
              <a:cs typeface="Helvetica"/>
            </a:endParaRPr>
          </a:p>
        </p:txBody>
      </p:sp>
      <p:grpSp>
        <p:nvGrpSpPr>
          <p:cNvPr id="4" name="Group 9"/>
          <p:cNvGrpSpPr/>
          <p:nvPr/>
        </p:nvGrpSpPr>
        <p:grpSpPr>
          <a:xfrm>
            <a:off x="381000" y="4789484"/>
            <a:ext cx="8534400" cy="1594639"/>
            <a:chOff x="0" y="4519624"/>
            <a:chExt cx="9144000" cy="1940701"/>
          </a:xfrm>
          <a:noFill/>
        </p:grpSpPr>
        <p:sp>
          <p:nvSpPr>
            <p:cNvPr id="12" name="Rounded Rectangle 11"/>
            <p:cNvSpPr/>
            <p:nvPr/>
          </p:nvSpPr>
          <p:spPr>
            <a:xfrm>
              <a:off x="0" y="4519624"/>
              <a:ext cx="9144000" cy="19407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lobal-Compact-logo-GC_Endorser_BLUE_RGB_GRADIE.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605" y="4709712"/>
              <a:ext cx="745435" cy="902369"/>
            </a:xfrm>
            <a:prstGeom prst="rect">
              <a:avLst/>
            </a:prstGeom>
            <a:grpFill/>
            <a:ln>
              <a:noFill/>
            </a:ln>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7820" y="4779897"/>
              <a:ext cx="1143000" cy="762000"/>
            </a:xfrm>
            <a:prstGeom prst="rect">
              <a:avLst/>
            </a:prstGeom>
            <a:grpFill/>
            <a:ln>
              <a:noFill/>
            </a:ln>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052" y="5651736"/>
              <a:ext cx="2868420" cy="762000"/>
            </a:xfrm>
            <a:prstGeom prst="rect">
              <a:avLst/>
            </a:prstGeom>
            <a:grpFill/>
            <a:ln>
              <a:noFill/>
            </a:ln>
          </p:spPr>
        </p:pic>
        <p:pic>
          <p:nvPicPr>
            <p:cNvPr id="16" name="Picture 15"/>
            <p:cNvPicPr>
              <a:picLocks noChangeAspect="1"/>
            </p:cNvPicPr>
            <p:nvPr/>
          </p:nvPicPr>
          <p:blipFill>
            <a:blip r:embed="rId6" cstate="print"/>
            <a:stretch>
              <a:fillRect/>
            </a:stretch>
          </p:blipFill>
          <p:spPr>
            <a:xfrm>
              <a:off x="6251699" y="4730750"/>
              <a:ext cx="1600200" cy="800100"/>
            </a:xfrm>
            <a:prstGeom prst="rect">
              <a:avLst/>
            </a:prstGeom>
            <a:grpFill/>
            <a:ln>
              <a:noFill/>
            </a:ln>
          </p:spPr>
        </p:pic>
        <p:pic>
          <p:nvPicPr>
            <p:cNvPr id="17" name="Picture 16" descr="GRI-OS-logo-2015.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67100" y="4730473"/>
              <a:ext cx="2209800" cy="698223"/>
            </a:xfrm>
            <a:prstGeom prst="rect">
              <a:avLst/>
            </a:prstGeom>
            <a:grpFill/>
            <a:ln>
              <a:noFill/>
            </a:ln>
          </p:spPr>
        </p:pic>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32449" y="5711025"/>
              <a:ext cx="2730218" cy="623050"/>
            </a:xfrm>
            <a:prstGeom prst="rect">
              <a:avLst/>
            </a:prstGeom>
            <a:grpFill/>
            <a:ln>
              <a:noFill/>
            </a:ln>
          </p:spPr>
        </p:pic>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02283" y="5698325"/>
              <a:ext cx="1955517" cy="668822"/>
            </a:xfrm>
            <a:prstGeom prst="rect">
              <a:avLst/>
            </a:prstGeom>
            <a:grpFill/>
            <a:ln>
              <a:noFill/>
            </a:ln>
          </p:spPr>
        </p:pic>
      </p:grpSp>
    </p:spTree>
    <p:extLst>
      <p:ext uri="{BB962C8B-B14F-4D97-AF65-F5344CB8AC3E}">
        <p14:creationId xmlns:p14="http://schemas.microsoft.com/office/powerpoint/2010/main" val="18344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5124"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5125" name="4 CuadroTexto"/>
          <p:cNvSpPr txBox="1">
            <a:spLocks noChangeArrowheads="1"/>
          </p:cNvSpPr>
          <p:nvPr/>
        </p:nvSpPr>
        <p:spPr bwMode="auto">
          <a:xfrm>
            <a:off x="304800" y="1143000"/>
            <a:ext cx="6146189"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b="1" dirty="0">
                <a:latin typeface="Helvetica" pitchFamily="34" charset="0"/>
                <a:cs typeface="Helvetica" pitchFamily="34" charset="0"/>
              </a:rPr>
              <a:t>ISO 50001 — ¿</a:t>
            </a:r>
            <a:r>
              <a:rPr lang="en-US" b="1" dirty="0" err="1">
                <a:latin typeface="Helvetica" pitchFamily="34" charset="0"/>
                <a:cs typeface="Helvetica" pitchFamily="34" charset="0"/>
              </a:rPr>
              <a:t>Por</a:t>
            </a:r>
            <a:r>
              <a:rPr lang="en-US" b="1" dirty="0">
                <a:latin typeface="Helvetica" pitchFamily="34" charset="0"/>
                <a:cs typeface="Helvetica" pitchFamily="34" charset="0"/>
              </a:rPr>
              <a:t> </a:t>
            </a:r>
            <a:r>
              <a:rPr lang="en-US" b="1" dirty="0" err="1">
                <a:latin typeface="Helvetica" pitchFamily="34" charset="0"/>
                <a:cs typeface="Helvetica" pitchFamily="34" charset="0"/>
              </a:rPr>
              <a:t>qué</a:t>
            </a:r>
            <a:r>
              <a:rPr lang="en-US" b="1" dirty="0">
                <a:latin typeface="Helvetica" pitchFamily="34" charset="0"/>
                <a:cs typeface="Helvetica" pitchFamily="34" charset="0"/>
              </a:rPr>
              <a:t> </a:t>
            </a:r>
            <a:r>
              <a:rPr lang="en-US" b="1" dirty="0" err="1">
                <a:latin typeface="Helvetica" pitchFamily="34" charset="0"/>
                <a:cs typeface="Helvetica" pitchFamily="34" charset="0"/>
              </a:rPr>
              <a:t>es</a:t>
            </a:r>
            <a:r>
              <a:rPr lang="en-US" b="1" dirty="0">
                <a:latin typeface="Helvetica" pitchFamily="34" charset="0"/>
                <a:cs typeface="Helvetica" pitchFamily="34" charset="0"/>
              </a:rPr>
              <a:t> </a:t>
            </a:r>
            <a:r>
              <a:rPr lang="en-US" b="1" dirty="0" err="1">
                <a:latin typeface="Helvetica" pitchFamily="34" charset="0"/>
                <a:cs typeface="Helvetica" pitchFamily="34" charset="0"/>
              </a:rPr>
              <a:t>importante</a:t>
            </a:r>
            <a:r>
              <a:rPr lang="en-US" b="1" dirty="0">
                <a:latin typeface="Helvetica" pitchFamily="34" charset="0"/>
                <a:cs typeface="Helvetica" pitchFamily="34" charset="0"/>
              </a:rPr>
              <a:t>?</a:t>
            </a:r>
          </a:p>
          <a:p>
            <a:pPr eaLnBrk="1" hangingPunct="1">
              <a:spcBef>
                <a:spcPts val="600"/>
              </a:spcBef>
              <a:spcAft>
                <a:spcPts val="600"/>
              </a:spcAft>
            </a:pPr>
            <a:r>
              <a:rPr lang="en-US" dirty="0">
                <a:latin typeface="Helvetica" pitchFamily="34" charset="0"/>
                <a:cs typeface="Helvetica" pitchFamily="34" charset="0"/>
              </a:rPr>
              <a:t>La </a:t>
            </a:r>
            <a:r>
              <a:rPr lang="en-US" dirty="0" err="1">
                <a:latin typeface="Helvetica" pitchFamily="34" charset="0"/>
                <a:cs typeface="Helvetica" pitchFamily="34" charset="0"/>
              </a:rPr>
              <a:t>energía</a:t>
            </a:r>
            <a:r>
              <a:rPr lang="en-US" dirty="0">
                <a:latin typeface="Helvetica" pitchFamily="34" charset="0"/>
                <a:cs typeface="Helvetica" pitchFamily="34" charset="0"/>
              </a:rPr>
              <a:t> </a:t>
            </a:r>
            <a:r>
              <a:rPr lang="en-US" dirty="0" err="1">
                <a:latin typeface="Helvetica" pitchFamily="34" charset="0"/>
                <a:cs typeface="Helvetica" pitchFamily="34" charset="0"/>
              </a:rPr>
              <a:t>es</a:t>
            </a:r>
            <a:r>
              <a:rPr lang="en-US" dirty="0">
                <a:latin typeface="Helvetica" pitchFamily="34" charset="0"/>
                <a:cs typeface="Helvetica" pitchFamily="34" charset="0"/>
              </a:rPr>
              <a:t> fundamental </a:t>
            </a:r>
            <a:r>
              <a:rPr lang="en-US" dirty="0" err="1">
                <a:latin typeface="Helvetica" pitchFamily="34" charset="0"/>
                <a:cs typeface="Helvetica" pitchFamily="34" charset="0"/>
              </a:rPr>
              <a:t>para</a:t>
            </a:r>
            <a:r>
              <a:rPr lang="en-US" dirty="0">
                <a:latin typeface="Helvetica" pitchFamily="34" charset="0"/>
                <a:cs typeface="Helvetica" pitchFamily="34" charset="0"/>
              </a:rPr>
              <a:t> </a:t>
            </a:r>
            <a:r>
              <a:rPr lang="en-US" dirty="0" err="1">
                <a:latin typeface="Helvetica" pitchFamily="34" charset="0"/>
                <a:cs typeface="Helvetica" pitchFamily="34" charset="0"/>
              </a:rPr>
              <a:t>las</a:t>
            </a:r>
            <a:r>
              <a:rPr lang="en-US" dirty="0">
                <a:latin typeface="Helvetica" pitchFamily="34" charset="0"/>
                <a:cs typeface="Helvetica" pitchFamily="34" charset="0"/>
              </a:rPr>
              <a:t> </a:t>
            </a:r>
            <a:r>
              <a:rPr lang="en-US" dirty="0" err="1">
                <a:latin typeface="Helvetica" pitchFamily="34" charset="0"/>
                <a:cs typeface="Helvetica" pitchFamily="34" charset="0"/>
              </a:rPr>
              <a:t>operaciones</a:t>
            </a:r>
            <a:r>
              <a:rPr lang="en-US" dirty="0">
                <a:latin typeface="Helvetica" pitchFamily="34" charset="0"/>
                <a:cs typeface="Helvetica" pitchFamily="34" charset="0"/>
              </a:rPr>
              <a:t> de la </a:t>
            </a:r>
            <a:r>
              <a:rPr lang="en-US" dirty="0" err="1">
                <a:latin typeface="Helvetica" pitchFamily="34" charset="0"/>
                <a:cs typeface="Helvetica" pitchFamily="34" charset="0"/>
              </a:rPr>
              <a:t>organización</a:t>
            </a:r>
            <a:r>
              <a:rPr lang="en-US" dirty="0">
                <a:latin typeface="Helvetica" pitchFamily="34" charset="0"/>
                <a:cs typeface="Helvetica" pitchFamily="34" charset="0"/>
              </a:rPr>
              <a:t> y </a:t>
            </a:r>
            <a:r>
              <a:rPr lang="en-US" dirty="0" err="1">
                <a:latin typeface="Helvetica" pitchFamily="34" charset="0"/>
                <a:cs typeface="Helvetica" pitchFamily="34" charset="0"/>
              </a:rPr>
              <a:t>puede</a:t>
            </a:r>
            <a:r>
              <a:rPr lang="en-US" dirty="0">
                <a:latin typeface="Helvetica" pitchFamily="34" charset="0"/>
                <a:cs typeface="Helvetica" pitchFamily="34" charset="0"/>
              </a:rPr>
              <a:t> ser un </a:t>
            </a:r>
            <a:r>
              <a:rPr lang="en-US" dirty="0" err="1">
                <a:latin typeface="Helvetica" pitchFamily="34" charset="0"/>
                <a:cs typeface="Helvetica" pitchFamily="34" charset="0"/>
              </a:rPr>
              <a:t>costo</a:t>
            </a:r>
            <a:r>
              <a:rPr lang="en-US" dirty="0">
                <a:latin typeface="Helvetica" pitchFamily="34" charset="0"/>
                <a:cs typeface="Helvetica" pitchFamily="34" charset="0"/>
              </a:rPr>
              <a:t> </a:t>
            </a:r>
            <a:r>
              <a:rPr lang="en-US" dirty="0" err="1">
                <a:latin typeface="Helvetica" pitchFamily="34" charset="0"/>
                <a:cs typeface="Helvetica" pitchFamily="34" charset="0"/>
              </a:rPr>
              <a:t>importante</a:t>
            </a:r>
            <a:r>
              <a:rPr lang="en-US" dirty="0">
                <a:latin typeface="Helvetica" pitchFamily="34" charset="0"/>
                <a:cs typeface="Helvetica" pitchFamily="34" charset="0"/>
              </a:rPr>
              <a:t>, </a:t>
            </a:r>
            <a:r>
              <a:rPr lang="en-US" dirty="0" err="1">
                <a:latin typeface="Helvetica" pitchFamily="34" charset="0"/>
                <a:cs typeface="Helvetica" pitchFamily="34" charset="0"/>
              </a:rPr>
              <a:t>sean</a:t>
            </a:r>
            <a:r>
              <a:rPr lang="en-US" dirty="0">
                <a:latin typeface="Helvetica" pitchFamily="34" charset="0"/>
                <a:cs typeface="Helvetica" pitchFamily="34" charset="0"/>
              </a:rPr>
              <a:t> caules </a:t>
            </a:r>
            <a:r>
              <a:rPr lang="en-US" dirty="0" err="1">
                <a:latin typeface="Helvetica" pitchFamily="34" charset="0"/>
                <a:cs typeface="Helvetica" pitchFamily="34" charset="0"/>
              </a:rPr>
              <a:t>fueren</a:t>
            </a:r>
            <a:r>
              <a:rPr lang="en-US" dirty="0">
                <a:latin typeface="Helvetica" pitchFamily="34" charset="0"/>
                <a:cs typeface="Helvetica" pitchFamily="34" charset="0"/>
              </a:rPr>
              <a:t> </a:t>
            </a:r>
            <a:r>
              <a:rPr lang="en-US" dirty="0" err="1">
                <a:latin typeface="Helvetica" pitchFamily="34" charset="0"/>
                <a:cs typeface="Helvetica" pitchFamily="34" charset="0"/>
              </a:rPr>
              <a:t>sus</a:t>
            </a:r>
            <a:r>
              <a:rPr lang="en-US" dirty="0">
                <a:latin typeface="Helvetica" pitchFamily="34" charset="0"/>
                <a:cs typeface="Helvetica" pitchFamily="34" charset="0"/>
              </a:rPr>
              <a:t> </a:t>
            </a:r>
            <a:r>
              <a:rPr lang="en-US" dirty="0" err="1">
                <a:latin typeface="Helvetica" pitchFamily="34" charset="0"/>
                <a:cs typeface="Helvetica" pitchFamily="34" charset="0"/>
              </a:rPr>
              <a:t>actividades</a:t>
            </a:r>
            <a:r>
              <a:rPr lang="en-US" dirty="0">
                <a:latin typeface="Helvetica" pitchFamily="34" charset="0"/>
                <a:cs typeface="Helvetica" pitchFamily="34" charset="0"/>
              </a:rPr>
              <a:t>. Se </a:t>
            </a:r>
            <a:r>
              <a:rPr lang="en-US" dirty="0" err="1">
                <a:latin typeface="Helvetica" pitchFamily="34" charset="0"/>
                <a:cs typeface="Helvetica" pitchFamily="34" charset="0"/>
              </a:rPr>
              <a:t>puede</a:t>
            </a:r>
            <a:r>
              <a:rPr lang="en-US" dirty="0">
                <a:latin typeface="Helvetica" pitchFamily="34" charset="0"/>
                <a:cs typeface="Helvetica" pitchFamily="34" charset="0"/>
              </a:rPr>
              <a:t> </a:t>
            </a:r>
            <a:r>
              <a:rPr lang="en-US" dirty="0" err="1">
                <a:latin typeface="Helvetica" pitchFamily="34" charset="0"/>
                <a:cs typeface="Helvetica" pitchFamily="34" charset="0"/>
              </a:rPr>
              <a:t>tener</a:t>
            </a:r>
            <a:r>
              <a:rPr lang="en-US" dirty="0">
                <a:latin typeface="Helvetica" pitchFamily="34" charset="0"/>
                <a:cs typeface="Helvetica" pitchFamily="34" charset="0"/>
              </a:rPr>
              <a:t> </a:t>
            </a:r>
            <a:r>
              <a:rPr lang="en-US" dirty="0" err="1">
                <a:latin typeface="Helvetica" pitchFamily="34" charset="0"/>
                <a:cs typeface="Helvetica" pitchFamily="34" charset="0"/>
              </a:rPr>
              <a:t>una</a:t>
            </a:r>
            <a:r>
              <a:rPr lang="en-US" dirty="0">
                <a:latin typeface="Helvetica" pitchFamily="34" charset="0"/>
                <a:cs typeface="Helvetica" pitchFamily="34" charset="0"/>
              </a:rPr>
              <a:t> </a:t>
            </a:r>
            <a:r>
              <a:rPr lang="en-US" dirty="0" err="1">
                <a:latin typeface="Helvetica" pitchFamily="34" charset="0"/>
                <a:cs typeface="Helvetica" pitchFamily="34" charset="0"/>
              </a:rPr>
              <a:t>estimación</a:t>
            </a:r>
            <a:r>
              <a:rPr lang="en-US" dirty="0">
                <a:latin typeface="Helvetica" pitchFamily="34" charset="0"/>
                <a:cs typeface="Helvetica" pitchFamily="34" charset="0"/>
              </a:rPr>
              <a:t> </a:t>
            </a:r>
            <a:r>
              <a:rPr lang="en-US" dirty="0" err="1">
                <a:latin typeface="Helvetica" pitchFamily="34" charset="0"/>
                <a:cs typeface="Helvetica" pitchFamily="34" charset="0"/>
              </a:rPr>
              <a:t>considerando</a:t>
            </a:r>
            <a:r>
              <a:rPr lang="en-US" dirty="0">
                <a:latin typeface="Helvetica" pitchFamily="34" charset="0"/>
                <a:cs typeface="Helvetica" pitchFamily="34" charset="0"/>
              </a:rPr>
              <a:t> el </a:t>
            </a:r>
            <a:r>
              <a:rPr lang="en-US" dirty="0" err="1">
                <a:latin typeface="Helvetica" pitchFamily="34" charset="0"/>
                <a:cs typeface="Helvetica" pitchFamily="34" charset="0"/>
              </a:rPr>
              <a:t>uso</a:t>
            </a:r>
            <a:r>
              <a:rPr lang="en-US" dirty="0">
                <a:latin typeface="Helvetica" pitchFamily="34" charset="0"/>
                <a:cs typeface="Helvetica" pitchFamily="34" charset="0"/>
              </a:rPr>
              <a:t> de la </a:t>
            </a:r>
            <a:r>
              <a:rPr lang="en-US" dirty="0" err="1">
                <a:latin typeface="Helvetica" pitchFamily="34" charset="0"/>
                <a:cs typeface="Helvetica" pitchFamily="34" charset="0"/>
              </a:rPr>
              <a:t>energía</a:t>
            </a:r>
            <a:r>
              <a:rPr lang="en-US" dirty="0">
                <a:latin typeface="Helvetica" pitchFamily="34" charset="0"/>
                <a:cs typeface="Helvetica" pitchFamily="34" charset="0"/>
              </a:rPr>
              <a:t> a </a:t>
            </a:r>
            <a:r>
              <a:rPr lang="en-US" dirty="0" err="1">
                <a:latin typeface="Helvetica" pitchFamily="34" charset="0"/>
                <a:cs typeface="Helvetica" pitchFamily="34" charset="0"/>
              </a:rPr>
              <a:t>través</a:t>
            </a:r>
            <a:r>
              <a:rPr lang="en-US" dirty="0">
                <a:latin typeface="Helvetica" pitchFamily="34" charset="0"/>
                <a:cs typeface="Helvetica" pitchFamily="34" charset="0"/>
              </a:rPr>
              <a:t> de la </a:t>
            </a:r>
            <a:r>
              <a:rPr lang="en-US" dirty="0" err="1">
                <a:latin typeface="Helvetica" pitchFamily="34" charset="0"/>
                <a:cs typeface="Helvetica" pitchFamily="34" charset="0"/>
              </a:rPr>
              <a:t>cadena</a:t>
            </a:r>
            <a:r>
              <a:rPr lang="en-US" dirty="0">
                <a:latin typeface="Helvetica" pitchFamily="34" charset="0"/>
                <a:cs typeface="Helvetica" pitchFamily="34" charset="0"/>
              </a:rPr>
              <a:t> de valor de </a:t>
            </a:r>
            <a:r>
              <a:rPr lang="en-US" dirty="0" err="1">
                <a:latin typeface="Helvetica" pitchFamily="34" charset="0"/>
                <a:cs typeface="Helvetica" pitchFamily="34" charset="0"/>
              </a:rPr>
              <a:t>una</a:t>
            </a:r>
            <a:r>
              <a:rPr lang="en-US" dirty="0">
                <a:latin typeface="Helvetica" pitchFamily="34" charset="0"/>
                <a:cs typeface="Helvetica" pitchFamily="34" charset="0"/>
              </a:rPr>
              <a:t> </a:t>
            </a:r>
            <a:r>
              <a:rPr lang="en-US" dirty="0" err="1">
                <a:latin typeface="Helvetica" pitchFamily="34" charset="0"/>
                <a:cs typeface="Helvetica" pitchFamily="34" charset="0"/>
              </a:rPr>
              <a:t>empresa</a:t>
            </a:r>
            <a:r>
              <a:rPr lang="en-US" dirty="0">
                <a:latin typeface="Helvetica" pitchFamily="34" charset="0"/>
                <a:cs typeface="Helvetica" pitchFamily="34" charset="0"/>
              </a:rPr>
              <a:t>, </a:t>
            </a:r>
            <a:r>
              <a:rPr lang="en-US" dirty="0" err="1">
                <a:latin typeface="Helvetica" pitchFamily="34" charset="0"/>
                <a:cs typeface="Helvetica" pitchFamily="34" charset="0"/>
              </a:rPr>
              <a:t>desde</a:t>
            </a:r>
            <a:r>
              <a:rPr lang="en-US" dirty="0">
                <a:latin typeface="Helvetica" pitchFamily="34" charset="0"/>
                <a:cs typeface="Helvetica" pitchFamily="34" charset="0"/>
              </a:rPr>
              <a:t> la </a:t>
            </a:r>
            <a:r>
              <a:rPr lang="en-US" dirty="0" err="1">
                <a:latin typeface="Helvetica" pitchFamily="34" charset="0"/>
                <a:cs typeface="Helvetica" pitchFamily="34" charset="0"/>
              </a:rPr>
              <a:t>materia</a:t>
            </a:r>
            <a:r>
              <a:rPr lang="en-US" dirty="0">
                <a:latin typeface="Helvetica" pitchFamily="34" charset="0"/>
                <a:cs typeface="Helvetica" pitchFamily="34" charset="0"/>
              </a:rPr>
              <a:t> prima </a:t>
            </a:r>
            <a:r>
              <a:rPr lang="en-US" dirty="0" err="1">
                <a:latin typeface="Helvetica" pitchFamily="34" charset="0"/>
                <a:cs typeface="Helvetica" pitchFamily="34" charset="0"/>
              </a:rPr>
              <a:t>hasta</a:t>
            </a:r>
            <a:r>
              <a:rPr lang="en-US" dirty="0">
                <a:latin typeface="Helvetica" pitchFamily="34" charset="0"/>
                <a:cs typeface="Helvetica" pitchFamily="34" charset="0"/>
              </a:rPr>
              <a:t> el </a:t>
            </a:r>
            <a:r>
              <a:rPr lang="en-US" dirty="0" err="1">
                <a:latin typeface="Helvetica" pitchFamily="34" charset="0"/>
                <a:cs typeface="Helvetica" pitchFamily="34" charset="0"/>
              </a:rPr>
              <a:t>reciclaje</a:t>
            </a:r>
            <a:r>
              <a:rPr lang="en-US" dirty="0">
                <a:latin typeface="Helvetica" pitchFamily="34" charset="0"/>
                <a:cs typeface="Helvetica" pitchFamily="34" charset="0"/>
              </a:rPr>
              <a:t>. </a:t>
            </a:r>
            <a:endParaRPr lang="es-ES" dirty="0">
              <a:latin typeface="Helvetica" pitchFamily="34" charset="0"/>
              <a:cs typeface="Helvetica" pitchFamily="34" charset="0"/>
            </a:endParaRPr>
          </a:p>
        </p:txBody>
      </p:sp>
      <p:sp>
        <p:nvSpPr>
          <p:cNvPr id="7" name="Title 6"/>
          <p:cNvSpPr>
            <a:spLocks noGrp="1"/>
          </p:cNvSpPr>
          <p:nvPr>
            <p:ph type="title"/>
          </p:nvPr>
        </p:nvSpPr>
        <p:spPr>
          <a:xfrm>
            <a:off x="304800" y="228600"/>
            <a:ext cx="8077200" cy="914400"/>
          </a:xfrm>
        </p:spPr>
        <p:txBody>
          <a:bodyPr/>
          <a:lstStyle/>
          <a:p>
            <a:pPr>
              <a:defRPr/>
            </a:pPr>
            <a:r>
              <a:rPr lang="es-ES_tradnl" dirty="0"/>
              <a:t>ISO 50001: Sistema de Gestión de Energía</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90</a:t>
            </a:fld>
            <a:endParaRPr lang="en-US" dirty="0"/>
          </a:p>
        </p:txBody>
      </p:sp>
      <p:pic>
        <p:nvPicPr>
          <p:cNvPr id="2" name="Picture 1"/>
          <p:cNvPicPr>
            <a:picLocks noChangeAspect="1"/>
          </p:cNvPicPr>
          <p:nvPr/>
        </p:nvPicPr>
        <p:blipFill>
          <a:blip r:embed="rId3" cstate="print"/>
          <a:stretch>
            <a:fillRect/>
          </a:stretch>
        </p:blipFill>
        <p:spPr>
          <a:xfrm>
            <a:off x="6822831" y="1752600"/>
            <a:ext cx="1563626" cy="2133600"/>
          </a:xfrm>
          <a:prstGeom prst="rect">
            <a:avLst/>
          </a:prstGeom>
        </p:spPr>
      </p:pic>
      <p:sp>
        <p:nvSpPr>
          <p:cNvPr id="8" name="7 Rectángulo"/>
          <p:cNvSpPr/>
          <p:nvPr/>
        </p:nvSpPr>
        <p:spPr>
          <a:xfrm>
            <a:off x="381000" y="3429000"/>
            <a:ext cx="6400800" cy="2862322"/>
          </a:xfrm>
          <a:prstGeom prst="rect">
            <a:avLst/>
          </a:prstGeom>
        </p:spPr>
        <p:txBody>
          <a:bodyPr wrap="square">
            <a:spAutoFit/>
          </a:bodyPr>
          <a:lstStyle/>
          <a:p>
            <a:r>
              <a:rPr lang="es-ES" dirty="0">
                <a:latin typeface="Helvetica" pitchFamily="34" charset="0"/>
                <a:cs typeface="Helvetica" pitchFamily="34" charset="0"/>
              </a:rPr>
              <a:t>1. Mejora de la eficiencia energética puede proporcionar </a:t>
            </a:r>
            <a:r>
              <a:rPr lang="es-ES" b="1" dirty="0">
                <a:latin typeface="Helvetica" pitchFamily="34" charset="0"/>
                <a:cs typeface="Helvetica" pitchFamily="34" charset="0"/>
              </a:rPr>
              <a:t>beneficios rápidos para una organización</a:t>
            </a:r>
            <a:r>
              <a:rPr lang="es-ES" dirty="0">
                <a:latin typeface="Helvetica" pitchFamily="34" charset="0"/>
                <a:cs typeface="Helvetica" pitchFamily="34" charset="0"/>
              </a:rPr>
              <a:t> por maximizar el uso de sus fuentes de energía y los activos relacionados con la energía, reduciendo así tanto el costo y el consumo de energía.</a:t>
            </a:r>
            <a:br>
              <a:rPr lang="es-ES" dirty="0">
                <a:latin typeface="Helvetica" pitchFamily="34" charset="0"/>
                <a:cs typeface="Helvetica" pitchFamily="34" charset="0"/>
              </a:rPr>
            </a:br>
            <a:r>
              <a:rPr lang="es-ES" dirty="0">
                <a:latin typeface="Helvetica" pitchFamily="34" charset="0"/>
                <a:cs typeface="Helvetica" pitchFamily="34" charset="0"/>
              </a:rPr>
              <a:t/>
            </a:r>
            <a:br>
              <a:rPr lang="es-ES" dirty="0">
                <a:latin typeface="Helvetica" pitchFamily="34" charset="0"/>
                <a:cs typeface="Helvetica" pitchFamily="34" charset="0"/>
              </a:rPr>
            </a:br>
            <a:r>
              <a:rPr lang="es-ES" dirty="0">
                <a:latin typeface="Helvetica" pitchFamily="34" charset="0"/>
                <a:cs typeface="Helvetica" pitchFamily="34" charset="0"/>
              </a:rPr>
              <a:t>2. La organización también contribuir positivamente a </a:t>
            </a:r>
            <a:r>
              <a:rPr lang="es-ES" b="1" dirty="0">
                <a:latin typeface="Helvetica" pitchFamily="34" charset="0"/>
                <a:cs typeface="Helvetica" pitchFamily="34" charset="0"/>
              </a:rPr>
              <a:t>reducir el agotamiento de los recursos energéticos y la mitigación de los efectos mundiales de consumo de energía,</a:t>
            </a:r>
            <a:r>
              <a:rPr lang="es-ES" dirty="0">
                <a:latin typeface="Helvetica" pitchFamily="34" charset="0"/>
                <a:cs typeface="Helvetica" pitchFamily="34" charset="0"/>
              </a:rPr>
              <a:t> como el calentamiento global.</a:t>
            </a:r>
          </a:p>
        </p:txBody>
      </p:sp>
    </p:spTree>
    <p:extLst>
      <p:ext uri="{BB962C8B-B14F-4D97-AF65-F5344CB8AC3E}">
        <p14:creationId xmlns:p14="http://schemas.microsoft.com/office/powerpoint/2010/main" val="1760302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6148"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 name="Title 3"/>
          <p:cNvSpPr>
            <a:spLocks noGrp="1"/>
          </p:cNvSpPr>
          <p:nvPr>
            <p:ph type="title"/>
          </p:nvPr>
        </p:nvSpPr>
        <p:spPr>
          <a:xfrm>
            <a:off x="351692" y="152400"/>
            <a:ext cx="8182708" cy="762000"/>
          </a:xfrm>
        </p:spPr>
        <p:txBody>
          <a:bodyPr/>
          <a:lstStyle/>
          <a:p>
            <a:r>
              <a:rPr lang="es-ES_tradnl" dirty="0"/>
              <a:t>ISO 50001: Sistema de Gestión de Energía</a:t>
            </a:r>
            <a:endParaRPr lang="en-US" dirty="0"/>
          </a:p>
        </p:txBody>
      </p:sp>
      <p:sp>
        <p:nvSpPr>
          <p:cNvPr id="5" name="Content Placeholder 4"/>
          <p:cNvSpPr>
            <a:spLocks noGrp="1"/>
          </p:cNvSpPr>
          <p:nvPr>
            <p:ph idx="1"/>
          </p:nvPr>
        </p:nvSpPr>
        <p:spPr>
          <a:xfrm>
            <a:off x="385536" y="1295400"/>
            <a:ext cx="5663572" cy="4525963"/>
          </a:xfrm>
        </p:spPr>
        <p:txBody>
          <a:bodyPr>
            <a:normAutofit fontScale="70000" lnSpcReduction="20000"/>
          </a:bodyPr>
          <a:lstStyle/>
          <a:p>
            <a:pPr>
              <a:lnSpc>
                <a:spcPct val="150000"/>
              </a:lnSpc>
            </a:pPr>
            <a:r>
              <a:rPr lang="en-US" b="1" dirty="0">
                <a:solidFill>
                  <a:srgbClr val="003300"/>
                </a:solidFill>
              </a:rPr>
              <a:t>Fuentes </a:t>
            </a:r>
            <a:r>
              <a:rPr lang="en-US" b="1" dirty="0" err="1">
                <a:solidFill>
                  <a:srgbClr val="003300"/>
                </a:solidFill>
              </a:rPr>
              <a:t>Primarias</a:t>
            </a:r>
            <a:r>
              <a:rPr lang="en-US" b="1" dirty="0">
                <a:solidFill>
                  <a:srgbClr val="003300"/>
                </a:solidFill>
              </a:rPr>
              <a:t> de </a:t>
            </a:r>
            <a:r>
              <a:rPr lang="en-US" b="1" dirty="0" err="1">
                <a:solidFill>
                  <a:srgbClr val="003300"/>
                </a:solidFill>
              </a:rPr>
              <a:t>Energía</a:t>
            </a:r>
            <a:endParaRPr lang="en-US" b="1" dirty="0">
              <a:solidFill>
                <a:srgbClr val="003300"/>
              </a:solidFill>
            </a:endParaRPr>
          </a:p>
          <a:p>
            <a:pPr lvl="1">
              <a:lnSpc>
                <a:spcPct val="150000"/>
              </a:lnSpc>
              <a:buFont typeface="Wingdings" pitchFamily="2" charset="2"/>
              <a:buChar char="ü"/>
            </a:pPr>
            <a:r>
              <a:rPr lang="en-US" b="1" dirty="0" err="1"/>
              <a:t>Renevables</a:t>
            </a:r>
            <a:r>
              <a:rPr lang="en-US" b="1" dirty="0"/>
              <a:t>: </a:t>
            </a:r>
            <a:r>
              <a:rPr lang="en-US" dirty="0"/>
              <a:t>Solar, Agua, </a:t>
            </a:r>
            <a:r>
              <a:rPr lang="en-US" dirty="0" err="1"/>
              <a:t>Viento</a:t>
            </a:r>
            <a:r>
              <a:rPr lang="en-US" dirty="0"/>
              <a:t>, </a:t>
            </a:r>
            <a:r>
              <a:rPr lang="en-US" dirty="0" err="1"/>
              <a:t>Biomasa</a:t>
            </a:r>
            <a:endParaRPr lang="en-US" dirty="0"/>
          </a:p>
          <a:p>
            <a:pPr lvl="1">
              <a:lnSpc>
                <a:spcPct val="150000"/>
              </a:lnSpc>
              <a:buFont typeface="Wingdings" pitchFamily="2" charset="2"/>
              <a:buChar char="ü"/>
            </a:pPr>
            <a:r>
              <a:rPr lang="en-US" b="1" dirty="0"/>
              <a:t>No-</a:t>
            </a:r>
            <a:r>
              <a:rPr lang="en-US" b="1" dirty="0" err="1"/>
              <a:t>Renevables</a:t>
            </a:r>
            <a:r>
              <a:rPr lang="en-US" b="1" dirty="0"/>
              <a:t>: </a:t>
            </a:r>
            <a:r>
              <a:rPr lang="en-US" dirty="0" err="1"/>
              <a:t>Petróleo</a:t>
            </a:r>
            <a:r>
              <a:rPr lang="en-US" b="1" dirty="0"/>
              <a:t>, </a:t>
            </a:r>
            <a:r>
              <a:rPr lang="en-US" dirty="0"/>
              <a:t>Gas, </a:t>
            </a:r>
            <a:r>
              <a:rPr lang="en-US" dirty="0" err="1"/>
              <a:t>Carbón</a:t>
            </a:r>
            <a:r>
              <a:rPr lang="en-US" dirty="0"/>
              <a:t> y </a:t>
            </a:r>
            <a:r>
              <a:rPr lang="en-US" dirty="0" err="1"/>
              <a:t>Fusión</a:t>
            </a:r>
            <a:r>
              <a:rPr lang="en-US" dirty="0"/>
              <a:t> Nuclear</a:t>
            </a:r>
          </a:p>
          <a:p>
            <a:pPr>
              <a:lnSpc>
                <a:spcPct val="150000"/>
              </a:lnSpc>
            </a:pPr>
            <a:r>
              <a:rPr lang="en-US" b="1" dirty="0" err="1">
                <a:solidFill>
                  <a:srgbClr val="003300"/>
                </a:solidFill>
              </a:rPr>
              <a:t>Energía</a:t>
            </a:r>
            <a:r>
              <a:rPr lang="en-US" b="1" dirty="0">
                <a:solidFill>
                  <a:srgbClr val="003300"/>
                </a:solidFill>
              </a:rPr>
              <a:t> </a:t>
            </a:r>
            <a:r>
              <a:rPr lang="en-US" b="1" dirty="0" err="1">
                <a:solidFill>
                  <a:srgbClr val="003300"/>
                </a:solidFill>
              </a:rPr>
              <a:t>Secondaria</a:t>
            </a:r>
            <a:endParaRPr lang="en-US" b="1" dirty="0">
              <a:solidFill>
                <a:srgbClr val="003300"/>
              </a:solidFill>
            </a:endParaRPr>
          </a:p>
          <a:p>
            <a:pPr lvl="1">
              <a:lnSpc>
                <a:spcPct val="150000"/>
              </a:lnSpc>
              <a:buFont typeface="Wingdings" charset="2"/>
              <a:buChar char="ü"/>
            </a:pPr>
            <a:r>
              <a:rPr lang="en-US" dirty="0" err="1"/>
              <a:t>Electrica</a:t>
            </a:r>
            <a:r>
              <a:rPr lang="en-US" dirty="0"/>
              <a:t>, </a:t>
            </a:r>
            <a:r>
              <a:rPr lang="en-US" dirty="0" err="1"/>
              <a:t>Mecánica</a:t>
            </a:r>
            <a:r>
              <a:rPr lang="en-US" dirty="0"/>
              <a:t>, </a:t>
            </a:r>
            <a:r>
              <a:rPr lang="en-US" dirty="0" err="1"/>
              <a:t>Térmica</a:t>
            </a:r>
            <a:r>
              <a:rPr lang="en-US" dirty="0"/>
              <a:t>, Agua Caliente, </a:t>
            </a:r>
            <a:r>
              <a:rPr lang="en-US" dirty="0" err="1"/>
              <a:t>Aire</a:t>
            </a:r>
            <a:r>
              <a:rPr lang="en-US" dirty="0"/>
              <a:t> </a:t>
            </a:r>
            <a:r>
              <a:rPr lang="en-US" dirty="0" err="1"/>
              <a:t>Comprimido</a:t>
            </a:r>
            <a:r>
              <a:rPr lang="en-US" dirty="0"/>
              <a:t>, </a:t>
            </a:r>
            <a:r>
              <a:rPr lang="en-US" dirty="0" err="1"/>
              <a:t>Biodisel</a:t>
            </a:r>
            <a:r>
              <a:rPr lang="en-US" dirty="0"/>
              <a:t> y Fuel en general</a:t>
            </a:r>
          </a:p>
          <a:p>
            <a:pPr>
              <a:lnSpc>
                <a:spcPct val="150000"/>
              </a:lnSpc>
            </a:pPr>
            <a:r>
              <a:rPr lang="en-US" b="1" dirty="0" err="1">
                <a:solidFill>
                  <a:srgbClr val="003300"/>
                </a:solidFill>
              </a:rPr>
              <a:t>Uso</a:t>
            </a:r>
            <a:r>
              <a:rPr lang="en-US" b="1" dirty="0">
                <a:solidFill>
                  <a:srgbClr val="003300"/>
                </a:solidFill>
              </a:rPr>
              <a:t> Final </a:t>
            </a:r>
          </a:p>
          <a:p>
            <a:pPr lvl="1">
              <a:lnSpc>
                <a:spcPct val="150000"/>
              </a:lnSpc>
              <a:buFont typeface="Wingdings" charset="2"/>
              <a:buChar char="ü"/>
            </a:pPr>
            <a:r>
              <a:rPr lang="en-US" dirty="0" err="1"/>
              <a:t>Iluminación</a:t>
            </a:r>
            <a:r>
              <a:rPr lang="en-US" dirty="0"/>
              <a:t>, </a:t>
            </a:r>
            <a:r>
              <a:rPr lang="en-US" dirty="0" err="1"/>
              <a:t>Refrigeración</a:t>
            </a:r>
            <a:r>
              <a:rPr lang="en-US" dirty="0"/>
              <a:t>, </a:t>
            </a:r>
            <a:r>
              <a:rPr lang="en-US" dirty="0" err="1"/>
              <a:t>Calefacción</a:t>
            </a:r>
            <a:r>
              <a:rPr lang="en-US" dirty="0"/>
              <a:t>, </a:t>
            </a:r>
            <a:r>
              <a:rPr lang="en-US" dirty="0" err="1"/>
              <a:t>Proceso</a:t>
            </a:r>
            <a:r>
              <a:rPr lang="en-US" dirty="0"/>
              <a:t> </a:t>
            </a:r>
          </a:p>
          <a:p>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91</a:t>
            </a:fld>
            <a:endParaRPr lang="en-US" dirty="0"/>
          </a:p>
        </p:txBody>
      </p:sp>
      <p:pic>
        <p:nvPicPr>
          <p:cNvPr id="7" name="Picture 6"/>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53371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3" y="549275"/>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0" y="1484313"/>
            <a:ext cx="88931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81000" y="990600"/>
            <a:ext cx="8353425" cy="101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err="1">
                <a:latin typeface="+mj-lt"/>
              </a:rPr>
              <a:t>Estos</a:t>
            </a:r>
            <a:r>
              <a:rPr lang="en-US" sz="2000" dirty="0">
                <a:latin typeface="+mj-lt"/>
              </a:rPr>
              <a:t> </a:t>
            </a:r>
            <a:r>
              <a:rPr lang="en-US" sz="2000" dirty="0" err="1">
                <a:latin typeface="+mj-lt"/>
              </a:rPr>
              <a:t>principios</a:t>
            </a:r>
            <a:r>
              <a:rPr lang="en-US" sz="2000" dirty="0">
                <a:latin typeface="+mj-lt"/>
              </a:rPr>
              <a:t> </a:t>
            </a:r>
            <a:r>
              <a:rPr lang="en-US" sz="2000" dirty="0" err="1">
                <a:latin typeface="+mj-lt"/>
              </a:rPr>
              <a:t>incorporados</a:t>
            </a:r>
            <a:r>
              <a:rPr lang="en-US" sz="2000" dirty="0">
                <a:latin typeface="+mj-lt"/>
              </a:rPr>
              <a:t> en la Norma ISO 9001, se </a:t>
            </a:r>
            <a:r>
              <a:rPr lang="en-US" sz="2000" dirty="0" err="1">
                <a:latin typeface="+mj-lt"/>
              </a:rPr>
              <a:t>han</a:t>
            </a:r>
            <a:r>
              <a:rPr lang="en-US" sz="2000" dirty="0">
                <a:latin typeface="+mj-lt"/>
              </a:rPr>
              <a:t> </a:t>
            </a:r>
            <a:r>
              <a:rPr lang="en-US" sz="2000" dirty="0" err="1">
                <a:latin typeface="+mj-lt"/>
              </a:rPr>
              <a:t>desarrollado</a:t>
            </a:r>
            <a:r>
              <a:rPr lang="en-US" sz="2000" dirty="0">
                <a:latin typeface="+mj-lt"/>
              </a:rPr>
              <a:t> con la </a:t>
            </a:r>
            <a:r>
              <a:rPr lang="en-US" sz="2000" dirty="0" err="1">
                <a:latin typeface="+mj-lt"/>
              </a:rPr>
              <a:t>intención</a:t>
            </a:r>
            <a:r>
              <a:rPr lang="en-US" sz="2000" dirty="0">
                <a:latin typeface="+mj-lt"/>
              </a:rPr>
              <a:t> de </a:t>
            </a:r>
            <a:r>
              <a:rPr lang="en-US" sz="2000" dirty="0" err="1">
                <a:latin typeface="+mj-lt"/>
              </a:rPr>
              <a:t>que</a:t>
            </a:r>
            <a:r>
              <a:rPr lang="en-US" sz="2000" dirty="0">
                <a:latin typeface="+mj-lt"/>
              </a:rPr>
              <a:t> la </a:t>
            </a:r>
            <a:r>
              <a:rPr lang="en-US" sz="2000" dirty="0" err="1">
                <a:latin typeface="+mj-lt"/>
              </a:rPr>
              <a:t>Dirección</a:t>
            </a:r>
            <a:r>
              <a:rPr lang="en-US" sz="2000" dirty="0">
                <a:latin typeface="+mj-lt"/>
              </a:rPr>
              <a:t> </a:t>
            </a:r>
            <a:r>
              <a:rPr lang="en-US" sz="2000" dirty="0" err="1">
                <a:latin typeface="+mj-lt"/>
              </a:rPr>
              <a:t>pueda</a:t>
            </a:r>
            <a:r>
              <a:rPr lang="en-US" sz="2000" dirty="0">
                <a:latin typeface="+mj-lt"/>
              </a:rPr>
              <a:t> </a:t>
            </a:r>
            <a:r>
              <a:rPr lang="en-US" sz="2000" dirty="0" err="1">
                <a:latin typeface="+mj-lt"/>
              </a:rPr>
              <a:t>liderar</a:t>
            </a:r>
            <a:r>
              <a:rPr lang="en-US" sz="2000" dirty="0">
                <a:latin typeface="+mj-lt"/>
              </a:rPr>
              <a:t> la </a:t>
            </a:r>
            <a:r>
              <a:rPr lang="en-US" sz="2000" dirty="0" err="1">
                <a:latin typeface="+mj-lt"/>
              </a:rPr>
              <a:t>organización</a:t>
            </a:r>
            <a:r>
              <a:rPr lang="en-US" sz="2000" dirty="0">
                <a:latin typeface="+mj-lt"/>
              </a:rPr>
              <a:t> </a:t>
            </a:r>
            <a:r>
              <a:rPr lang="en-US" sz="2000" dirty="0" err="1">
                <a:latin typeface="+mj-lt"/>
              </a:rPr>
              <a:t>hacia</a:t>
            </a:r>
            <a:r>
              <a:rPr lang="en-US" sz="2000" dirty="0">
                <a:latin typeface="+mj-lt"/>
              </a:rPr>
              <a:t> la </a:t>
            </a:r>
            <a:r>
              <a:rPr lang="en-US" sz="2000" dirty="0" err="1">
                <a:latin typeface="+mj-lt"/>
              </a:rPr>
              <a:t>mejora</a:t>
            </a:r>
            <a:r>
              <a:rPr lang="en-US" sz="2000" dirty="0">
                <a:latin typeface="+mj-lt"/>
              </a:rPr>
              <a:t> del </a:t>
            </a:r>
            <a:r>
              <a:rPr lang="en-US" sz="2000" dirty="0" err="1">
                <a:latin typeface="+mj-lt"/>
              </a:rPr>
              <a:t>desempeño</a:t>
            </a:r>
            <a:r>
              <a:rPr lang="en-US" sz="2000" dirty="0">
                <a:latin typeface="+mj-lt"/>
              </a:rPr>
              <a:t> </a:t>
            </a:r>
            <a:endParaRPr lang="es-ES" sz="2000" dirty="0">
              <a:latin typeface="+mj-lt"/>
            </a:endParaRPr>
          </a:p>
        </p:txBody>
      </p:sp>
      <p:sp>
        <p:nvSpPr>
          <p:cNvPr id="2" name="Title 1"/>
          <p:cNvSpPr>
            <a:spLocks noGrp="1"/>
          </p:cNvSpPr>
          <p:nvPr>
            <p:ph type="title"/>
          </p:nvPr>
        </p:nvSpPr>
        <p:spPr>
          <a:xfrm>
            <a:off x="381000" y="0"/>
            <a:ext cx="6477000" cy="1143000"/>
          </a:xfrm>
        </p:spPr>
        <p:txBody>
          <a:bodyPr/>
          <a:lstStyle/>
          <a:p>
            <a:r>
              <a:rPr lang="en-US" sz="2800" dirty="0" err="1"/>
              <a:t>Principios</a:t>
            </a:r>
            <a:r>
              <a:rPr lang="en-US" sz="2800" dirty="0"/>
              <a:t> de la </a:t>
            </a:r>
            <a:r>
              <a:rPr lang="en-US" sz="2800" dirty="0" err="1"/>
              <a:t>Gestión</a:t>
            </a:r>
            <a:r>
              <a:rPr lang="en-US" sz="2800" dirty="0"/>
              <a:t> de </a:t>
            </a:r>
            <a:r>
              <a:rPr lang="en-US" sz="2800" dirty="0" err="1"/>
              <a:t>Calidad</a:t>
            </a:r>
            <a:endParaRPr lang="en-US" sz="2800" dirty="0"/>
          </a:p>
        </p:txBody>
      </p:sp>
      <p:sp>
        <p:nvSpPr>
          <p:cNvPr id="3" name="Content Placeholder 2"/>
          <p:cNvSpPr>
            <a:spLocks noGrp="1"/>
          </p:cNvSpPr>
          <p:nvPr>
            <p:ph idx="1"/>
          </p:nvPr>
        </p:nvSpPr>
        <p:spPr>
          <a:xfrm>
            <a:off x="457200" y="2209800"/>
            <a:ext cx="6019800" cy="3962400"/>
          </a:xfrm>
        </p:spPr>
        <p:txBody>
          <a:bodyPr>
            <a:normAutofit/>
          </a:bodyPr>
          <a:lstStyle/>
          <a:p>
            <a:r>
              <a:rPr lang="en-US" sz="2600" dirty="0" err="1"/>
              <a:t>Enfoque</a:t>
            </a:r>
            <a:r>
              <a:rPr lang="en-US" sz="2600" dirty="0"/>
              <a:t> al </a:t>
            </a:r>
            <a:r>
              <a:rPr lang="en-US" sz="2600" dirty="0" err="1"/>
              <a:t>cliente</a:t>
            </a:r>
            <a:endParaRPr lang="en-US" sz="2600" dirty="0"/>
          </a:p>
          <a:p>
            <a:r>
              <a:rPr lang="en-US" sz="2600" dirty="0" err="1"/>
              <a:t>Liderazgo</a:t>
            </a:r>
            <a:endParaRPr lang="en-US" sz="2600" dirty="0"/>
          </a:p>
          <a:p>
            <a:r>
              <a:rPr lang="en-US" sz="2600" dirty="0" err="1"/>
              <a:t>Participación</a:t>
            </a:r>
            <a:r>
              <a:rPr lang="en-US" sz="2600" dirty="0"/>
              <a:t> del personal</a:t>
            </a:r>
          </a:p>
          <a:p>
            <a:r>
              <a:rPr lang="en-US" sz="2600" dirty="0" err="1"/>
              <a:t>Enfoque</a:t>
            </a:r>
            <a:r>
              <a:rPr lang="en-US" sz="2600" dirty="0"/>
              <a:t> </a:t>
            </a:r>
            <a:r>
              <a:rPr lang="en-US" sz="2600" dirty="0" err="1"/>
              <a:t>basado</a:t>
            </a:r>
            <a:r>
              <a:rPr lang="en-US" sz="2600" dirty="0"/>
              <a:t> en </a:t>
            </a:r>
            <a:r>
              <a:rPr lang="en-US" sz="2600" dirty="0" err="1"/>
              <a:t>procesos</a:t>
            </a:r>
            <a:endParaRPr lang="en-US" sz="2600" dirty="0"/>
          </a:p>
          <a:p>
            <a:r>
              <a:rPr lang="en-US" sz="2600" dirty="0" err="1"/>
              <a:t>Mejora</a:t>
            </a:r>
            <a:r>
              <a:rPr lang="en-US" sz="2600" dirty="0"/>
              <a:t> continua</a:t>
            </a:r>
          </a:p>
          <a:p>
            <a:r>
              <a:rPr lang="en-US" sz="2600" dirty="0" err="1"/>
              <a:t>Enfoque</a:t>
            </a:r>
            <a:r>
              <a:rPr lang="en-US" sz="2600" dirty="0"/>
              <a:t> </a:t>
            </a:r>
            <a:r>
              <a:rPr lang="en-US" sz="2600" dirty="0" err="1"/>
              <a:t>basado</a:t>
            </a:r>
            <a:r>
              <a:rPr lang="en-US" sz="2600" dirty="0"/>
              <a:t> en </a:t>
            </a:r>
            <a:r>
              <a:rPr lang="en-US" sz="2600" dirty="0" err="1"/>
              <a:t>hechos</a:t>
            </a:r>
            <a:r>
              <a:rPr lang="en-US" sz="2600" dirty="0"/>
              <a:t> </a:t>
            </a:r>
            <a:r>
              <a:rPr lang="en-US" sz="2600" dirty="0" err="1"/>
              <a:t>para</a:t>
            </a:r>
            <a:r>
              <a:rPr lang="en-US" sz="2600" dirty="0"/>
              <a:t> la </a:t>
            </a:r>
            <a:r>
              <a:rPr lang="en-US" sz="2600" dirty="0" err="1"/>
              <a:t>toma</a:t>
            </a:r>
            <a:r>
              <a:rPr lang="en-US" sz="2600" dirty="0"/>
              <a:t> de </a:t>
            </a:r>
            <a:r>
              <a:rPr lang="en-US" sz="2600" dirty="0" err="1"/>
              <a:t>decisiones</a:t>
            </a:r>
            <a:endParaRPr lang="en-US" sz="2600" dirty="0"/>
          </a:p>
          <a:p>
            <a:r>
              <a:rPr lang="en-US" sz="2600" dirty="0" err="1"/>
              <a:t>Gestión</a:t>
            </a:r>
            <a:r>
              <a:rPr lang="en-US" sz="2600" dirty="0"/>
              <a:t> de </a:t>
            </a:r>
            <a:r>
              <a:rPr lang="en-US" sz="2600" dirty="0" err="1"/>
              <a:t>las</a:t>
            </a:r>
            <a:r>
              <a:rPr lang="en-US" sz="2600" dirty="0"/>
              <a:t> </a:t>
            </a:r>
            <a:r>
              <a:rPr lang="en-US" sz="2600" dirty="0" err="1"/>
              <a:t>relaciones</a:t>
            </a:r>
            <a:endParaRPr lang="en-US" sz="2600" dirty="0"/>
          </a:p>
          <a:p>
            <a:endParaRPr lang="en-US" sz="2400" dirty="0"/>
          </a:p>
        </p:txBody>
      </p:sp>
      <p:pic>
        <p:nvPicPr>
          <p:cNvPr id="16385" name="Picture 1" descr="C:\Users\jbcaaa\AppData\Local\Microsoft\Windows\Temporary Internet Files\Content.IE5\JPITFX1S\MP9004393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2767" y="1992086"/>
            <a:ext cx="2541233" cy="380641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315200" y="4572000"/>
            <a:ext cx="1662113" cy="1477328"/>
          </a:xfrm>
          <a:prstGeom prst="rect">
            <a:avLst/>
          </a:prstGeom>
          <a:noFill/>
        </p:spPr>
        <p:txBody>
          <a:bodyPr wrap="square" rtlCol="0">
            <a:spAutoFit/>
          </a:bodyPr>
          <a:lstStyle/>
          <a:p>
            <a:r>
              <a:rPr lang="en-US" dirty="0" err="1"/>
              <a:t>Busca</a:t>
            </a:r>
            <a:r>
              <a:rPr lang="en-US" dirty="0"/>
              <a:t> </a:t>
            </a:r>
            <a:r>
              <a:rPr lang="en-US" dirty="0" err="1"/>
              <a:t>esto</a:t>
            </a:r>
            <a:r>
              <a:rPr lang="en-US" dirty="0"/>
              <a:t> de </a:t>
            </a:r>
            <a:r>
              <a:rPr lang="en-US" dirty="0" err="1"/>
              <a:t>nuevo</a:t>
            </a:r>
            <a:r>
              <a:rPr lang="en-US" dirty="0"/>
              <a:t> </a:t>
            </a:r>
            <a:r>
              <a:rPr lang="en-US" dirty="0" err="1"/>
              <a:t>durante</a:t>
            </a:r>
            <a:r>
              <a:rPr lang="en-US" dirty="0"/>
              <a:t> la </a:t>
            </a:r>
            <a:r>
              <a:rPr lang="en-US" dirty="0" err="1"/>
              <a:t>Gestión</a:t>
            </a:r>
            <a:r>
              <a:rPr lang="en-US" dirty="0"/>
              <a:t> de la </a:t>
            </a:r>
            <a:r>
              <a:rPr lang="en-US" dirty="0" err="1"/>
              <a:t>Calidad</a:t>
            </a:r>
            <a:r>
              <a:rPr lang="en-US" dirty="0"/>
              <a:t> en los </a:t>
            </a:r>
            <a:r>
              <a:rPr lang="en-US" dirty="0" err="1"/>
              <a:t>Proyectos</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92</a:t>
            </a:fld>
            <a:endParaRPr lang="en-US" dirty="0"/>
          </a:p>
        </p:txBody>
      </p:sp>
    </p:spTree>
    <p:extLst>
      <p:ext uri="{BB962C8B-B14F-4D97-AF65-F5344CB8AC3E}">
        <p14:creationId xmlns:p14="http://schemas.microsoft.com/office/powerpoint/2010/main" val="32798176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8229600" cy="1143000"/>
          </a:xfrm>
        </p:spPr>
        <p:txBody>
          <a:bodyPr/>
          <a:lstStyle/>
          <a:p>
            <a:r>
              <a:rPr lang="en-US" sz="3200" dirty="0"/>
              <a:t>El </a:t>
            </a:r>
            <a:r>
              <a:rPr lang="en-US" sz="3200" dirty="0" err="1"/>
              <a:t>Desafío</a:t>
            </a:r>
            <a:r>
              <a:rPr lang="en-US" sz="3200" dirty="0"/>
              <a:t> del PM Actual</a:t>
            </a:r>
            <a:endParaRPr lang="ar-LB" sz="3200" dirty="0"/>
          </a:p>
        </p:txBody>
      </p:sp>
      <p:sp>
        <p:nvSpPr>
          <p:cNvPr id="5" name="Content Placeholder 4"/>
          <p:cNvSpPr>
            <a:spLocks noGrp="1"/>
          </p:cNvSpPr>
          <p:nvPr>
            <p:ph idx="1"/>
          </p:nvPr>
        </p:nvSpPr>
        <p:spPr>
          <a:xfrm>
            <a:off x="457200" y="1143000"/>
            <a:ext cx="2667000" cy="2667000"/>
          </a:xfrm>
        </p:spPr>
        <p:txBody>
          <a:bodyPr>
            <a:normAutofit/>
          </a:bodyPr>
          <a:lstStyle/>
          <a:p>
            <a:r>
              <a:rPr lang="es-ES" sz="1800" b="1" dirty="0"/>
              <a:t>Muchos </a:t>
            </a:r>
            <a:r>
              <a:rPr lang="es-ES" sz="1800" dirty="0"/>
              <a:t>directores de proyecto están encerrados en centrarse en el paradigma tradicional  tiempo / coste / alcance (de suerte que tienen en cuenta la calidad)</a:t>
            </a:r>
            <a:endParaRPr lang="en-GB" sz="18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3615078"/>
            <a:ext cx="2514600" cy="2480922"/>
          </a:xfrm>
          <a:prstGeom prst="rect">
            <a:avLst/>
          </a:prstGeom>
        </p:spPr>
      </p:pic>
      <p:sp>
        <p:nvSpPr>
          <p:cNvPr id="7" name="Content Placeholder 4"/>
          <p:cNvSpPr txBox="1">
            <a:spLocks/>
          </p:cNvSpPr>
          <p:nvPr/>
        </p:nvSpPr>
        <p:spPr>
          <a:xfrm>
            <a:off x="3505200" y="1143000"/>
            <a:ext cx="2438400" cy="2209800"/>
          </a:xfrm>
          <a:prstGeom prst="rect">
            <a:avLst/>
          </a:prstGeom>
        </p:spPr>
        <p:txBody>
          <a:bodyPr vert="horz" lIns="91440" tIns="45720" rIns="91440" bIns="45720" rtlCol="0">
            <a:normAutofit fontScale="47500" lnSpcReduction="20000"/>
          </a:bodyPr>
          <a:lstStyle/>
          <a:p>
            <a:pPr marL="342900" lvl="0" indent="-342900">
              <a:spcBef>
                <a:spcPct val="20000"/>
              </a:spcBef>
              <a:buClr>
                <a:schemeClr val="accent1">
                  <a:lumMod val="50000"/>
                </a:schemeClr>
              </a:buClr>
              <a:buFont typeface="Courier New" pitchFamily="49" charset="0"/>
              <a:buChar char="o"/>
              <a:defRPr/>
            </a:pPr>
            <a:r>
              <a:rPr lang="es-ES" sz="3800" dirty="0">
                <a:latin typeface="Helvetica"/>
                <a:cs typeface="Helvetica"/>
              </a:rPr>
              <a:t>Los directores de proyectos </a:t>
            </a:r>
            <a:r>
              <a:rPr lang="es-ES" sz="3800" b="1" dirty="0">
                <a:latin typeface="Helvetica"/>
                <a:cs typeface="Helvetica"/>
              </a:rPr>
              <a:t>exitosos </a:t>
            </a:r>
            <a:r>
              <a:rPr lang="es-ES" sz="3800" dirty="0">
                <a:latin typeface="Helvetica"/>
                <a:cs typeface="Helvetica"/>
              </a:rPr>
              <a:t>se centran en tiempo, costo, calidad, alcance, beneficios y riesgos</a:t>
            </a:r>
            <a:endParaRPr lang="en-GB" sz="3800" dirty="0">
              <a:latin typeface="Helvetica"/>
              <a:cs typeface="Helvetica"/>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5867400" y="990600"/>
            <a:ext cx="2971800" cy="2590800"/>
          </a:xfrm>
          <a:prstGeom prst="rect">
            <a:avLst/>
          </a:prstGeom>
        </p:spPr>
        <p:txBody>
          <a:bodyPr vert="horz" lIns="91440" tIns="45720" rIns="91440" bIns="45720" rtlCol="0">
            <a:normAutofit/>
          </a:bodyPr>
          <a:lstStyle/>
          <a:p>
            <a:pPr marL="342900" lvl="0" indent="-342900">
              <a:spcBef>
                <a:spcPct val="20000"/>
              </a:spcBef>
              <a:buClr>
                <a:schemeClr val="accent1">
                  <a:lumMod val="50000"/>
                </a:schemeClr>
              </a:buClr>
              <a:buFont typeface="Courier New" pitchFamily="49" charset="0"/>
              <a:buChar char="o"/>
              <a:defRPr/>
            </a:pPr>
            <a:r>
              <a:rPr lang="es-ES" dirty="0">
                <a:latin typeface="Helvetica"/>
                <a:cs typeface="Helvetica"/>
              </a:rPr>
              <a:t>Los directores de proyectos </a:t>
            </a:r>
            <a:r>
              <a:rPr lang="es-ES" b="1" dirty="0">
                <a:latin typeface="Helvetica"/>
                <a:cs typeface="Helvetica"/>
              </a:rPr>
              <a:t>excepcionales</a:t>
            </a:r>
            <a:r>
              <a:rPr lang="es-ES" dirty="0">
                <a:latin typeface="Helvetica"/>
                <a:cs typeface="Helvetica"/>
              </a:rPr>
              <a:t> también tienen en cuenta la otra triple restricción ... Aunque la cuestión clave para las organizaciones es cómo facilitar esto?</a:t>
            </a:r>
            <a:endParaRPr lang="en-GB" dirty="0">
              <a:latin typeface="Helvetica"/>
              <a:cs typeface="Helvetica"/>
            </a:endParaRPr>
          </a:p>
        </p:txBody>
      </p:sp>
      <p:pic>
        <p:nvPicPr>
          <p:cNvPr id="3" name="Picture 2"/>
          <p:cNvPicPr>
            <a:picLocks noChangeAspect="1"/>
          </p:cNvPicPr>
          <p:nvPr/>
        </p:nvPicPr>
        <p:blipFill>
          <a:blip r:embed="rId4" cstate="print"/>
          <a:stretch>
            <a:fillRect/>
          </a:stretch>
        </p:blipFill>
        <p:spPr>
          <a:xfrm>
            <a:off x="6400800" y="3657600"/>
            <a:ext cx="2541484" cy="2411018"/>
          </a:xfrm>
          <a:prstGeom prst="rect">
            <a:avLst/>
          </a:prstGeom>
        </p:spPr>
      </p:pic>
      <p:pic>
        <p:nvPicPr>
          <p:cNvPr id="9" name="Picture 8"/>
          <p:cNvPicPr>
            <a:picLocks noChangeAspect="1"/>
          </p:cNvPicPr>
          <p:nvPr/>
        </p:nvPicPr>
        <p:blipFill>
          <a:blip r:embed="rId5" cstate="print"/>
          <a:stretch>
            <a:fillRect/>
          </a:stretch>
        </p:blipFill>
        <p:spPr>
          <a:xfrm>
            <a:off x="3581400" y="3733800"/>
            <a:ext cx="2240854" cy="1981200"/>
          </a:xfrm>
          <a:prstGeom prst="rect">
            <a:avLst/>
          </a:prstGeom>
        </p:spPr>
      </p:pic>
      <p:pic>
        <p:nvPicPr>
          <p:cNvPr id="10" name="Picture 9"/>
          <p:cNvPicPr>
            <a:picLocks noChangeAspect="1"/>
          </p:cNvPicPr>
          <p:nvPr/>
        </p:nvPicPr>
        <p:blipFill>
          <a:blip r:embed="rId6" cstate="print"/>
          <a:stretch>
            <a:fillRect/>
          </a:stretch>
        </p:blipFill>
        <p:spPr>
          <a:xfrm>
            <a:off x="685800" y="3962400"/>
            <a:ext cx="2325921" cy="2006600"/>
          </a:xfrm>
          <a:prstGeom prst="rect">
            <a:avLst/>
          </a:prstGeom>
        </p:spPr>
      </p:pic>
    </p:spTree>
    <p:extLst>
      <p:ext uri="{BB962C8B-B14F-4D97-AF65-F5344CB8AC3E}">
        <p14:creationId xmlns:p14="http://schemas.microsoft.com/office/powerpoint/2010/main" val="6480463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2293"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12294" name="Text Box 7"/>
          <p:cNvSpPr txBox="1">
            <a:spLocks noChangeArrowheads="1"/>
          </p:cNvSpPr>
          <p:nvPr/>
        </p:nvSpPr>
        <p:spPr bwMode="auto">
          <a:xfrm>
            <a:off x="457200" y="1196975"/>
            <a:ext cx="6399212"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140000"/>
            </a:pPr>
            <a:r>
              <a:rPr lang="es-ES_tradnl" b="1" dirty="0"/>
              <a:t>Definiciones</a:t>
            </a:r>
            <a:r>
              <a:rPr lang="es-ES_tradnl" dirty="0"/>
              <a:t> </a:t>
            </a:r>
            <a:r>
              <a:rPr lang="es-ES_tradnl" sz="2000" b="1" dirty="0">
                <a:latin typeface="+mj-lt"/>
              </a:rPr>
              <a:t>(ISO 9000:2005)</a:t>
            </a:r>
            <a:endParaRPr lang="es-ES" sz="2000" b="1" dirty="0">
              <a:latin typeface="+mj-lt"/>
            </a:endParaRPr>
          </a:p>
        </p:txBody>
      </p:sp>
      <p:sp>
        <p:nvSpPr>
          <p:cNvPr id="2" name="Title 1"/>
          <p:cNvSpPr>
            <a:spLocks noGrp="1"/>
          </p:cNvSpPr>
          <p:nvPr>
            <p:ph type="title"/>
          </p:nvPr>
        </p:nvSpPr>
        <p:spPr/>
        <p:txBody>
          <a:bodyPr/>
          <a:lstStyle/>
          <a:p>
            <a:r>
              <a:rPr lang="en-US" b="1" dirty="0" err="1"/>
              <a:t>Auditorías</a:t>
            </a:r>
            <a:r>
              <a:rPr lang="en-US" b="1" dirty="0"/>
              <a:t> </a:t>
            </a:r>
            <a:r>
              <a:rPr lang="en-US" b="1" dirty="0" err="1"/>
              <a:t>Internas</a:t>
            </a:r>
            <a:endParaRPr lang="en-US" b="1" dirty="0"/>
          </a:p>
        </p:txBody>
      </p:sp>
      <p:sp>
        <p:nvSpPr>
          <p:cNvPr id="3" name="Content Placeholder 2"/>
          <p:cNvSpPr>
            <a:spLocks noGrp="1"/>
          </p:cNvSpPr>
          <p:nvPr>
            <p:ph idx="1"/>
          </p:nvPr>
        </p:nvSpPr>
        <p:spPr>
          <a:xfrm>
            <a:off x="492368" y="1752601"/>
            <a:ext cx="5908431" cy="3352799"/>
          </a:xfrm>
        </p:spPr>
        <p:txBody>
          <a:bodyPr>
            <a:normAutofit fontScale="25000" lnSpcReduction="20000"/>
          </a:bodyPr>
          <a:lstStyle/>
          <a:p>
            <a:pPr marL="0" indent="0">
              <a:lnSpc>
                <a:spcPct val="110000"/>
              </a:lnSpc>
              <a:buNone/>
            </a:pPr>
            <a:r>
              <a:rPr lang="en-US" sz="2000" b="0" dirty="0"/>
              <a:t>“</a:t>
            </a:r>
            <a:r>
              <a:rPr lang="en-US" sz="8000" b="0" dirty="0"/>
              <a:t>Un </a:t>
            </a:r>
            <a:r>
              <a:rPr lang="en-US" sz="8000" b="0" dirty="0" err="1"/>
              <a:t>proceso</a:t>
            </a:r>
            <a:r>
              <a:rPr lang="en-US" sz="8000" b="0" dirty="0"/>
              <a:t> </a:t>
            </a:r>
            <a:r>
              <a:rPr lang="en-US" sz="8000" b="0" dirty="0" err="1"/>
              <a:t>sistemático</a:t>
            </a:r>
            <a:r>
              <a:rPr lang="en-US" sz="8000" b="0" dirty="0"/>
              <a:t>, </a:t>
            </a:r>
            <a:r>
              <a:rPr lang="en-US" sz="8000" b="0" dirty="0" err="1"/>
              <a:t>independiente</a:t>
            </a:r>
            <a:r>
              <a:rPr lang="en-US" sz="8000" b="0" dirty="0"/>
              <a:t> y </a:t>
            </a:r>
            <a:r>
              <a:rPr lang="en-US" sz="8000" b="0" dirty="0" err="1"/>
              <a:t>documentado</a:t>
            </a:r>
            <a:r>
              <a:rPr lang="en-US" sz="8000" b="0" dirty="0"/>
              <a:t> </a:t>
            </a:r>
            <a:r>
              <a:rPr lang="en-US" sz="8000" b="0" dirty="0" err="1"/>
              <a:t>para</a:t>
            </a:r>
            <a:r>
              <a:rPr lang="en-US" sz="8000" b="0" dirty="0"/>
              <a:t> </a:t>
            </a:r>
            <a:r>
              <a:rPr lang="en-US" sz="8000" b="0" dirty="0" err="1"/>
              <a:t>obtener</a:t>
            </a:r>
            <a:r>
              <a:rPr lang="en-US" sz="8000" b="0" dirty="0"/>
              <a:t> </a:t>
            </a:r>
            <a:r>
              <a:rPr lang="en-US" sz="8000" b="0" dirty="0" err="1"/>
              <a:t>evidencia</a:t>
            </a:r>
            <a:r>
              <a:rPr lang="en-US" sz="8000" b="0" dirty="0"/>
              <a:t> de </a:t>
            </a:r>
            <a:r>
              <a:rPr lang="en-US" sz="8000" b="0" dirty="0" err="1"/>
              <a:t>auditoría</a:t>
            </a:r>
            <a:r>
              <a:rPr lang="en-US" sz="8000" b="0" dirty="0"/>
              <a:t> y </a:t>
            </a:r>
            <a:r>
              <a:rPr lang="en-US" sz="8000" b="0" dirty="0" err="1"/>
              <a:t>que</a:t>
            </a:r>
            <a:r>
              <a:rPr lang="en-US" sz="8000" b="0" dirty="0"/>
              <a:t> se </a:t>
            </a:r>
            <a:r>
              <a:rPr lang="en-US" sz="8000" b="0" dirty="0" err="1"/>
              <a:t>evaúa</a:t>
            </a:r>
            <a:r>
              <a:rPr lang="en-US" sz="8000" b="0" dirty="0"/>
              <a:t> </a:t>
            </a:r>
            <a:r>
              <a:rPr lang="en-US" sz="8000" b="0" dirty="0" err="1"/>
              <a:t>objetivamente</a:t>
            </a:r>
            <a:r>
              <a:rPr lang="en-US" sz="8000" b="0" dirty="0"/>
              <a:t> </a:t>
            </a:r>
            <a:r>
              <a:rPr lang="en-US" sz="8000" b="0" dirty="0" err="1"/>
              <a:t>para</a:t>
            </a:r>
            <a:r>
              <a:rPr lang="en-US" sz="8000" b="0" dirty="0"/>
              <a:t> </a:t>
            </a:r>
            <a:r>
              <a:rPr lang="en-US" sz="8000" b="0" dirty="0" err="1"/>
              <a:t>determinar</a:t>
            </a:r>
            <a:r>
              <a:rPr lang="en-US" sz="8000" b="0" dirty="0"/>
              <a:t> de </a:t>
            </a:r>
            <a:r>
              <a:rPr lang="en-US" sz="8000" b="0" dirty="0" err="1"/>
              <a:t>qué</a:t>
            </a:r>
            <a:r>
              <a:rPr lang="en-US" sz="8000" b="0" dirty="0"/>
              <a:t> </a:t>
            </a:r>
            <a:r>
              <a:rPr lang="en-US" sz="8000" b="0" dirty="0" err="1"/>
              <a:t>manera</a:t>
            </a:r>
            <a:r>
              <a:rPr lang="en-US" sz="8000" b="0" dirty="0"/>
              <a:t> </a:t>
            </a:r>
            <a:r>
              <a:rPr lang="en-US" sz="8000" b="0" dirty="0" err="1"/>
              <a:t>cumple</a:t>
            </a:r>
            <a:r>
              <a:rPr lang="en-US" sz="8000" b="0" dirty="0"/>
              <a:t> con los </a:t>
            </a:r>
            <a:r>
              <a:rPr lang="en-US" sz="8000" b="0" dirty="0" err="1"/>
              <a:t>criterios</a:t>
            </a:r>
            <a:r>
              <a:rPr lang="en-US" sz="8000" b="0" dirty="0"/>
              <a:t> de </a:t>
            </a:r>
            <a:r>
              <a:rPr lang="en-US" sz="8000" b="0" dirty="0" err="1"/>
              <a:t>auditoría</a:t>
            </a:r>
            <a:r>
              <a:rPr lang="en-US" sz="6200" b="0" dirty="0"/>
              <a:t>”</a:t>
            </a:r>
          </a:p>
          <a:p>
            <a:pPr marL="0" indent="0">
              <a:lnSpc>
                <a:spcPct val="110000"/>
              </a:lnSpc>
              <a:buNone/>
            </a:pPr>
            <a:endParaRPr lang="en-US" sz="6200" b="0" dirty="0"/>
          </a:p>
          <a:p>
            <a:pPr>
              <a:lnSpc>
                <a:spcPct val="110000"/>
              </a:lnSpc>
            </a:pPr>
            <a:r>
              <a:rPr lang="en-US" sz="8000" b="0" u="sng" dirty="0" err="1"/>
              <a:t>Evidencia</a:t>
            </a:r>
            <a:r>
              <a:rPr lang="en-US" sz="8000" b="0" u="sng" dirty="0"/>
              <a:t> de </a:t>
            </a:r>
            <a:r>
              <a:rPr lang="en-US" sz="8000" b="0" u="sng" dirty="0" err="1"/>
              <a:t>Auditoría</a:t>
            </a:r>
            <a:r>
              <a:rPr lang="en-US" sz="8000" b="0" dirty="0"/>
              <a:t>: </a:t>
            </a:r>
            <a:r>
              <a:rPr lang="en-US" sz="8000" b="0" dirty="0" err="1"/>
              <a:t>Registros</a:t>
            </a:r>
            <a:r>
              <a:rPr lang="en-US" sz="8000" b="0" dirty="0"/>
              <a:t>,  </a:t>
            </a:r>
            <a:r>
              <a:rPr lang="en-US" sz="8000" b="0" dirty="0" err="1"/>
              <a:t>declaraciones</a:t>
            </a:r>
            <a:r>
              <a:rPr lang="en-US" sz="8000" dirty="0"/>
              <a:t> de </a:t>
            </a:r>
            <a:r>
              <a:rPr lang="en-US" sz="8000" dirty="0" err="1"/>
              <a:t>hecho</a:t>
            </a:r>
            <a:r>
              <a:rPr lang="en-US" sz="8000" dirty="0"/>
              <a:t> o </a:t>
            </a:r>
            <a:r>
              <a:rPr lang="en-US" sz="8000" dirty="0" err="1"/>
              <a:t>cualquier</a:t>
            </a:r>
            <a:r>
              <a:rPr lang="en-US" sz="8000" dirty="0"/>
              <a:t> </a:t>
            </a:r>
            <a:r>
              <a:rPr lang="en-US" sz="8000" dirty="0" err="1"/>
              <a:t>otra</a:t>
            </a:r>
            <a:r>
              <a:rPr lang="en-US" sz="8000" dirty="0"/>
              <a:t> </a:t>
            </a:r>
            <a:r>
              <a:rPr lang="en-US" sz="8000" dirty="0" err="1"/>
              <a:t>información</a:t>
            </a:r>
            <a:r>
              <a:rPr lang="en-US" sz="8000" dirty="0"/>
              <a:t> </a:t>
            </a:r>
            <a:r>
              <a:rPr lang="en-US" sz="8000" dirty="0" err="1"/>
              <a:t>que</a:t>
            </a:r>
            <a:r>
              <a:rPr lang="en-US" sz="8000" dirty="0"/>
              <a:t> sea </a:t>
            </a:r>
            <a:r>
              <a:rPr lang="en-US" sz="8000" dirty="0" err="1"/>
              <a:t>pertinente</a:t>
            </a:r>
            <a:r>
              <a:rPr lang="en-US" sz="8000" dirty="0"/>
              <a:t> </a:t>
            </a:r>
            <a:r>
              <a:rPr lang="en-US" sz="8000" dirty="0" err="1"/>
              <a:t>para</a:t>
            </a:r>
            <a:r>
              <a:rPr lang="en-US" sz="8000" dirty="0"/>
              <a:t> los </a:t>
            </a:r>
            <a:r>
              <a:rPr lang="en-US" sz="8000" dirty="0" err="1"/>
              <a:t>criterios</a:t>
            </a:r>
            <a:r>
              <a:rPr lang="en-US" sz="8000" dirty="0"/>
              <a:t> de </a:t>
            </a:r>
            <a:r>
              <a:rPr lang="en-US" sz="8000" dirty="0" err="1"/>
              <a:t>auditoría</a:t>
            </a:r>
            <a:r>
              <a:rPr lang="en-US" sz="8000" dirty="0"/>
              <a:t> y </a:t>
            </a:r>
            <a:r>
              <a:rPr lang="en-US" sz="8000" dirty="0" err="1"/>
              <a:t>que</a:t>
            </a:r>
            <a:r>
              <a:rPr lang="en-US" sz="8000" dirty="0"/>
              <a:t> </a:t>
            </a:r>
            <a:r>
              <a:rPr lang="en-US" sz="8000" dirty="0" err="1"/>
              <a:t>sean</a:t>
            </a:r>
            <a:r>
              <a:rPr lang="en-US" sz="8000" dirty="0"/>
              <a:t> </a:t>
            </a:r>
            <a:r>
              <a:rPr lang="en-US" sz="8000" dirty="0" err="1"/>
              <a:t>verificables</a:t>
            </a:r>
            <a:endParaRPr lang="en-US" sz="8000" dirty="0"/>
          </a:p>
          <a:p>
            <a:pPr>
              <a:lnSpc>
                <a:spcPct val="110000"/>
              </a:lnSpc>
            </a:pPr>
            <a:endParaRPr lang="en-US" sz="6200" dirty="0"/>
          </a:p>
          <a:p>
            <a:pPr>
              <a:lnSpc>
                <a:spcPct val="110000"/>
              </a:lnSpc>
            </a:pPr>
            <a:r>
              <a:rPr lang="en-US" sz="8000" u="sng" dirty="0" err="1"/>
              <a:t>Criterios</a:t>
            </a:r>
            <a:r>
              <a:rPr lang="en-US" sz="8000" u="sng" dirty="0"/>
              <a:t> de </a:t>
            </a:r>
            <a:r>
              <a:rPr lang="en-US" sz="8000" u="sng" dirty="0" err="1"/>
              <a:t>Auditoría</a:t>
            </a:r>
            <a:r>
              <a:rPr lang="en-US" sz="8000" dirty="0"/>
              <a:t>: </a:t>
            </a:r>
            <a:r>
              <a:rPr lang="en-US" sz="8000" dirty="0" err="1"/>
              <a:t>Conjunto</a:t>
            </a:r>
            <a:r>
              <a:rPr lang="en-US" sz="8000" dirty="0"/>
              <a:t> de </a:t>
            </a:r>
            <a:r>
              <a:rPr lang="en-US" sz="8000" dirty="0" err="1"/>
              <a:t>políticas</a:t>
            </a:r>
            <a:r>
              <a:rPr lang="en-US" sz="8000" dirty="0"/>
              <a:t>, </a:t>
            </a:r>
            <a:r>
              <a:rPr lang="en-US" sz="8000" dirty="0" err="1"/>
              <a:t>procedimientos</a:t>
            </a:r>
            <a:r>
              <a:rPr lang="en-US" sz="8000" dirty="0"/>
              <a:t> o </a:t>
            </a:r>
            <a:r>
              <a:rPr lang="en-US" sz="8000" dirty="0" err="1"/>
              <a:t>requisitos</a:t>
            </a:r>
            <a:endParaRPr lang="en-US" sz="8000" dirty="0"/>
          </a:p>
          <a:p>
            <a:pPr marL="0" indent="0">
              <a:lnSpc>
                <a:spcPct val="110000"/>
              </a:lnSpc>
              <a:buNone/>
            </a:pPr>
            <a:r>
              <a:rPr lang="en-US" sz="7200" dirty="0"/>
              <a:t>(Se </a:t>
            </a:r>
            <a:r>
              <a:rPr lang="en-US" sz="7200" dirty="0" err="1"/>
              <a:t>utilizan</a:t>
            </a:r>
            <a:r>
              <a:rPr lang="en-US" sz="7200" dirty="0"/>
              <a:t> </a:t>
            </a:r>
            <a:r>
              <a:rPr lang="en-US" sz="7200" dirty="0" err="1"/>
              <a:t>como</a:t>
            </a:r>
            <a:r>
              <a:rPr lang="en-US" sz="7200" dirty="0"/>
              <a:t> </a:t>
            </a:r>
            <a:r>
              <a:rPr lang="en-US" sz="7200" dirty="0" err="1"/>
              <a:t>una</a:t>
            </a:r>
            <a:r>
              <a:rPr lang="en-US" sz="7200" dirty="0"/>
              <a:t> </a:t>
            </a:r>
            <a:r>
              <a:rPr lang="en-US" sz="7200" dirty="0" err="1"/>
              <a:t>referencia</a:t>
            </a:r>
            <a:r>
              <a:rPr lang="en-US" sz="7200" dirty="0"/>
              <a:t> </a:t>
            </a:r>
            <a:r>
              <a:rPr lang="en-US" sz="7200" dirty="0" err="1"/>
              <a:t>respecto</a:t>
            </a:r>
            <a:r>
              <a:rPr lang="en-US" sz="7200" dirty="0"/>
              <a:t> a la </a:t>
            </a:r>
            <a:r>
              <a:rPr lang="en-US" sz="7200" dirty="0" err="1"/>
              <a:t>cual</a:t>
            </a:r>
            <a:r>
              <a:rPr lang="en-US" sz="7200" dirty="0"/>
              <a:t> se </a:t>
            </a:r>
            <a:r>
              <a:rPr lang="en-US" sz="7200" dirty="0" err="1"/>
              <a:t>compara</a:t>
            </a:r>
            <a:r>
              <a:rPr lang="en-US" sz="7200" dirty="0"/>
              <a:t> la </a:t>
            </a:r>
            <a:r>
              <a:rPr lang="en-US" sz="7200" dirty="0" err="1"/>
              <a:t>evidencia</a:t>
            </a:r>
            <a:r>
              <a:rPr lang="en-US" sz="7200" dirty="0"/>
              <a:t> de la </a:t>
            </a:r>
            <a:r>
              <a:rPr lang="en-US" sz="7200" dirty="0" err="1"/>
              <a:t>auditoría</a:t>
            </a:r>
            <a:r>
              <a:rPr lang="en-US" sz="7200" dirty="0"/>
              <a:t>)</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94</a:t>
            </a:fld>
            <a:endParaRPr lang="en-US" dirty="0"/>
          </a:p>
        </p:txBody>
      </p:sp>
      <p:pic>
        <p:nvPicPr>
          <p:cNvPr id="8" name="Picture 7"/>
          <p:cNvPicPr>
            <a:picLocks noChangeAspect="1"/>
          </p:cNvPicPr>
          <p:nvPr/>
        </p:nvPicPr>
        <p:blipFill>
          <a:blip r:embed="rId2" cstate="print"/>
          <a:stretch>
            <a:fillRect/>
          </a:stretch>
        </p:blipFill>
        <p:spPr>
          <a:xfrm>
            <a:off x="6471139" y="1905000"/>
            <a:ext cx="2039815" cy="2209800"/>
          </a:xfrm>
          <a:prstGeom prst="rect">
            <a:avLst/>
          </a:prstGeom>
        </p:spPr>
      </p:pic>
    </p:spTree>
    <p:extLst>
      <p:ext uri="{BB962C8B-B14F-4D97-AF65-F5344CB8AC3E}">
        <p14:creationId xmlns:p14="http://schemas.microsoft.com/office/powerpoint/2010/main" val="14501203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3317"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2" name="Title 1"/>
          <p:cNvSpPr>
            <a:spLocks noGrp="1"/>
          </p:cNvSpPr>
          <p:nvPr>
            <p:ph type="title"/>
          </p:nvPr>
        </p:nvSpPr>
        <p:spPr>
          <a:xfrm>
            <a:off x="422031" y="-15240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err="1"/>
              <a:t>Auditorías</a:t>
            </a:r>
            <a:r>
              <a:rPr lang="en-US" dirty="0"/>
              <a:t> </a:t>
            </a:r>
            <a:r>
              <a:rPr lang="en-US" dirty="0" err="1"/>
              <a:t>Internas</a:t>
            </a:r>
            <a:endParaRPr lang="en-US" dirty="0"/>
          </a:p>
        </p:txBody>
      </p:sp>
      <p:sp>
        <p:nvSpPr>
          <p:cNvPr id="3" name="Content Placeholder 2"/>
          <p:cNvSpPr>
            <a:spLocks noGrp="1"/>
          </p:cNvSpPr>
          <p:nvPr>
            <p:ph idx="1"/>
          </p:nvPr>
        </p:nvSpPr>
        <p:spPr>
          <a:xfrm>
            <a:off x="281354" y="1676400"/>
            <a:ext cx="5884985" cy="3048000"/>
          </a:xfrm>
        </p:spPr>
        <p:txBody>
          <a:bodyPr>
            <a:normAutofit fontScale="47500" lnSpcReduction="20000"/>
          </a:bodyPr>
          <a:lstStyle/>
          <a:p>
            <a:r>
              <a:rPr lang="en-US" sz="5100" b="1" dirty="0" err="1"/>
              <a:t>Principios</a:t>
            </a:r>
            <a:r>
              <a:rPr lang="en-US" sz="5100" b="1" dirty="0"/>
              <a:t> de </a:t>
            </a:r>
            <a:r>
              <a:rPr lang="en-US" sz="5100" b="1" dirty="0" err="1"/>
              <a:t>Auditoría</a:t>
            </a:r>
            <a:endParaRPr lang="en-US" sz="5100" b="1" dirty="0"/>
          </a:p>
          <a:p>
            <a:endParaRPr lang="en-US" sz="2400" b="1" dirty="0"/>
          </a:p>
          <a:p>
            <a:pPr lvl="1">
              <a:lnSpc>
                <a:spcPct val="110000"/>
              </a:lnSpc>
            </a:pPr>
            <a:r>
              <a:rPr lang="en-US" sz="4200" dirty="0" err="1"/>
              <a:t>Conducta</a:t>
            </a:r>
            <a:r>
              <a:rPr lang="en-US" sz="4200" dirty="0"/>
              <a:t> </a:t>
            </a:r>
            <a:r>
              <a:rPr lang="en-US" sz="4200" dirty="0" err="1"/>
              <a:t>ética</a:t>
            </a:r>
            <a:r>
              <a:rPr lang="en-US" sz="4200" dirty="0"/>
              <a:t>: </a:t>
            </a:r>
            <a:r>
              <a:rPr lang="en-US" sz="4200" dirty="0" err="1"/>
              <a:t>confianza</a:t>
            </a:r>
            <a:r>
              <a:rPr lang="en-US" sz="4200" dirty="0"/>
              <a:t>, </a:t>
            </a:r>
            <a:r>
              <a:rPr lang="en-US" sz="4200" dirty="0" err="1"/>
              <a:t>integridad</a:t>
            </a:r>
            <a:r>
              <a:rPr lang="en-US" sz="4200" dirty="0"/>
              <a:t>, </a:t>
            </a:r>
            <a:r>
              <a:rPr lang="en-US" sz="4200" dirty="0" err="1"/>
              <a:t>confidencialidad</a:t>
            </a:r>
            <a:r>
              <a:rPr lang="en-US" sz="4200" dirty="0"/>
              <a:t> y </a:t>
            </a:r>
            <a:r>
              <a:rPr lang="en-US" sz="4200" dirty="0" err="1"/>
              <a:t>discreción</a:t>
            </a:r>
            <a:endParaRPr lang="en-US" sz="4200" dirty="0"/>
          </a:p>
          <a:p>
            <a:pPr lvl="1">
              <a:lnSpc>
                <a:spcPct val="110000"/>
              </a:lnSpc>
            </a:pPr>
            <a:r>
              <a:rPr lang="en-US" sz="4200" dirty="0" err="1"/>
              <a:t>Presentación</a:t>
            </a:r>
            <a:r>
              <a:rPr lang="en-US" sz="4200" dirty="0"/>
              <a:t> </a:t>
            </a:r>
            <a:r>
              <a:rPr lang="en-US" sz="4200" dirty="0" err="1"/>
              <a:t>Imparcial</a:t>
            </a:r>
            <a:r>
              <a:rPr lang="en-US" sz="4200" dirty="0"/>
              <a:t>: </a:t>
            </a:r>
            <a:r>
              <a:rPr lang="en-US" sz="4200" dirty="0" err="1"/>
              <a:t>informar</a:t>
            </a:r>
            <a:r>
              <a:rPr lang="en-US" sz="4200" dirty="0"/>
              <a:t> con </a:t>
            </a:r>
            <a:r>
              <a:rPr lang="en-US" sz="4200" dirty="0" err="1"/>
              <a:t>sinceridad</a:t>
            </a:r>
            <a:r>
              <a:rPr lang="en-US" sz="4200" dirty="0"/>
              <a:t> y </a:t>
            </a:r>
            <a:r>
              <a:rPr lang="en-US" sz="4200" dirty="0" err="1"/>
              <a:t>exactitud</a:t>
            </a:r>
            <a:endParaRPr lang="en-US" sz="4200" dirty="0"/>
          </a:p>
          <a:p>
            <a:pPr lvl="1">
              <a:lnSpc>
                <a:spcPct val="110000"/>
              </a:lnSpc>
            </a:pPr>
            <a:r>
              <a:rPr lang="en-US" sz="4200" dirty="0" err="1"/>
              <a:t>Cuidado</a:t>
            </a:r>
            <a:r>
              <a:rPr lang="en-US" sz="4200" dirty="0"/>
              <a:t> </a:t>
            </a:r>
            <a:r>
              <a:rPr lang="en-US" sz="4200" dirty="0" err="1"/>
              <a:t>Profesional</a:t>
            </a:r>
            <a:r>
              <a:rPr lang="en-US" sz="4200" dirty="0"/>
              <a:t>: </a:t>
            </a:r>
            <a:r>
              <a:rPr lang="en-US" sz="4200" dirty="0" err="1"/>
              <a:t>aplicación</a:t>
            </a:r>
            <a:r>
              <a:rPr lang="en-US" sz="4200" dirty="0"/>
              <a:t> del </a:t>
            </a:r>
            <a:r>
              <a:rPr lang="en-US" sz="4200" dirty="0" err="1"/>
              <a:t>criterio</a:t>
            </a:r>
            <a:r>
              <a:rPr lang="en-US" sz="4200" dirty="0"/>
              <a:t> de </a:t>
            </a:r>
            <a:r>
              <a:rPr lang="en-US" sz="4200" dirty="0" err="1"/>
              <a:t>auditoría</a:t>
            </a:r>
            <a:r>
              <a:rPr lang="en-US" sz="4200" dirty="0"/>
              <a:t>. </a:t>
            </a:r>
            <a:r>
              <a:rPr lang="en-US" sz="4200" dirty="0" err="1"/>
              <a:t>Competencia</a:t>
            </a:r>
            <a:r>
              <a:rPr lang="en-US" sz="4200" dirty="0"/>
              <a:t> </a:t>
            </a:r>
            <a:r>
              <a:rPr lang="en-US" sz="4200" dirty="0" err="1"/>
              <a:t>necesaria</a:t>
            </a:r>
            <a:r>
              <a:rPr lang="en-US" sz="4200" dirty="0"/>
              <a:t>.</a:t>
            </a:r>
          </a:p>
          <a:p>
            <a:pPr lvl="1">
              <a:lnSpc>
                <a:spcPct val="110000"/>
              </a:lnSpc>
            </a:pPr>
            <a:r>
              <a:rPr lang="en-US" sz="4200" dirty="0" err="1"/>
              <a:t>Independencia</a:t>
            </a:r>
            <a:r>
              <a:rPr lang="en-US" sz="4200" dirty="0"/>
              <a:t>: base </a:t>
            </a:r>
            <a:r>
              <a:rPr lang="en-US" sz="4200" dirty="0" err="1"/>
              <a:t>para</a:t>
            </a:r>
            <a:r>
              <a:rPr lang="en-US" sz="4200" dirty="0"/>
              <a:t> la </a:t>
            </a:r>
            <a:r>
              <a:rPr lang="en-US" sz="4200" dirty="0" err="1"/>
              <a:t>imparcialidad</a:t>
            </a:r>
            <a:r>
              <a:rPr lang="en-US" sz="4200" dirty="0"/>
              <a:t> y la </a:t>
            </a:r>
            <a:r>
              <a:rPr lang="en-US" sz="4200" dirty="0" err="1"/>
              <a:t>objetividad</a:t>
            </a:r>
            <a:r>
              <a:rPr lang="en-US" sz="4200" dirty="0"/>
              <a:t> de </a:t>
            </a:r>
            <a:r>
              <a:rPr lang="en-US" sz="4200" dirty="0" err="1"/>
              <a:t>las</a:t>
            </a:r>
            <a:r>
              <a:rPr lang="en-US" sz="4200" dirty="0"/>
              <a:t> </a:t>
            </a:r>
            <a:r>
              <a:rPr lang="en-US" sz="4200" dirty="0" err="1"/>
              <a:t>conclusiones</a:t>
            </a:r>
            <a:r>
              <a:rPr lang="en-US" sz="4200" dirty="0"/>
              <a:t>.</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95</a:t>
            </a:fld>
            <a:endParaRPr lang="en-US" dirty="0"/>
          </a:p>
        </p:txBody>
      </p:sp>
      <p:pic>
        <p:nvPicPr>
          <p:cNvPr id="7" name="Picture 6"/>
          <p:cNvPicPr>
            <a:picLocks noChangeAspect="1"/>
          </p:cNvPicPr>
          <p:nvPr/>
        </p:nvPicPr>
        <p:blipFill>
          <a:blip r:embed="rId3"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val="33919110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5943600" cy="2819399"/>
          </a:xfrm>
        </p:spPr>
        <p:txBody>
          <a:bodyPr>
            <a:noAutofit/>
          </a:bodyPr>
          <a:lstStyle/>
          <a:p>
            <a:r>
              <a:rPr lang="es-ES" sz="2400" dirty="0"/>
              <a:t>El Estándar Internacional que se utiliza para la gestión de activos físicos, en particular, pero también se puede aplicar a otros tipos de activos.</a:t>
            </a:r>
          </a:p>
          <a:p>
            <a:endParaRPr lang="es-ES" sz="2400" dirty="0"/>
          </a:p>
          <a:p>
            <a:r>
              <a:rPr lang="es-ES" sz="2400" dirty="0"/>
              <a:t>Los gerentes de proyecto deben ser responsables de todo el ciclo de vida de activos y, por tanto, entender cómo se gestionará el activo (producto) después de salir del ciclo de vida del proyecto</a:t>
            </a:r>
            <a:r>
              <a:rPr lang="en-US" sz="2400" dirty="0"/>
              <a:t>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96</a:t>
            </a:fld>
            <a:endParaRPr lang="en-US" dirty="0"/>
          </a:p>
        </p:txBody>
      </p:sp>
      <p:sp>
        <p:nvSpPr>
          <p:cNvPr id="4" name="Title 3"/>
          <p:cNvSpPr>
            <a:spLocks noGrp="1"/>
          </p:cNvSpPr>
          <p:nvPr>
            <p:ph type="title"/>
          </p:nvPr>
        </p:nvSpPr>
        <p:spPr/>
        <p:txBody>
          <a:bodyPr/>
          <a:lstStyle/>
          <a:p>
            <a:r>
              <a:rPr lang="en-US" dirty="0"/>
              <a:t>¿</a:t>
            </a:r>
            <a:r>
              <a:rPr lang="en-US" dirty="0" err="1"/>
              <a:t>Qué</a:t>
            </a:r>
            <a:r>
              <a:rPr lang="en-US" dirty="0"/>
              <a:t> </a:t>
            </a:r>
            <a:r>
              <a:rPr lang="en-US" dirty="0" err="1"/>
              <a:t>es</a:t>
            </a:r>
            <a:r>
              <a:rPr lang="en-US" dirty="0"/>
              <a:t> ISO 55000?</a:t>
            </a:r>
          </a:p>
        </p:txBody>
      </p:sp>
      <p:pic>
        <p:nvPicPr>
          <p:cNvPr id="5" name="Picture 4"/>
          <p:cNvPicPr>
            <a:picLocks noChangeAspect="1"/>
          </p:cNvPicPr>
          <p:nvPr/>
        </p:nvPicPr>
        <p:blipFill rotWithShape="1">
          <a:blip r:embed="rId2" cstate="print"/>
          <a:srcRect b="14712"/>
          <a:stretch/>
        </p:blipFill>
        <p:spPr>
          <a:xfrm>
            <a:off x="6471139" y="1905000"/>
            <a:ext cx="2039815" cy="1884680"/>
          </a:xfrm>
          <a:prstGeom prst="rect">
            <a:avLst/>
          </a:prstGeom>
        </p:spPr>
      </p:pic>
      <p:sp>
        <p:nvSpPr>
          <p:cNvPr id="6" name="TextBox 5"/>
          <p:cNvSpPr txBox="1"/>
          <p:nvPr/>
        </p:nvSpPr>
        <p:spPr>
          <a:xfrm>
            <a:off x="7086600" y="3886200"/>
            <a:ext cx="834634" cy="400110"/>
          </a:xfrm>
          <a:prstGeom prst="rect">
            <a:avLst/>
          </a:prstGeom>
          <a:noFill/>
        </p:spPr>
        <p:txBody>
          <a:bodyPr wrap="none" rtlCol="0">
            <a:spAutoFit/>
          </a:bodyPr>
          <a:lstStyle/>
          <a:p>
            <a:r>
              <a:rPr lang="en-US" sz="2000" dirty="0">
                <a:solidFill>
                  <a:srgbClr val="3366FF"/>
                </a:solidFill>
              </a:rPr>
              <a:t>55000</a:t>
            </a:r>
          </a:p>
        </p:txBody>
      </p:sp>
    </p:spTree>
    <p:extLst>
      <p:ext uri="{BB962C8B-B14F-4D97-AF65-F5344CB8AC3E}">
        <p14:creationId xmlns:p14="http://schemas.microsoft.com/office/powerpoint/2010/main" val="31019289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0"/>
            <a:ext cx="8229600" cy="4419600"/>
          </a:xfrm>
        </p:spPr>
        <p:txBody>
          <a:bodyPr>
            <a:normAutofit fontScale="62500" lnSpcReduction="20000"/>
          </a:bodyPr>
          <a:lstStyle/>
          <a:p>
            <a:pPr>
              <a:lnSpc>
                <a:spcPct val="110000"/>
              </a:lnSpc>
            </a:pPr>
            <a:r>
              <a:rPr lang="es-ES" sz="3700" dirty="0"/>
              <a:t>Los factores que influyen en el tipo de activos que una organización requiere para lograr sus objetivos, y cómo se gestionan los activos, incluyen los siguientes: </a:t>
            </a:r>
          </a:p>
          <a:p>
            <a:endParaRPr lang="en-US" sz="2400" dirty="0"/>
          </a:p>
          <a:p>
            <a:pPr lvl="1">
              <a:lnSpc>
                <a:spcPct val="110000"/>
              </a:lnSpc>
            </a:pPr>
            <a:r>
              <a:rPr lang="es-ES" sz="3200" dirty="0"/>
              <a:t>la naturaleza y el propósito de la organización;</a:t>
            </a:r>
          </a:p>
          <a:p>
            <a:pPr lvl="1">
              <a:lnSpc>
                <a:spcPct val="110000"/>
              </a:lnSpc>
            </a:pPr>
            <a:r>
              <a:rPr lang="es-ES" sz="3200" dirty="0"/>
              <a:t>su contexto operativo;</a:t>
            </a:r>
          </a:p>
          <a:p>
            <a:pPr lvl="1">
              <a:lnSpc>
                <a:spcPct val="110000"/>
              </a:lnSpc>
            </a:pPr>
            <a:r>
              <a:rPr lang="es-ES" sz="3200" dirty="0"/>
              <a:t>sus limitaciones financieras y requisitos reglamentarios;</a:t>
            </a:r>
          </a:p>
          <a:p>
            <a:pPr lvl="1">
              <a:lnSpc>
                <a:spcPct val="110000"/>
              </a:lnSpc>
            </a:pPr>
            <a:r>
              <a:rPr lang="es-ES" sz="3200" dirty="0"/>
              <a:t>las necesidades y expectativas de la organización y de sus partes interesadas.</a:t>
            </a:r>
          </a:p>
          <a:p>
            <a:pPr lvl="1"/>
            <a:endParaRPr lang="es-ES" dirty="0"/>
          </a:p>
          <a:p>
            <a:pPr>
              <a:lnSpc>
                <a:spcPct val="110000"/>
              </a:lnSpc>
            </a:pPr>
            <a:r>
              <a:rPr lang="es-ES" sz="3700" dirty="0"/>
              <a:t>Estos factores influyentes deben tenerse en cuenta al establecer, implementar, mantener y mejorar en forma continua la gestión de activos. </a:t>
            </a:r>
            <a:endParaRPr lang="en-US" sz="37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97</a:t>
            </a:fld>
            <a:endParaRPr lang="en-US" dirty="0"/>
          </a:p>
        </p:txBody>
      </p:sp>
      <p:sp>
        <p:nvSpPr>
          <p:cNvPr id="4" name="Title 3"/>
          <p:cNvSpPr>
            <a:spLocks noGrp="1"/>
          </p:cNvSpPr>
          <p:nvPr>
            <p:ph type="title"/>
          </p:nvPr>
        </p:nvSpPr>
        <p:spPr/>
        <p:txBody>
          <a:bodyPr/>
          <a:lstStyle/>
          <a:p>
            <a:r>
              <a:rPr lang="en-US" dirty="0"/>
              <a:t>¿</a:t>
            </a:r>
            <a:r>
              <a:rPr lang="en-US" dirty="0" err="1"/>
              <a:t>Qué</a:t>
            </a:r>
            <a:r>
              <a:rPr lang="en-US" dirty="0"/>
              <a:t> </a:t>
            </a:r>
            <a:r>
              <a:rPr lang="en-US" dirty="0" err="1"/>
              <a:t>es</a:t>
            </a:r>
            <a:r>
              <a:rPr lang="en-US" dirty="0"/>
              <a:t> </a:t>
            </a:r>
            <a:r>
              <a:rPr lang="en-US" dirty="0" err="1"/>
              <a:t>Gestión</a:t>
            </a:r>
            <a:r>
              <a:rPr lang="en-US" dirty="0"/>
              <a:t> de </a:t>
            </a:r>
            <a:r>
              <a:rPr lang="en-US" dirty="0" err="1"/>
              <a:t>Activos</a:t>
            </a:r>
            <a:r>
              <a:rPr lang="en-US" dirty="0"/>
              <a:t>?</a:t>
            </a:r>
          </a:p>
        </p:txBody>
      </p:sp>
    </p:spTree>
    <p:extLst>
      <p:ext uri="{BB962C8B-B14F-4D97-AF65-F5344CB8AC3E}">
        <p14:creationId xmlns:p14="http://schemas.microsoft.com/office/powerpoint/2010/main" val="16813259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066800"/>
            <a:ext cx="8610600" cy="2362200"/>
          </a:xfrm>
        </p:spPr>
        <p:txBody>
          <a:bodyPr>
            <a:noAutofit/>
          </a:bodyPr>
          <a:lstStyle/>
          <a:p>
            <a:pPr marL="0" indent="0">
              <a:buNone/>
            </a:pPr>
            <a:endParaRPr lang="en-US" sz="1000" dirty="0"/>
          </a:p>
          <a:p>
            <a:r>
              <a:rPr lang="es-ES" sz="1800" b="1" dirty="0"/>
              <a:t>Mejora en el desempeño financiero: </a:t>
            </a:r>
            <a:r>
              <a:rPr lang="es-ES" sz="1800" dirty="0"/>
              <a:t>la mejora de la rentabilidad sobre las inversiones y la reducción de costes se puede lograr preservando al mismo tiempo el valor del activo y sin sacrificar la realización a corto y largo plazo de los objetivos de la organización</a:t>
            </a:r>
            <a:endParaRPr lang="en-US" sz="1800" dirty="0"/>
          </a:p>
          <a:p>
            <a:r>
              <a:rPr lang="es-ES" sz="1800" b="1" dirty="0"/>
              <a:t>Decisiones de inversión de activos basados en información: </a:t>
            </a:r>
            <a:r>
              <a:rPr lang="es-ES" sz="1800" dirty="0"/>
              <a:t>permiten a la organización mejorar su toma de decisiones y equilibrar eficazmente los costos, los riesgos, las oportunidades y el desempeño; </a:t>
            </a:r>
            <a:endParaRPr lang="en-US" sz="1800" dirty="0"/>
          </a:p>
          <a:p>
            <a:r>
              <a:rPr lang="es-ES" sz="1800" b="1" dirty="0"/>
              <a:t>Gestión de riesgos: </a:t>
            </a:r>
            <a:r>
              <a:rPr lang="es-ES" sz="1800" dirty="0"/>
              <a:t>reduciendo las pérdidas financieras, mejorando la salud y la seguridad, la buena voluntad y la reputación, minimizando el impacto ambiental y social, puede resultar en pasivos reducidos, como primas de seguros, multas y sanciones; </a:t>
            </a:r>
            <a:endParaRPr lang="en-US" sz="1800" dirty="0"/>
          </a:p>
          <a:p>
            <a:r>
              <a:rPr lang="es-ES" sz="1800" b="1" dirty="0"/>
              <a:t>Mejora de la sostenibilidad de la organización: </a:t>
            </a:r>
            <a:r>
              <a:rPr lang="es-ES" sz="1800" dirty="0"/>
              <a:t>gestionando en forma eficaz los efectos a corto y largo plazo, de los gastos y del desempeño, puede mejorar la sostenibilidad de las operaciones y de la organización; </a:t>
            </a:r>
          </a:p>
          <a:p>
            <a:r>
              <a:rPr lang="es-ES" sz="1800" b="1" dirty="0"/>
              <a:t>Mejora de la eficiencia y la eficacia: </a:t>
            </a:r>
            <a:r>
              <a:rPr lang="es-ES" sz="1800" dirty="0"/>
              <a:t>revisando y mejorando los procesos, los procedimientos y el desempeño de los activos se puede mejorar la eficiencia y la eficacia, y el logro de los objetivos organizacionales</a:t>
            </a:r>
            <a:r>
              <a:rPr lang="es-ES" sz="1800" b="1" dirty="0"/>
              <a:t>. </a:t>
            </a:r>
            <a:endParaRPr lang="en-US" sz="1800" dirty="0"/>
          </a:p>
          <a:p>
            <a:endParaRPr lang="en-US" sz="18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98</a:t>
            </a:fld>
            <a:endParaRPr lang="en-US" dirty="0"/>
          </a:p>
        </p:txBody>
      </p:sp>
      <p:sp>
        <p:nvSpPr>
          <p:cNvPr id="4" name="Title 3"/>
          <p:cNvSpPr>
            <a:spLocks noGrp="1"/>
          </p:cNvSpPr>
          <p:nvPr>
            <p:ph type="title"/>
          </p:nvPr>
        </p:nvSpPr>
        <p:spPr>
          <a:xfrm>
            <a:off x="628650" y="365125"/>
            <a:ext cx="8134350" cy="854075"/>
          </a:xfrm>
        </p:spPr>
        <p:txBody>
          <a:bodyPr>
            <a:normAutofit fontScale="90000"/>
          </a:bodyPr>
          <a:lstStyle/>
          <a:p>
            <a:r>
              <a:rPr lang="en-US" dirty="0"/>
              <a:t>¿</a:t>
            </a:r>
            <a:r>
              <a:rPr lang="en-US" dirty="0" err="1"/>
              <a:t>Cuáles</a:t>
            </a:r>
            <a:r>
              <a:rPr lang="en-US" dirty="0"/>
              <a:t> son los </a:t>
            </a:r>
            <a:r>
              <a:rPr lang="en-US" dirty="0" err="1"/>
              <a:t>beneficios</a:t>
            </a:r>
            <a:r>
              <a:rPr lang="en-US" dirty="0"/>
              <a:t> de la </a:t>
            </a:r>
            <a:r>
              <a:rPr lang="en-US" dirty="0" err="1"/>
              <a:t>gestión</a:t>
            </a:r>
            <a:r>
              <a:rPr lang="en-US" dirty="0"/>
              <a:t> de </a:t>
            </a:r>
            <a:r>
              <a:rPr lang="en-US" dirty="0" err="1"/>
              <a:t>activos</a:t>
            </a:r>
            <a:r>
              <a:rPr lang="en-US" dirty="0"/>
              <a:t>?</a:t>
            </a:r>
          </a:p>
        </p:txBody>
      </p:sp>
    </p:spTree>
    <p:extLst>
      <p:ext uri="{BB962C8B-B14F-4D97-AF65-F5344CB8AC3E}">
        <p14:creationId xmlns:p14="http://schemas.microsoft.com/office/powerpoint/2010/main" val="3086211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71600"/>
            <a:ext cx="8610600" cy="2362200"/>
          </a:xfrm>
        </p:spPr>
        <p:txBody>
          <a:bodyPr>
            <a:noAutofit/>
          </a:bodyPr>
          <a:lstStyle/>
          <a:p>
            <a:r>
              <a:rPr lang="es-ES" sz="1800" b="1" dirty="0"/>
              <a:t>Mejora de los servicios y productos: </a:t>
            </a:r>
            <a:r>
              <a:rPr lang="es-ES" sz="1800" dirty="0"/>
              <a:t>asegurando el desempeño de los activos puede  conducir a los servicios o productos mejorados que cumplan consistentemente o superen las expectativas de los clientes y de las partes interesadas;</a:t>
            </a:r>
          </a:p>
          <a:p>
            <a:r>
              <a:rPr lang="es-ES" sz="1800" b="1" dirty="0"/>
              <a:t>Demostrar responsabilidad social: </a:t>
            </a:r>
            <a:r>
              <a:rPr lang="es-ES" sz="1800" dirty="0"/>
              <a:t>mejorando la capacidad de la organización para, por ejemplo, reducir las emisiones, conservar los recursos y adaptarse al cambio climático, permite demostrar gestión y prácticas del negocio éticas y socialmente responsables;  </a:t>
            </a:r>
          </a:p>
          <a:p>
            <a:r>
              <a:rPr lang="es-ES" sz="1800" b="1" dirty="0"/>
              <a:t>Demostrar cumplimiento</a:t>
            </a:r>
            <a:r>
              <a:rPr lang="es-ES" sz="1800" dirty="0"/>
              <a:t>: cumpliendo en forma transparente los requisitos legales, estatutarios y reglamentarios, así como adhiriendo a estándares, políticas y procesos de gestión de activos, permite demostrar cumplimiento;</a:t>
            </a:r>
          </a:p>
          <a:p>
            <a:r>
              <a:rPr lang="es-ES" sz="1800" b="1" dirty="0"/>
              <a:t>Mejorar la reputación: </a:t>
            </a:r>
            <a:r>
              <a:rPr lang="es-ES" sz="1800" dirty="0"/>
              <a:t>mejorando la satisfacción del cliente, la  toma de conciencia y la confianza de los interesados. </a:t>
            </a:r>
            <a:endParaRPr lang="en-US" sz="1800" dirty="0"/>
          </a:p>
          <a:p>
            <a:pPr marL="0" indent="0">
              <a:buNone/>
            </a:pPr>
            <a:r>
              <a:rPr lang="es-ES" sz="1800" dirty="0"/>
              <a:t> </a:t>
            </a:r>
            <a:endParaRPr lang="en-US" sz="1800" dirty="0"/>
          </a:p>
          <a:p>
            <a:pPr marL="0" indent="0">
              <a:buNone/>
            </a:pPr>
            <a:endParaRPr lang="en-US" sz="18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99</a:t>
            </a:fld>
            <a:endParaRPr lang="en-US" dirty="0"/>
          </a:p>
        </p:txBody>
      </p:sp>
      <p:sp>
        <p:nvSpPr>
          <p:cNvPr id="4" name="Title 3"/>
          <p:cNvSpPr>
            <a:spLocks noGrp="1"/>
          </p:cNvSpPr>
          <p:nvPr>
            <p:ph type="title"/>
          </p:nvPr>
        </p:nvSpPr>
        <p:spPr>
          <a:xfrm>
            <a:off x="628650" y="365125"/>
            <a:ext cx="8134350" cy="854075"/>
          </a:xfrm>
        </p:spPr>
        <p:txBody>
          <a:bodyPr>
            <a:normAutofit fontScale="90000"/>
          </a:bodyPr>
          <a:lstStyle/>
          <a:p>
            <a:r>
              <a:rPr lang="en-US" dirty="0"/>
              <a:t>¿</a:t>
            </a:r>
            <a:r>
              <a:rPr lang="en-US" dirty="0" err="1"/>
              <a:t>Cuáles</a:t>
            </a:r>
            <a:r>
              <a:rPr lang="en-US" dirty="0"/>
              <a:t> son los </a:t>
            </a:r>
            <a:r>
              <a:rPr lang="en-US" dirty="0" err="1"/>
              <a:t>beneficios</a:t>
            </a:r>
            <a:r>
              <a:rPr lang="en-US" dirty="0"/>
              <a:t> de la </a:t>
            </a:r>
            <a:r>
              <a:rPr lang="en-US" dirty="0" err="1"/>
              <a:t>gestión</a:t>
            </a:r>
            <a:r>
              <a:rPr lang="en-US" dirty="0"/>
              <a:t> de </a:t>
            </a:r>
            <a:r>
              <a:rPr lang="en-US" dirty="0" err="1"/>
              <a:t>activos</a:t>
            </a:r>
            <a:r>
              <a:rPr lang="en-US" dirty="0"/>
              <a:t>?</a:t>
            </a:r>
            <a:br>
              <a:rPr lang="en-US" dirty="0"/>
            </a:br>
            <a:endParaRPr lang="en-US" dirty="0"/>
          </a:p>
        </p:txBody>
      </p:sp>
    </p:spTree>
    <p:extLst>
      <p:ext uri="{BB962C8B-B14F-4D97-AF65-F5344CB8AC3E}">
        <p14:creationId xmlns:p14="http://schemas.microsoft.com/office/powerpoint/2010/main" val="308621110"/>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A4A4A4"/>
      </a:accent1>
      <a:accent2>
        <a:srgbClr val="ED7D31"/>
      </a:accent2>
      <a:accent3>
        <a:srgbClr val="A5A5A5"/>
      </a:accent3>
      <a:accent4>
        <a:srgbClr val="FFC000"/>
      </a:accent4>
      <a:accent5>
        <a:srgbClr val="77A641"/>
      </a:accent5>
      <a:accent6>
        <a:srgbClr val="A7D278"/>
      </a:accent6>
      <a:hlink>
        <a:srgbClr val="A7D27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5596</TotalTime>
  <Words>30448</Words>
  <Application>Microsoft Office PowerPoint</Application>
  <PresentationFormat>Presentación en pantalla (4:3)</PresentationFormat>
  <Paragraphs>3066</Paragraphs>
  <Slides>275</Slides>
  <Notes>157</Notes>
  <HiddenSlides>0</HiddenSlides>
  <MMClips>3</MMClips>
  <ScaleCrop>false</ScaleCrop>
  <HeadingPairs>
    <vt:vector size="10" baseType="variant">
      <vt:variant>
        <vt:lpstr>Fuentes usadas</vt:lpstr>
      </vt:variant>
      <vt:variant>
        <vt:i4>21</vt:i4>
      </vt:variant>
      <vt:variant>
        <vt:lpstr>Tema</vt:lpstr>
      </vt:variant>
      <vt:variant>
        <vt:i4>1</vt:i4>
      </vt:variant>
      <vt:variant>
        <vt:lpstr>Vínculos</vt:lpstr>
      </vt:variant>
      <vt:variant>
        <vt:i4>1</vt:i4>
      </vt:variant>
      <vt:variant>
        <vt:lpstr>Servidores OLE incrustados</vt:lpstr>
      </vt:variant>
      <vt:variant>
        <vt:i4>1</vt:i4>
      </vt:variant>
      <vt:variant>
        <vt:lpstr>Títulos de diapositiva</vt:lpstr>
      </vt:variant>
      <vt:variant>
        <vt:i4>275</vt:i4>
      </vt:variant>
    </vt:vector>
  </HeadingPairs>
  <TitlesOfParts>
    <vt:vector size="299" baseType="lpstr">
      <vt:lpstr>ＭＳ Ｐゴシック</vt:lpstr>
      <vt:lpstr>Arial</vt:lpstr>
      <vt:lpstr>Arial Narrow</vt:lpstr>
      <vt:lpstr>AvenirNext LT Pro Cn</vt:lpstr>
      <vt:lpstr>AvenirNext LT Pro MediumCn</vt:lpstr>
      <vt:lpstr>Calibri</vt:lpstr>
      <vt:lpstr>Calibri Light</vt:lpstr>
      <vt:lpstr>Courier New</vt:lpstr>
      <vt:lpstr>FontAwesome</vt:lpstr>
      <vt:lpstr>Garamond</vt:lpstr>
      <vt:lpstr>Gill Sans</vt:lpstr>
      <vt:lpstr>Helvetica</vt:lpstr>
      <vt:lpstr>Helvetica Light</vt:lpstr>
      <vt:lpstr>Helvetica Neue</vt:lpstr>
      <vt:lpstr>Lato</vt:lpstr>
      <vt:lpstr>Lato Light</vt:lpstr>
      <vt:lpstr>Lucida Grande</vt:lpstr>
      <vt:lpstr>Swis721 Lt BT</vt:lpstr>
      <vt:lpstr>Times</vt:lpstr>
      <vt:lpstr>Verdana</vt:lpstr>
      <vt:lpstr>Wingdings</vt:lpstr>
      <vt:lpstr>Custom Design</vt:lpstr>
      <vt:lpstr>\\localhost\Users\joelcarboni\Dropbox\AUB\Macintosh HD:Users:joelcarboni:Dropbox:5. Training Partners:Templates and teaching aides:Sustainability Management Plan.docx!OLE_LINK2</vt:lpstr>
      <vt:lpstr>Document</vt:lpstr>
      <vt:lpstr>Presentación de PowerPoint</vt:lpstr>
      <vt:lpstr>About the presenter</vt:lpstr>
      <vt:lpstr>Kit del Curso </vt:lpstr>
      <vt:lpstr>Introducción del Curso</vt:lpstr>
      <vt:lpstr>Cubriremos</vt:lpstr>
      <vt:lpstr>Objetivos de Aprendizaje</vt:lpstr>
      <vt:lpstr>Acerca de GPM?</vt:lpstr>
      <vt:lpstr>Activo en más de 140 paises y en crecimiento</vt:lpstr>
      <vt:lpstr>Nuestras Afiliaciones de Sostenibilidad</vt:lpstr>
      <vt:lpstr>Estamos haciendo la diferencia</vt:lpstr>
      <vt:lpstr>Borneo - Sarawak</vt:lpstr>
      <vt:lpstr>Impacting the future through our University Partner Program and the UN PRME initiative</vt:lpstr>
      <vt:lpstr>Nuestro Foco – Entrega del Cambio</vt:lpstr>
      <vt:lpstr>Certificaciones de GPM</vt:lpstr>
      <vt:lpstr>Certificación</vt:lpstr>
      <vt:lpstr>Certificación</vt:lpstr>
      <vt:lpstr>Reconocimiento de la Industria</vt:lpstr>
      <vt:lpstr>Prémiese a Ud mismo y/o a un Colega!</vt:lpstr>
      <vt:lpstr>Presentación de PowerPoint</vt:lpstr>
      <vt:lpstr>Los Conductores de la Sostenibilidad  </vt:lpstr>
      <vt:lpstr>Un problema creciente</vt:lpstr>
      <vt:lpstr>El contexto del Sistema Tierra</vt:lpstr>
      <vt:lpstr>The Accenture – UNGC 2013 Report</vt:lpstr>
      <vt:lpstr>¿Qué sucede?</vt:lpstr>
      <vt:lpstr>¿Es esto un problema?</vt:lpstr>
      <vt:lpstr>Ejemplo</vt:lpstr>
      <vt:lpstr>Organizaciones que abordan la Sostenibilidad</vt:lpstr>
      <vt:lpstr>El Pacto Global de las Naciones Unidas</vt:lpstr>
      <vt:lpstr>El Pacto Global de las Naciones Unidas</vt:lpstr>
      <vt:lpstr>Los Diez Principios</vt:lpstr>
      <vt:lpstr>Los Diez Principios</vt:lpstr>
      <vt:lpstr>Presentación de PowerPoint</vt:lpstr>
      <vt:lpstr>Los Objetivos de Desarrollo Sostenible</vt:lpstr>
      <vt:lpstr>Responsabilidades para la Empresas</vt:lpstr>
      <vt:lpstr>Entender el caso de negocio para la sostenibilidad en la dirección de proyectos</vt:lpstr>
      <vt:lpstr>Definir Prioridades: Mapear la Cadena de Valor</vt:lpstr>
      <vt:lpstr>Selecciones los indicadores y colecte los datos</vt:lpstr>
      <vt:lpstr>Defina Prioridades</vt:lpstr>
      <vt:lpstr>Nos importa la Brecha</vt:lpstr>
      <vt:lpstr>Comprender y compartir el compromiso internamente</vt:lpstr>
      <vt:lpstr>Integrando los ODSs</vt:lpstr>
      <vt:lpstr>Presentación de Informes</vt:lpstr>
      <vt:lpstr>Informe del Pacto Global de las Naciones Unidas</vt:lpstr>
      <vt:lpstr>Acerca del Reporte del GRI</vt:lpstr>
      <vt:lpstr>Categorías y Aspectos del Global Reporting Intiative</vt:lpstr>
      <vt:lpstr>Profundizando en GRI G4 2013</vt:lpstr>
      <vt:lpstr>Presentación de PowerPoint</vt:lpstr>
      <vt:lpstr>The Cobb Salad Report</vt:lpstr>
      <vt:lpstr>Eemplo LEDtek</vt:lpstr>
      <vt:lpstr>Informe No Financiero de GPM  (UNGC)</vt:lpstr>
      <vt:lpstr>La Corporaciones lo logran (al menos)</vt:lpstr>
      <vt:lpstr>Cambio Climático</vt:lpstr>
      <vt:lpstr>Cambio Climático</vt:lpstr>
      <vt:lpstr>Ejecutivos sobre el Cambio Climático</vt:lpstr>
      <vt:lpstr>Ejecutivos sobre el Cambio Climático</vt:lpstr>
      <vt:lpstr>El Acuerdo de Paris</vt:lpstr>
      <vt:lpstr>Actualización del Estado desde París</vt:lpstr>
      <vt:lpstr>ARQUITECTURA DEL COMPROMISO EMPRESARIAL POS-2015</vt:lpstr>
      <vt:lpstr>En esencia</vt:lpstr>
      <vt:lpstr>Hacia dónde vamos?</vt:lpstr>
      <vt:lpstr>Debemos ir más allá de esto.</vt:lpstr>
      <vt:lpstr>A esto.</vt:lpstr>
      <vt:lpstr>Éxito o Fracaso </vt:lpstr>
      <vt:lpstr>Éxito o Fracaso </vt:lpstr>
      <vt:lpstr>Éxito o Fracaso </vt:lpstr>
      <vt:lpstr>Éxito o Fracaso </vt:lpstr>
      <vt:lpstr>¿En contra de qué estamos?</vt:lpstr>
      <vt:lpstr>Hemos cubierto</vt:lpstr>
      <vt:lpstr>Presentación de PowerPoint</vt:lpstr>
      <vt:lpstr>Pensamiento Sistémico</vt:lpstr>
      <vt:lpstr>El Enfoque de los Servicios de Sostenibilidad de GPM</vt:lpstr>
      <vt:lpstr>¿Qué es un Systema?</vt:lpstr>
      <vt:lpstr>¿Qué es el Pensamiento Sistémico?</vt:lpstr>
      <vt:lpstr>Salida vs. Beneficio</vt:lpstr>
      <vt:lpstr>¿Por qué alentamos a esto?</vt:lpstr>
      <vt:lpstr>Introducción a las Normas ISO</vt:lpstr>
      <vt:lpstr>Las Normas ISO </vt:lpstr>
      <vt:lpstr>¿Qué No es ISO 26000…?</vt:lpstr>
      <vt:lpstr>¿Qué es 26000…?</vt:lpstr>
      <vt:lpstr>ISO 26000 Principios de Responsabilidad Social</vt:lpstr>
      <vt:lpstr>ISO 26000 Principios de Responsabilidad Social</vt:lpstr>
      <vt:lpstr>ISO 26000 Principios de Responsabilidad Social</vt:lpstr>
      <vt:lpstr>La Familia ISO 14000</vt:lpstr>
      <vt:lpstr>¿Qué es el Medio Ambiente?</vt:lpstr>
      <vt:lpstr>Elementos Claves de la ISO 14001:2015</vt:lpstr>
      <vt:lpstr>¿Qué es un SGA?</vt:lpstr>
      <vt:lpstr>¿Qué es un SGA?</vt:lpstr>
      <vt:lpstr>¿Por qué las Organizaciones Implementan un SGA?</vt:lpstr>
      <vt:lpstr>ISO 50001: Sistema de Gestión de Energía</vt:lpstr>
      <vt:lpstr>ISO 50001: Sistema de Gestión de Energía</vt:lpstr>
      <vt:lpstr>ISO 50001: Sistema de Gestión de Energía</vt:lpstr>
      <vt:lpstr>Principios de la Gestión de Calidad</vt:lpstr>
      <vt:lpstr>El Desafío del PM Actual</vt:lpstr>
      <vt:lpstr>Auditorías Internas</vt:lpstr>
      <vt:lpstr>Auditorías Internas</vt:lpstr>
      <vt:lpstr>¿Qué es ISO 55000?</vt:lpstr>
      <vt:lpstr>¿Qué es Gestión de Activos?</vt:lpstr>
      <vt:lpstr>¿Cuáles son los beneficios de la gestión de activos?</vt:lpstr>
      <vt:lpstr>¿Cuáles son los beneficios de la gestión de activos? </vt:lpstr>
      <vt:lpstr>Fundamentos: Valor</vt:lpstr>
      <vt:lpstr>Fundamentos: Alineamiento</vt:lpstr>
      <vt:lpstr>Fundamentos: Liderazgo</vt:lpstr>
      <vt:lpstr>Fundamentos: Aseguramiento</vt:lpstr>
      <vt:lpstr>Correlación</vt:lpstr>
      <vt:lpstr>Relación con Proyectos</vt:lpstr>
      <vt:lpstr>Hemos cubierto</vt:lpstr>
      <vt:lpstr>Presentación de PowerPoint</vt:lpstr>
      <vt:lpstr>Ética, Principios y Valores</vt:lpstr>
      <vt:lpstr>Ética Empresarial</vt:lpstr>
      <vt:lpstr>Principios Empresariales</vt:lpstr>
      <vt:lpstr>Los costos del comportamiento ético</vt:lpstr>
      <vt:lpstr>Responsabilidad Social Corporativa (¿Por qué desde el punto de vista moral?)</vt:lpstr>
      <vt:lpstr>Responsabilidad Social Corporativa (¿Por qué desde el punto de vista ético)</vt:lpstr>
      <vt:lpstr>Los 9 componentes de la Gestión Ética  Empresarial</vt:lpstr>
      <vt:lpstr>Enfoque mejorado</vt:lpstr>
      <vt:lpstr>Qué son principios y valores</vt:lpstr>
      <vt:lpstr>Comunicando políticas y valores</vt:lpstr>
      <vt:lpstr>Ejemplo – Delta Airlines</vt:lpstr>
      <vt:lpstr>Principios para la Entrega del Cambio Sostenible de GPM®</vt:lpstr>
      <vt:lpstr>Niveles de Sostenibilidad de PSM3™ </vt:lpstr>
      <vt:lpstr>Niveles de Sostenibilidad de PSM3™</vt:lpstr>
      <vt:lpstr>Conflicto de intereses</vt:lpstr>
      <vt:lpstr>VALORES, MORAL Y ÉTICA</vt:lpstr>
      <vt:lpstr>Ética en la Dirección de Proyectos</vt:lpstr>
      <vt:lpstr> Ocho pautas éticas básicas para los proyectos </vt:lpstr>
      <vt:lpstr>Lo opuesto a la Ética</vt:lpstr>
      <vt:lpstr>Hemos cubierto</vt:lpstr>
      <vt:lpstr>Presentación de PowerPoint</vt:lpstr>
      <vt:lpstr>Gobernanza, Gestión de Programas y Portafolios</vt:lpstr>
      <vt:lpstr>Gobernanza de Proyectos</vt:lpstr>
      <vt:lpstr>Gobernanza Corporativa </vt:lpstr>
      <vt:lpstr>Las Cuatro Claves Principales de la Gobernanza</vt:lpstr>
      <vt:lpstr>Las Ocho Principales Claves de la Gobernanza de Proyectos</vt:lpstr>
      <vt:lpstr>Las Ocho Principales Claves de  Gobernanza de los Proyectos</vt:lpstr>
      <vt:lpstr>Gobernanza de Proyectos</vt:lpstr>
      <vt:lpstr>Dónde Existe la Gobernanza de los Proyectos</vt:lpstr>
      <vt:lpstr>Portafolio de Proyectos</vt:lpstr>
      <vt:lpstr>¿Por qué gestión de portafolios?</vt:lpstr>
      <vt:lpstr>Objetivos de la Gestión de Portafolios</vt:lpstr>
      <vt:lpstr>Portafolios Sostenibles</vt:lpstr>
      <vt:lpstr>Características de la gestión de Portafolios management characteristics</vt:lpstr>
      <vt:lpstr>Presentación de PowerPoint</vt:lpstr>
      <vt:lpstr>Presentación de PowerPoint</vt:lpstr>
      <vt:lpstr>Presentación de PowerPoint</vt:lpstr>
      <vt:lpstr>Presentación de PowerPoint</vt:lpstr>
      <vt:lpstr>La P3O</vt:lpstr>
      <vt:lpstr>Características de la gestión de Programas</vt:lpstr>
      <vt:lpstr>Gestión de proyectos  vs. gestión de programas</vt:lpstr>
      <vt:lpstr>Rol del Director de Programas</vt:lpstr>
      <vt:lpstr>Beneficios de la gestión de programas</vt:lpstr>
      <vt:lpstr>Tipos de PMOs</vt:lpstr>
      <vt:lpstr>Beneficios de las PMXs</vt:lpstr>
      <vt:lpstr>Los “Experts” aconsejan…</vt:lpstr>
      <vt:lpstr>Roles Estratégicos</vt:lpstr>
      <vt:lpstr>La EPMO Permite la Organización Adaptativa</vt:lpstr>
      <vt:lpstr>Caso de estudio - Fifth Third Bank</vt:lpstr>
      <vt:lpstr>Problema</vt:lpstr>
      <vt:lpstr>Results</vt:lpstr>
      <vt:lpstr>Hemos cubierto</vt:lpstr>
      <vt:lpstr>Presentación de PowerPoint</vt:lpstr>
      <vt:lpstr>Capacidad Organizacional  para el Cambio</vt:lpstr>
      <vt:lpstr>Definición de la Capacidad Organizacional para el Cambio</vt:lpstr>
      <vt:lpstr>Sobre el Cambio</vt:lpstr>
      <vt:lpstr>El Nuevo Mandato para el Cambio de Liderazgo</vt:lpstr>
      <vt:lpstr>Capacidad de Oportunidad</vt:lpstr>
      <vt:lpstr>Principales Razones del Fracaso en el Logro del Cambio</vt:lpstr>
      <vt:lpstr>Liderando con ambas manos</vt:lpstr>
      <vt:lpstr>Las Ocho Dimensiones de la Capacidad Organizacional para el Cambio </vt:lpstr>
      <vt:lpstr>Analizando en detalle</vt:lpstr>
      <vt:lpstr>Analizando en detalle</vt:lpstr>
      <vt:lpstr>Analizando en detalle</vt:lpstr>
      <vt:lpstr>Analizando en detalle</vt:lpstr>
      <vt:lpstr>Seis puntos para establecer una Cultura de Innovación</vt:lpstr>
      <vt:lpstr>El Modelo Prosci® ADKAR®</vt:lpstr>
      <vt:lpstr>Conclusiones</vt:lpstr>
      <vt:lpstr>Hemos cubierto</vt:lpstr>
      <vt:lpstr>Presentación de PowerPoint</vt:lpstr>
      <vt:lpstr> El Caso de Negocio, Gestión de los Beneficios y del Valor </vt:lpstr>
      <vt:lpstr>¿Qué es el caso de negocio?</vt:lpstr>
      <vt:lpstr>¿Por qué necesitamos el caso de negocio?</vt:lpstr>
      <vt:lpstr>El Propósito del Caso de Negocio </vt:lpstr>
      <vt:lpstr>Contenidos del Caso de Negocio</vt:lpstr>
      <vt:lpstr>Sostenibilidad en el Caso de Negocio</vt:lpstr>
      <vt:lpstr>El caso de negocio en términos de concepto para las relaciones </vt:lpstr>
      <vt:lpstr>Evaluación de las Inversiones</vt:lpstr>
      <vt:lpstr>Técnicas de análisis de inversiones</vt:lpstr>
      <vt:lpstr>Período de Recupero</vt:lpstr>
      <vt:lpstr>Retorno sobre la inversión (ROI)</vt:lpstr>
      <vt:lpstr>Flujo de caja descontado</vt:lpstr>
      <vt:lpstr>Ejemplo de Flujo de Caja Descontado</vt:lpstr>
      <vt:lpstr>Valor presente neto</vt:lpstr>
      <vt:lpstr>Retorno Social sobre la Inversión</vt:lpstr>
      <vt:lpstr> ¿Qué es el éxito de los proyectos y la gestión de los beneficios? </vt:lpstr>
      <vt:lpstr>¿Qué es el éxito?</vt:lpstr>
      <vt:lpstr>Cuándo definir el éxito</vt:lpstr>
      <vt:lpstr>Haciendo foco en los Beneficios</vt:lpstr>
      <vt:lpstr>Principales Claves / KPIs</vt:lpstr>
      <vt:lpstr>Realización de los Beneficios</vt:lpstr>
      <vt:lpstr>Realización de los Beneficios con Sostenibilidad</vt:lpstr>
      <vt:lpstr>Plan de Realización de los Beneficios</vt:lpstr>
      <vt:lpstr>El Propietario de los Beneficios</vt:lpstr>
      <vt:lpstr>Hemos cubierto</vt:lpstr>
      <vt:lpstr>Presentación de PowerPoint</vt:lpstr>
      <vt:lpstr>Gestión de los Requerimientos</vt:lpstr>
      <vt:lpstr>Pobres Requerimientos = Pobre Desempeño</vt:lpstr>
      <vt:lpstr>¿Qué es la Gestión de Requerimientos?</vt:lpstr>
      <vt:lpstr>¿Qué son los Requerimientos?</vt:lpstr>
      <vt:lpstr>Ciclo de Vida de los Requerimientos</vt:lpstr>
      <vt:lpstr>Estructuración de los Requerimientos</vt:lpstr>
      <vt:lpstr>Elementos del Plan de Gestión de los Requerimientos</vt:lpstr>
      <vt:lpstr>Habilidades importantes para la Gestión de los Requerimientos</vt:lpstr>
      <vt:lpstr>El estudio de por qué las cosas salen mal</vt:lpstr>
      <vt:lpstr>El resultado frecuente</vt:lpstr>
      <vt:lpstr>Hemos cubierto</vt:lpstr>
      <vt:lpstr>Presentación de PowerPoint</vt:lpstr>
      <vt:lpstr>Gestión de Proyectos</vt:lpstr>
      <vt:lpstr>¿Qué es un Proyecto?</vt:lpstr>
      <vt:lpstr>Gestión de Proyectos</vt:lpstr>
      <vt:lpstr>Competencias</vt:lpstr>
      <vt:lpstr>Los Grupos de Procesos de la Gestión de Proyectos </vt:lpstr>
      <vt:lpstr>Interacción Entre los Grupos de Procesos</vt:lpstr>
      <vt:lpstr>Los Proyectos y el Negocio</vt:lpstr>
      <vt:lpstr>Grupos de Materias</vt:lpstr>
      <vt:lpstr>Relación entre los conceptos y procesos de la gestión de proyectos</vt:lpstr>
      <vt:lpstr>Verdadero o Falso?</vt:lpstr>
      <vt:lpstr>El Contexto del Proyecto</vt:lpstr>
      <vt:lpstr>Complejidad de los Proyectos</vt:lpstr>
      <vt:lpstr>El Desafío de la DP Actual</vt:lpstr>
      <vt:lpstr>Los Grandes Directores de Proyectos</vt:lpstr>
      <vt:lpstr>Hemos cubierto</vt:lpstr>
      <vt:lpstr>Presentación de PowerPoint</vt:lpstr>
      <vt:lpstr>Ciclos de Vida del Proyecto y PRiSM</vt:lpstr>
      <vt:lpstr>Ciclo de Vida de los Requerimientos</vt:lpstr>
      <vt:lpstr>Ciclo de Vida del Proyecto – Alto Nivel</vt:lpstr>
      <vt:lpstr>Fase de Iniciación</vt:lpstr>
      <vt:lpstr>Fase de planificación</vt:lpstr>
      <vt:lpstr>Fase de implementación</vt:lpstr>
      <vt:lpstr>Fase de entrega y cierre</vt:lpstr>
      <vt:lpstr>Grupos de Procesos (Repaso)</vt:lpstr>
      <vt:lpstr>Presentación de PowerPoint</vt:lpstr>
      <vt:lpstr>Diagrama de Flujo PRiSM</vt:lpstr>
      <vt:lpstr>La Fase de Pre-Proyecto PRiSM</vt:lpstr>
      <vt:lpstr>La Fase de Pre-Proyecto PRiSM</vt:lpstr>
      <vt:lpstr>La Fase de Pre-Proyecto PRiSM</vt:lpstr>
      <vt:lpstr>La Fase de Pre-Proyecto PRiSM</vt:lpstr>
      <vt:lpstr>Iniciación de Proyectos PRiSM</vt:lpstr>
      <vt:lpstr>Iniciación de Proyectos PRiSM</vt:lpstr>
      <vt:lpstr>Iniciación de Proyectos PRiSM</vt:lpstr>
      <vt:lpstr>Iniciación de Proyectos PRiSM</vt:lpstr>
      <vt:lpstr>Herramientas para Integrar la Sostenibilidad y la Gestión de Proyectos</vt:lpstr>
      <vt:lpstr>¿Qué se incluye en un PGS?</vt:lpstr>
      <vt:lpstr>Control de Versiones y  Distribución</vt:lpstr>
      <vt:lpstr>Objetivos de Sostenibilidad del Proyecto</vt:lpstr>
      <vt:lpstr>Mediciones Claves de Desempeño (Cualitativas y Cuantitativas)</vt:lpstr>
      <vt:lpstr> La Evaluación de Impacto P5</vt:lpstr>
      <vt:lpstr>Las partes finales</vt:lpstr>
      <vt:lpstr>¿Dónde el PGS (SMP) impacta en el proyecto?</vt:lpstr>
      <vt:lpstr>Iniciación PRiSM del Proyecto</vt:lpstr>
      <vt:lpstr>Iniciación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lpstr>Planificación PRiSM del Proyecto</vt:lpstr>
    </vt:vector>
  </TitlesOfParts>
  <Company>Fort Wayne/Allen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Katherine Cedeño</cp:lastModifiedBy>
  <cp:revision>265</cp:revision>
  <cp:lastPrinted>2013-02-08T17:18:12Z</cp:lastPrinted>
  <dcterms:created xsi:type="dcterms:W3CDTF">2012-12-19T19:13:24Z</dcterms:created>
  <dcterms:modified xsi:type="dcterms:W3CDTF">2017-12-07T16:17:12Z</dcterms:modified>
</cp:coreProperties>
</file>