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sldIdLst>
    <p:sldId id="257" r:id="rId2"/>
    <p:sldId id="289" r:id="rId3"/>
    <p:sldId id="310" r:id="rId4"/>
    <p:sldId id="311" r:id="rId5"/>
    <p:sldId id="312" r:id="rId6"/>
    <p:sldId id="290" r:id="rId7"/>
    <p:sldId id="313" r:id="rId8"/>
    <p:sldId id="314" r:id="rId9"/>
    <p:sldId id="31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91" r:id="rId24"/>
    <p:sldId id="316" r:id="rId25"/>
    <p:sldId id="317" r:id="rId26"/>
    <p:sldId id="318" r:id="rId27"/>
    <p:sldId id="319" r:id="rId28"/>
    <p:sldId id="292" r:id="rId29"/>
    <p:sldId id="320" r:id="rId30"/>
    <p:sldId id="321" r:id="rId31"/>
    <p:sldId id="322" r:id="rId32"/>
    <p:sldId id="323" r:id="rId33"/>
    <p:sldId id="293" r:id="rId34"/>
    <p:sldId id="324" r:id="rId35"/>
    <p:sldId id="328" r:id="rId36"/>
    <p:sldId id="325" r:id="rId37"/>
    <p:sldId id="326" r:id="rId38"/>
    <p:sldId id="327" r:id="rId39"/>
    <p:sldId id="294" r:id="rId40"/>
    <p:sldId id="329" r:id="rId41"/>
    <p:sldId id="330" r:id="rId42"/>
    <p:sldId id="331" r:id="rId43"/>
    <p:sldId id="332" r:id="rId44"/>
    <p:sldId id="295" r:id="rId45"/>
    <p:sldId id="333" r:id="rId46"/>
    <p:sldId id="334" r:id="rId47"/>
    <p:sldId id="335" r:id="rId48"/>
    <p:sldId id="296" r:id="rId49"/>
  </p:sldIdLst>
  <p:sldSz cx="8640763" cy="4321175"/>
  <p:notesSz cx="6858000" cy="9144000"/>
  <p:defaultTextStyle>
    <a:defPPr>
      <a:defRPr lang="es-CR"/>
    </a:defPPr>
    <a:lvl1pPr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1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33CC"/>
    <a:srgbClr val="006600"/>
    <a:srgbClr val="FF3300"/>
    <a:srgbClr val="3399FF"/>
    <a:srgbClr val="CC0099"/>
    <a:srgbClr val="99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3" autoAdjust="0"/>
    <p:restoredTop sz="86416" autoAdjust="0"/>
  </p:normalViewPr>
  <p:slideViewPr>
    <p:cSldViewPr>
      <p:cViewPr>
        <p:scale>
          <a:sx n="105" d="100"/>
          <a:sy n="105" d="100"/>
        </p:scale>
        <p:origin x="-726" y="-1026"/>
      </p:cViewPr>
      <p:guideLst>
        <p:guide orient="horz" pos="1361"/>
        <p:guide pos="27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1A3D5-D3DE-46EB-A770-E38AFD130BC8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52B4BB9F-CAFE-4F74-9F7C-EC62B3650E89}">
      <dgm:prSet phldrT="[Texto]"/>
      <dgm:spPr>
        <a:solidFill>
          <a:srgbClr val="FF0000"/>
        </a:solidFill>
        <a:ln w="19050"/>
      </dgm:spPr>
      <dgm:t>
        <a:bodyPr/>
        <a:lstStyle/>
        <a:p>
          <a:r>
            <a:rPr lang="es-CR" dirty="0" smtClean="0"/>
            <a:t>EGO. Nosotros las personas Guardaparques</a:t>
          </a:r>
          <a:endParaRPr lang="es-CR" dirty="0"/>
        </a:p>
      </dgm:t>
    </dgm:pt>
    <dgm:pt modelId="{F5F461D3-5446-48DC-9C92-17B48723569C}" type="parTrans" cxnId="{BFB1E9A6-4C91-4C8C-83A6-78EA3D9A14A6}">
      <dgm:prSet/>
      <dgm:spPr/>
      <dgm:t>
        <a:bodyPr/>
        <a:lstStyle/>
        <a:p>
          <a:endParaRPr lang="es-CR"/>
        </a:p>
      </dgm:t>
    </dgm:pt>
    <dgm:pt modelId="{4C0B6CB0-8332-4D00-925C-3A4AC7BFB5C3}" type="sibTrans" cxnId="{BFB1E9A6-4C91-4C8C-83A6-78EA3D9A14A6}">
      <dgm:prSet/>
      <dgm:spPr/>
      <dgm:t>
        <a:bodyPr/>
        <a:lstStyle/>
        <a:p>
          <a:endParaRPr lang="es-CR"/>
        </a:p>
      </dgm:t>
    </dgm:pt>
    <dgm:pt modelId="{224B24D3-D222-4A71-ACFF-06C95C6B8AC7}">
      <dgm:prSet phldrT="[Texto]"/>
      <dgm:spPr>
        <a:solidFill>
          <a:srgbClr val="FF3300"/>
        </a:solidFill>
      </dgm:spPr>
      <dgm:t>
        <a:bodyPr/>
        <a:lstStyle/>
        <a:p>
          <a:r>
            <a:rPr lang="es-CR" dirty="0" smtClean="0"/>
            <a:t>Hacia los  operadores turísticos</a:t>
          </a:r>
          <a:endParaRPr lang="es-CR" dirty="0"/>
        </a:p>
      </dgm:t>
    </dgm:pt>
    <dgm:pt modelId="{CC191073-8A0B-40C3-BAA2-024C015454CC}" type="parTrans" cxnId="{52016321-EDE7-41F7-A16D-FA093F01BAA4}">
      <dgm:prSet/>
      <dgm:spPr>
        <a:ln>
          <a:headEnd type="stealth"/>
          <a:tailEnd type="stealth"/>
        </a:ln>
      </dgm:spPr>
      <dgm:t>
        <a:bodyPr/>
        <a:lstStyle/>
        <a:p>
          <a:endParaRPr lang="es-CR"/>
        </a:p>
      </dgm:t>
    </dgm:pt>
    <dgm:pt modelId="{5624DEC9-F22E-46A5-8C0C-F6B6BA40909E}" type="sibTrans" cxnId="{52016321-EDE7-41F7-A16D-FA093F01BAA4}">
      <dgm:prSet/>
      <dgm:spPr/>
      <dgm:t>
        <a:bodyPr/>
        <a:lstStyle/>
        <a:p>
          <a:endParaRPr lang="es-CR"/>
        </a:p>
      </dgm:t>
    </dgm:pt>
    <dgm:pt modelId="{39F8D99C-2790-4620-A385-EA9B3E6B4F5A}">
      <dgm:prSet phldrT="[Texto]"/>
      <dgm:spPr>
        <a:solidFill>
          <a:srgbClr val="0033CC"/>
        </a:solidFill>
      </dgm:spPr>
      <dgm:t>
        <a:bodyPr/>
        <a:lstStyle/>
        <a:p>
          <a:r>
            <a:rPr lang="es-CR" dirty="0" smtClean="0"/>
            <a:t>Hacia el desarrollo local</a:t>
          </a:r>
          <a:endParaRPr lang="es-CR" dirty="0"/>
        </a:p>
      </dgm:t>
    </dgm:pt>
    <dgm:pt modelId="{DECE6FF2-4C66-42FB-BAA9-E2123F778D36}" type="parTrans" cxnId="{6EF726CA-3BF2-47AD-AE17-14E3D4DC32E3}">
      <dgm:prSet/>
      <dgm:spPr>
        <a:ln>
          <a:headEnd type="stealth"/>
          <a:tailEnd type="stealth" w="lg" len="lg"/>
        </a:ln>
      </dgm:spPr>
      <dgm:t>
        <a:bodyPr/>
        <a:lstStyle/>
        <a:p>
          <a:endParaRPr lang="es-CR"/>
        </a:p>
      </dgm:t>
    </dgm:pt>
    <dgm:pt modelId="{CB45D4B4-B2B5-4B10-B246-A0ABEFE0B772}" type="sibTrans" cxnId="{6EF726CA-3BF2-47AD-AE17-14E3D4DC32E3}">
      <dgm:prSet/>
      <dgm:spPr/>
      <dgm:t>
        <a:bodyPr/>
        <a:lstStyle/>
        <a:p>
          <a:endParaRPr lang="es-CR"/>
        </a:p>
      </dgm:t>
    </dgm:pt>
    <dgm:pt modelId="{02798E86-ADA8-4D72-96F6-DE5F732DCC28}">
      <dgm:prSet phldrT="[Texto]"/>
      <dgm:spPr/>
      <dgm:t>
        <a:bodyPr/>
        <a:lstStyle/>
        <a:p>
          <a:r>
            <a:rPr lang="es-CR" dirty="0" smtClean="0"/>
            <a:t>Hacia los visitantes y usuarios. </a:t>
          </a:r>
        </a:p>
        <a:p>
          <a:r>
            <a:rPr lang="es-CR" dirty="0" smtClean="0"/>
            <a:t>LOS TURISTAS.</a:t>
          </a:r>
          <a:endParaRPr lang="es-CR" dirty="0"/>
        </a:p>
      </dgm:t>
    </dgm:pt>
    <dgm:pt modelId="{F0DBB09B-BC51-4540-A0F5-E8CFF6E2EE7F}" type="parTrans" cxnId="{E9FCA81A-3EEC-4CBB-94FB-D78D427FB773}">
      <dgm:prSet/>
      <dgm:spPr>
        <a:ln>
          <a:headEnd type="triangle"/>
          <a:tailEnd type="stealth" w="lg" len="lg"/>
        </a:ln>
      </dgm:spPr>
      <dgm:t>
        <a:bodyPr/>
        <a:lstStyle/>
        <a:p>
          <a:endParaRPr lang="es-CR"/>
        </a:p>
      </dgm:t>
    </dgm:pt>
    <dgm:pt modelId="{8EE5113C-F2A8-4891-AB77-79CB5B9AABF7}" type="sibTrans" cxnId="{E9FCA81A-3EEC-4CBB-94FB-D78D427FB773}">
      <dgm:prSet/>
      <dgm:spPr/>
      <dgm:t>
        <a:bodyPr/>
        <a:lstStyle/>
        <a:p>
          <a:endParaRPr lang="es-CR"/>
        </a:p>
      </dgm:t>
    </dgm:pt>
    <dgm:pt modelId="{6D5AAE4A-A8F4-4633-A815-E8CC575B48E1}">
      <dgm:prSet/>
      <dgm:spPr>
        <a:solidFill>
          <a:srgbClr val="006600"/>
        </a:solidFill>
      </dgm:spPr>
      <dgm:t>
        <a:bodyPr/>
        <a:lstStyle/>
        <a:p>
          <a:r>
            <a:rPr lang="es-CR" dirty="0" smtClean="0"/>
            <a:t>Hacia la conservación de los ecosistemas </a:t>
          </a:r>
          <a:endParaRPr lang="es-CR" dirty="0"/>
        </a:p>
      </dgm:t>
    </dgm:pt>
    <dgm:pt modelId="{F3C7F25E-02BB-4CC2-B2E6-1CB93F239A42}" type="parTrans" cxnId="{E4FD4982-D0B7-4E26-A879-21EF77B1FA84}">
      <dgm:prSet/>
      <dgm:spPr>
        <a:ln>
          <a:headEnd type="stealth"/>
          <a:tailEnd type="stealth" w="lg" len="lg"/>
        </a:ln>
      </dgm:spPr>
      <dgm:t>
        <a:bodyPr/>
        <a:lstStyle/>
        <a:p>
          <a:endParaRPr lang="es-CR"/>
        </a:p>
      </dgm:t>
    </dgm:pt>
    <dgm:pt modelId="{AF2BC08A-006C-4448-A980-074624851CEC}" type="sibTrans" cxnId="{E4FD4982-D0B7-4E26-A879-21EF77B1FA84}">
      <dgm:prSet/>
      <dgm:spPr/>
      <dgm:t>
        <a:bodyPr/>
        <a:lstStyle/>
        <a:p>
          <a:endParaRPr lang="es-CR"/>
        </a:p>
      </dgm:t>
    </dgm:pt>
    <dgm:pt modelId="{B3B43B1E-6B87-41D9-B149-FE70BEC20544}" type="pres">
      <dgm:prSet presAssocID="{1121A3D5-D3DE-46EB-A770-E38AFD130B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29BA16F4-927A-4B55-AC1F-A069C35DCADE}" type="pres">
      <dgm:prSet presAssocID="{52B4BB9F-CAFE-4F74-9F7C-EC62B3650E89}" presName="singleCycle" presStyleCnt="0"/>
      <dgm:spPr/>
    </dgm:pt>
    <dgm:pt modelId="{4E936C0E-019F-496F-B898-6245C227C6F3}" type="pres">
      <dgm:prSet presAssocID="{52B4BB9F-CAFE-4F74-9F7C-EC62B3650E89}" presName="singleCenter" presStyleLbl="node1" presStyleIdx="0" presStyleCnt="5" custScaleX="126936">
        <dgm:presLayoutVars>
          <dgm:chMax val="7"/>
          <dgm:chPref val="7"/>
        </dgm:presLayoutVars>
      </dgm:prSet>
      <dgm:spPr/>
      <dgm:t>
        <a:bodyPr/>
        <a:lstStyle/>
        <a:p>
          <a:endParaRPr lang="es-CR"/>
        </a:p>
      </dgm:t>
    </dgm:pt>
    <dgm:pt modelId="{E50BA725-0589-4E2A-B2BC-1D9903364495}" type="pres">
      <dgm:prSet presAssocID="{CC191073-8A0B-40C3-BAA2-024C015454CC}" presName="Name56" presStyleLbl="parChTrans1D2" presStyleIdx="0" presStyleCnt="4"/>
      <dgm:spPr/>
      <dgm:t>
        <a:bodyPr/>
        <a:lstStyle/>
        <a:p>
          <a:endParaRPr lang="es-CR"/>
        </a:p>
      </dgm:t>
    </dgm:pt>
    <dgm:pt modelId="{5B70D40B-063A-4622-8F14-78EA48FC0595}" type="pres">
      <dgm:prSet presAssocID="{224B24D3-D222-4A71-ACFF-06C95C6B8AC7}" presName="text0" presStyleLbl="node1" presStyleIdx="1" presStyleCnt="5" custScaleX="22431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C7398F-12E6-48D9-8F22-7F1A140541F7}" type="pres">
      <dgm:prSet presAssocID="{DECE6FF2-4C66-42FB-BAA9-E2123F778D36}" presName="Name56" presStyleLbl="parChTrans1D2" presStyleIdx="1" presStyleCnt="4"/>
      <dgm:spPr/>
      <dgm:t>
        <a:bodyPr/>
        <a:lstStyle/>
        <a:p>
          <a:endParaRPr lang="es-CR"/>
        </a:p>
      </dgm:t>
    </dgm:pt>
    <dgm:pt modelId="{09B6E0F7-9528-4FA0-9F94-0E4D216708A9}" type="pres">
      <dgm:prSet presAssocID="{39F8D99C-2790-4620-A385-EA9B3E6B4F5A}" presName="text0" presStyleLbl="node1" presStyleIdx="2" presStyleCnt="5" custScaleX="159673" custScaleY="189179" custRadScaleRad="122175" custRadScaleInc="-313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306B075-C3FD-49D4-8CB2-D40A31A9C49A}" type="pres">
      <dgm:prSet presAssocID="{F0DBB09B-BC51-4540-A0F5-E8CFF6E2EE7F}" presName="Name56" presStyleLbl="parChTrans1D2" presStyleIdx="2" presStyleCnt="4"/>
      <dgm:spPr/>
      <dgm:t>
        <a:bodyPr/>
        <a:lstStyle/>
        <a:p>
          <a:endParaRPr lang="es-CR"/>
        </a:p>
      </dgm:t>
    </dgm:pt>
    <dgm:pt modelId="{E33EB2CB-A647-4512-A270-3056B62C5857}" type="pres">
      <dgm:prSet presAssocID="{02798E86-ADA8-4D72-96F6-DE5F732DCC28}" presName="text0" presStyleLbl="node1" presStyleIdx="3" presStyleCnt="5" custScaleX="22431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64BC0D-66EA-411F-9BF3-CF5C12D33D0F}" type="pres">
      <dgm:prSet presAssocID="{F3C7F25E-02BB-4CC2-B2E6-1CB93F239A42}" presName="Name56" presStyleLbl="parChTrans1D2" presStyleIdx="3" presStyleCnt="4"/>
      <dgm:spPr/>
      <dgm:t>
        <a:bodyPr/>
        <a:lstStyle/>
        <a:p>
          <a:endParaRPr lang="es-CR"/>
        </a:p>
      </dgm:t>
    </dgm:pt>
    <dgm:pt modelId="{248A2CD3-63C7-4C7C-9067-CC6DE0204EB1}" type="pres">
      <dgm:prSet presAssocID="{6D5AAE4A-A8F4-4633-A815-E8CC575B48E1}" presName="text0" presStyleLbl="node1" presStyleIdx="4" presStyleCnt="5" custScaleX="204176" custScaleY="149552" custRadScaleRad="134484" custRadScaleInc="28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2016321-EDE7-41F7-A16D-FA093F01BAA4}" srcId="{52B4BB9F-CAFE-4F74-9F7C-EC62B3650E89}" destId="{224B24D3-D222-4A71-ACFF-06C95C6B8AC7}" srcOrd="0" destOrd="0" parTransId="{CC191073-8A0B-40C3-BAA2-024C015454CC}" sibTransId="{5624DEC9-F22E-46A5-8C0C-F6B6BA40909E}"/>
    <dgm:cxn modelId="{AF69CF69-5B58-4345-A40B-51E34FE40A53}" type="presOf" srcId="{02798E86-ADA8-4D72-96F6-DE5F732DCC28}" destId="{E33EB2CB-A647-4512-A270-3056B62C5857}" srcOrd="0" destOrd="0" presId="urn:microsoft.com/office/officeart/2008/layout/RadialCluster"/>
    <dgm:cxn modelId="{D94F6752-128D-4128-83C1-B16B17F81A12}" type="presOf" srcId="{F3C7F25E-02BB-4CC2-B2E6-1CB93F239A42}" destId="{7964BC0D-66EA-411F-9BF3-CF5C12D33D0F}" srcOrd="0" destOrd="0" presId="urn:microsoft.com/office/officeart/2008/layout/RadialCluster"/>
    <dgm:cxn modelId="{DA80402A-1CBB-428E-ADCF-45F2E75E59A2}" type="presOf" srcId="{224B24D3-D222-4A71-ACFF-06C95C6B8AC7}" destId="{5B70D40B-063A-4622-8F14-78EA48FC0595}" srcOrd="0" destOrd="0" presId="urn:microsoft.com/office/officeart/2008/layout/RadialCluster"/>
    <dgm:cxn modelId="{05BEF1FD-21BC-44FD-89B3-3E768250E72F}" type="presOf" srcId="{CC191073-8A0B-40C3-BAA2-024C015454CC}" destId="{E50BA725-0589-4E2A-B2BC-1D9903364495}" srcOrd="0" destOrd="0" presId="urn:microsoft.com/office/officeart/2008/layout/RadialCluster"/>
    <dgm:cxn modelId="{6EF726CA-3BF2-47AD-AE17-14E3D4DC32E3}" srcId="{52B4BB9F-CAFE-4F74-9F7C-EC62B3650E89}" destId="{39F8D99C-2790-4620-A385-EA9B3E6B4F5A}" srcOrd="1" destOrd="0" parTransId="{DECE6FF2-4C66-42FB-BAA9-E2123F778D36}" sibTransId="{CB45D4B4-B2B5-4B10-B246-A0ABEFE0B772}"/>
    <dgm:cxn modelId="{BDCEA081-0EF4-4B18-B660-AA974ABBDC0D}" type="presOf" srcId="{1121A3D5-D3DE-46EB-A770-E38AFD130BC8}" destId="{B3B43B1E-6B87-41D9-B149-FE70BEC20544}" srcOrd="0" destOrd="0" presId="urn:microsoft.com/office/officeart/2008/layout/RadialCluster"/>
    <dgm:cxn modelId="{3F06BA3F-7585-4344-9C7F-1B4417BBFAFB}" type="presOf" srcId="{52B4BB9F-CAFE-4F74-9F7C-EC62B3650E89}" destId="{4E936C0E-019F-496F-B898-6245C227C6F3}" srcOrd="0" destOrd="0" presId="urn:microsoft.com/office/officeart/2008/layout/RadialCluster"/>
    <dgm:cxn modelId="{654CF92B-2542-497B-8470-F876EE96FDF4}" type="presOf" srcId="{39F8D99C-2790-4620-A385-EA9B3E6B4F5A}" destId="{09B6E0F7-9528-4FA0-9F94-0E4D216708A9}" srcOrd="0" destOrd="0" presId="urn:microsoft.com/office/officeart/2008/layout/RadialCluster"/>
    <dgm:cxn modelId="{E4FD4982-D0B7-4E26-A879-21EF77B1FA84}" srcId="{52B4BB9F-CAFE-4F74-9F7C-EC62B3650E89}" destId="{6D5AAE4A-A8F4-4633-A815-E8CC575B48E1}" srcOrd="3" destOrd="0" parTransId="{F3C7F25E-02BB-4CC2-B2E6-1CB93F239A42}" sibTransId="{AF2BC08A-006C-4448-A980-074624851CEC}"/>
    <dgm:cxn modelId="{B55C0733-1810-4720-970B-4AF52FC021A3}" type="presOf" srcId="{DECE6FF2-4C66-42FB-BAA9-E2123F778D36}" destId="{93C7398F-12E6-48D9-8F22-7F1A140541F7}" srcOrd="0" destOrd="0" presId="urn:microsoft.com/office/officeart/2008/layout/RadialCluster"/>
    <dgm:cxn modelId="{E9FCA81A-3EEC-4CBB-94FB-D78D427FB773}" srcId="{52B4BB9F-CAFE-4F74-9F7C-EC62B3650E89}" destId="{02798E86-ADA8-4D72-96F6-DE5F732DCC28}" srcOrd="2" destOrd="0" parTransId="{F0DBB09B-BC51-4540-A0F5-E8CFF6E2EE7F}" sibTransId="{8EE5113C-F2A8-4891-AB77-79CB5B9AABF7}"/>
    <dgm:cxn modelId="{F665B015-6A66-4FE2-8DE4-041C3EBDA7F2}" type="presOf" srcId="{F0DBB09B-BC51-4540-A0F5-E8CFF6E2EE7F}" destId="{9306B075-C3FD-49D4-8CB2-D40A31A9C49A}" srcOrd="0" destOrd="0" presId="urn:microsoft.com/office/officeart/2008/layout/RadialCluster"/>
    <dgm:cxn modelId="{D0C8C100-C009-4177-83FF-90FCFEA757B1}" type="presOf" srcId="{6D5AAE4A-A8F4-4633-A815-E8CC575B48E1}" destId="{248A2CD3-63C7-4C7C-9067-CC6DE0204EB1}" srcOrd="0" destOrd="0" presId="urn:microsoft.com/office/officeart/2008/layout/RadialCluster"/>
    <dgm:cxn modelId="{BFB1E9A6-4C91-4C8C-83A6-78EA3D9A14A6}" srcId="{1121A3D5-D3DE-46EB-A770-E38AFD130BC8}" destId="{52B4BB9F-CAFE-4F74-9F7C-EC62B3650E89}" srcOrd="0" destOrd="0" parTransId="{F5F461D3-5446-48DC-9C92-17B48723569C}" sibTransId="{4C0B6CB0-8332-4D00-925C-3A4AC7BFB5C3}"/>
    <dgm:cxn modelId="{5746D48D-A695-4E86-BA39-5E2CCEB21873}" type="presParOf" srcId="{B3B43B1E-6B87-41D9-B149-FE70BEC20544}" destId="{29BA16F4-927A-4B55-AC1F-A069C35DCADE}" srcOrd="0" destOrd="0" presId="urn:microsoft.com/office/officeart/2008/layout/RadialCluster"/>
    <dgm:cxn modelId="{03C2F6D3-6FF8-48A0-8082-30B9600F819C}" type="presParOf" srcId="{29BA16F4-927A-4B55-AC1F-A069C35DCADE}" destId="{4E936C0E-019F-496F-B898-6245C227C6F3}" srcOrd="0" destOrd="0" presId="urn:microsoft.com/office/officeart/2008/layout/RadialCluster"/>
    <dgm:cxn modelId="{8F40A0A9-7818-4A1F-BAF6-FA69C752EE3A}" type="presParOf" srcId="{29BA16F4-927A-4B55-AC1F-A069C35DCADE}" destId="{E50BA725-0589-4E2A-B2BC-1D9903364495}" srcOrd="1" destOrd="0" presId="urn:microsoft.com/office/officeart/2008/layout/RadialCluster"/>
    <dgm:cxn modelId="{E4436EC6-CF1E-4EF1-9438-81FB8BF82571}" type="presParOf" srcId="{29BA16F4-927A-4B55-AC1F-A069C35DCADE}" destId="{5B70D40B-063A-4622-8F14-78EA48FC0595}" srcOrd="2" destOrd="0" presId="urn:microsoft.com/office/officeart/2008/layout/RadialCluster"/>
    <dgm:cxn modelId="{DF84D29F-7D1F-4200-8B10-D3B96A8E2DAE}" type="presParOf" srcId="{29BA16F4-927A-4B55-AC1F-A069C35DCADE}" destId="{93C7398F-12E6-48D9-8F22-7F1A140541F7}" srcOrd="3" destOrd="0" presId="urn:microsoft.com/office/officeart/2008/layout/RadialCluster"/>
    <dgm:cxn modelId="{F8042FF7-E8FB-49D6-A4FE-EB4DA6866810}" type="presParOf" srcId="{29BA16F4-927A-4B55-AC1F-A069C35DCADE}" destId="{09B6E0F7-9528-4FA0-9F94-0E4D216708A9}" srcOrd="4" destOrd="0" presId="urn:microsoft.com/office/officeart/2008/layout/RadialCluster"/>
    <dgm:cxn modelId="{B8AD3F8D-FB82-49F3-A33A-535457245E3A}" type="presParOf" srcId="{29BA16F4-927A-4B55-AC1F-A069C35DCADE}" destId="{9306B075-C3FD-49D4-8CB2-D40A31A9C49A}" srcOrd="5" destOrd="0" presId="urn:microsoft.com/office/officeart/2008/layout/RadialCluster"/>
    <dgm:cxn modelId="{35654D6F-B073-4E8F-9CCD-75B2DE0059E8}" type="presParOf" srcId="{29BA16F4-927A-4B55-AC1F-A069C35DCADE}" destId="{E33EB2CB-A647-4512-A270-3056B62C5857}" srcOrd="6" destOrd="0" presId="urn:microsoft.com/office/officeart/2008/layout/RadialCluster"/>
    <dgm:cxn modelId="{C30E17AE-C615-4E4A-ADF2-F86A36554FA1}" type="presParOf" srcId="{29BA16F4-927A-4B55-AC1F-A069C35DCADE}" destId="{7964BC0D-66EA-411F-9BF3-CF5C12D33D0F}" srcOrd="7" destOrd="0" presId="urn:microsoft.com/office/officeart/2008/layout/RadialCluster"/>
    <dgm:cxn modelId="{7F142422-2264-4E4B-B0F8-D575D4A46A49}" type="presParOf" srcId="{29BA16F4-927A-4B55-AC1F-A069C35DCADE}" destId="{248A2CD3-63C7-4C7C-9067-CC6DE0204EB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36C0E-019F-496F-B898-6245C227C6F3}">
      <dsp:nvSpPr>
        <dsp:cNvPr id="0" name=""/>
        <dsp:cNvSpPr/>
      </dsp:nvSpPr>
      <dsp:spPr>
        <a:xfrm>
          <a:off x="2311539" y="1184531"/>
          <a:ext cx="1288797" cy="1015312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EGO. Nosotros las personas Guardaparques</a:t>
          </a:r>
          <a:endParaRPr lang="es-CR" sz="1400" kern="1200" dirty="0"/>
        </a:p>
      </dsp:txBody>
      <dsp:txXfrm>
        <a:off x="2361102" y="1234094"/>
        <a:ext cx="1189671" cy="916186"/>
      </dsp:txXfrm>
    </dsp:sp>
    <dsp:sp modelId="{E50BA725-0589-4E2A-B2BC-1D9903364495}">
      <dsp:nvSpPr>
        <dsp:cNvPr id="0" name=""/>
        <dsp:cNvSpPr/>
      </dsp:nvSpPr>
      <dsp:spPr>
        <a:xfrm rot="16200000">
          <a:off x="2703947" y="932541"/>
          <a:ext cx="503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981" y="0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0D40B-063A-4622-8F14-78EA48FC0595}">
      <dsp:nvSpPr>
        <dsp:cNvPr id="0" name=""/>
        <dsp:cNvSpPr/>
      </dsp:nvSpPr>
      <dsp:spPr>
        <a:xfrm>
          <a:off x="2192986" y="290"/>
          <a:ext cx="1525903" cy="680259"/>
        </a:xfrm>
        <a:prstGeom prst="roundRect">
          <a:avLst/>
        </a:prstGeom>
        <a:solidFill>
          <a:srgbClr val="FF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Hacia los  operadores turísticos</a:t>
          </a:r>
          <a:endParaRPr lang="es-CR" sz="1400" kern="1200" dirty="0"/>
        </a:p>
      </dsp:txBody>
      <dsp:txXfrm>
        <a:off x="2226194" y="33498"/>
        <a:ext cx="1459487" cy="613843"/>
      </dsp:txXfrm>
    </dsp:sp>
    <dsp:sp modelId="{93C7398F-12E6-48D9-8F22-7F1A140541F7}">
      <dsp:nvSpPr>
        <dsp:cNvPr id="0" name=""/>
        <dsp:cNvSpPr/>
      </dsp:nvSpPr>
      <dsp:spPr>
        <a:xfrm rot="21515436">
          <a:off x="3600267" y="1670631"/>
          <a:ext cx="4636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668" y="0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stealth"/>
          <a:tailEnd type="stealth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6E0F7-9528-4FA0-9F94-0E4D216708A9}">
      <dsp:nvSpPr>
        <dsp:cNvPr id="0" name=""/>
        <dsp:cNvSpPr/>
      </dsp:nvSpPr>
      <dsp:spPr>
        <a:xfrm>
          <a:off x="4063865" y="1008112"/>
          <a:ext cx="1086190" cy="1286908"/>
        </a:xfrm>
        <a:prstGeom prst="roundRect">
          <a:avLst/>
        </a:prstGeom>
        <a:solidFill>
          <a:srgbClr val="00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Hacia el desarrollo local</a:t>
          </a:r>
          <a:endParaRPr lang="es-CR" sz="1800" kern="1200" dirty="0"/>
        </a:p>
      </dsp:txBody>
      <dsp:txXfrm>
        <a:off x="4116888" y="1061135"/>
        <a:ext cx="980144" cy="1180862"/>
      </dsp:txXfrm>
    </dsp:sp>
    <dsp:sp modelId="{9306B075-C3FD-49D4-8CB2-D40A31A9C49A}">
      <dsp:nvSpPr>
        <dsp:cNvPr id="0" name=""/>
        <dsp:cNvSpPr/>
      </dsp:nvSpPr>
      <dsp:spPr>
        <a:xfrm rot="5400000">
          <a:off x="2703947" y="2451834"/>
          <a:ext cx="503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3981" y="0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triangle"/>
          <a:tailEnd type="stealth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EB2CB-A647-4512-A270-3056B62C5857}">
      <dsp:nvSpPr>
        <dsp:cNvPr id="0" name=""/>
        <dsp:cNvSpPr/>
      </dsp:nvSpPr>
      <dsp:spPr>
        <a:xfrm>
          <a:off x="2192986" y="2703825"/>
          <a:ext cx="1525903" cy="6802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Hacia los visitantes y usuarios.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200" kern="1200" dirty="0" smtClean="0"/>
            <a:t>LOS TURISTAS.</a:t>
          </a:r>
          <a:endParaRPr lang="es-CR" sz="1200" kern="1200" dirty="0"/>
        </a:p>
      </dsp:txBody>
      <dsp:txXfrm>
        <a:off x="2226194" y="2737033"/>
        <a:ext cx="1459487" cy="613843"/>
      </dsp:txXfrm>
    </dsp:sp>
    <dsp:sp modelId="{7964BC0D-66EA-411F-9BF3-CF5C12D33D0F}">
      <dsp:nvSpPr>
        <dsp:cNvPr id="0" name=""/>
        <dsp:cNvSpPr/>
      </dsp:nvSpPr>
      <dsp:spPr>
        <a:xfrm rot="10876815">
          <a:off x="1832885" y="1672438"/>
          <a:ext cx="4787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714" y="0"/>
              </a:lnTo>
            </a:path>
          </a:pathLst>
        </a:custGeom>
        <a:noFill/>
        <a:ln w="15875" cap="flat" cmpd="sng" algn="ctr">
          <a:solidFill>
            <a:scrgbClr r="0" g="0" b="0"/>
          </a:solidFill>
          <a:prstDash val="solid"/>
          <a:headEnd type="stealth"/>
          <a:tailEnd type="stealth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A2CD3-63C7-4C7C-9067-CC6DE0204EB1}">
      <dsp:nvSpPr>
        <dsp:cNvPr id="0" name=""/>
        <dsp:cNvSpPr/>
      </dsp:nvSpPr>
      <dsp:spPr>
        <a:xfrm>
          <a:off x="444018" y="1142900"/>
          <a:ext cx="1388926" cy="1017341"/>
        </a:xfrm>
        <a:prstGeom prst="roundRect">
          <a:avLst/>
        </a:prstGeom>
        <a:solidFill>
          <a:srgbClr val="00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Hacia la conservación de los ecosistemas </a:t>
          </a:r>
          <a:endParaRPr lang="es-CR" sz="1600" kern="1200" dirty="0"/>
        </a:p>
      </dsp:txBody>
      <dsp:txXfrm>
        <a:off x="493680" y="1192562"/>
        <a:ext cx="1289602" cy="918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8" y="685800"/>
            <a:ext cx="6854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 smtClean="0"/>
              <a:t>Haga clic para modificar el estilo de texto del patrón</a:t>
            </a:r>
          </a:p>
          <a:p>
            <a:pPr lvl="1"/>
            <a:r>
              <a:rPr lang="es-CR" smtClean="0"/>
              <a:t>Segundo nivel</a:t>
            </a:r>
          </a:p>
          <a:p>
            <a:pPr lvl="2"/>
            <a:r>
              <a:rPr lang="es-CR" smtClean="0"/>
              <a:t>Tercer nivel</a:t>
            </a:r>
          </a:p>
          <a:p>
            <a:pPr lvl="3"/>
            <a:r>
              <a:rPr lang="es-CR" smtClean="0"/>
              <a:t>Cuarto nivel</a:t>
            </a:r>
          </a:p>
          <a:p>
            <a:pPr lvl="4"/>
            <a:r>
              <a:rPr lang="es-CR" smtClean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65F6B5-AE30-43BD-81F8-8B8FB5057B7F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265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02" y="0"/>
            <a:ext cx="8668517" cy="4320050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168" y="1178986"/>
            <a:ext cx="4830428" cy="954926"/>
          </a:xfrm>
        </p:spPr>
        <p:txBody>
          <a:bodyPr anchor="b">
            <a:noAutofit/>
          </a:bodyPr>
          <a:lstStyle>
            <a:lvl1pPr algn="ctr">
              <a:defRPr sz="3403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8168" y="2304625"/>
            <a:ext cx="4830428" cy="832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>
                <a:solidFill>
                  <a:schemeClr val="tx1"/>
                </a:solidFill>
              </a:defRPr>
            </a:lvl1pPr>
            <a:lvl2pPr marL="2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909" y="3174194"/>
            <a:ext cx="636056" cy="176048"/>
          </a:xfrm>
        </p:spPr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8167" y="3174194"/>
            <a:ext cx="3695737" cy="176048"/>
          </a:xfr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47970" y="3174194"/>
            <a:ext cx="390625" cy="176048"/>
          </a:xfrm>
        </p:spPr>
        <p:txBody>
          <a:bodyPr/>
          <a:lstStyle/>
          <a:p>
            <a:fld id="{FE3A3E03-2490-4941-B585-1390608ED6C2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08168" y="2219269"/>
            <a:ext cx="4830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87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2" y="3034158"/>
            <a:ext cx="6810601" cy="357097"/>
          </a:xfrm>
        </p:spPr>
        <p:txBody>
          <a:bodyPr anchor="b">
            <a:normAutofit/>
          </a:bodyPr>
          <a:lstStyle>
            <a:lvl1pPr algn="ctr">
              <a:defRPr sz="1512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84" y="656178"/>
            <a:ext cx="7162345" cy="210190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8"/>
            </a:lvl1pPr>
            <a:lvl2pPr marL="288082" indent="0">
              <a:buNone/>
              <a:defRPr sz="1008"/>
            </a:lvl2pPr>
            <a:lvl3pPr marL="576163" indent="0">
              <a:buNone/>
              <a:defRPr sz="1008"/>
            </a:lvl3pPr>
            <a:lvl4pPr marL="864245" indent="0">
              <a:buNone/>
              <a:defRPr sz="1008"/>
            </a:lvl4pPr>
            <a:lvl5pPr marL="1152327" indent="0">
              <a:buNone/>
              <a:defRPr sz="1008"/>
            </a:lvl5pPr>
            <a:lvl6pPr marL="1440409" indent="0">
              <a:buNone/>
              <a:defRPr sz="1008"/>
            </a:lvl6pPr>
            <a:lvl7pPr marL="1728490" indent="0">
              <a:buNone/>
              <a:defRPr sz="1008"/>
            </a:lvl7pPr>
            <a:lvl8pPr marL="2016572" indent="0">
              <a:buNone/>
              <a:defRPr sz="1008"/>
            </a:lvl8pPr>
            <a:lvl9pPr marL="2304654" indent="0">
              <a:buNone/>
              <a:defRPr sz="100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82" y="3391255"/>
            <a:ext cx="6810601" cy="311084"/>
          </a:xfrm>
        </p:spPr>
        <p:txBody>
          <a:bodyPr>
            <a:normAutofit/>
          </a:bodyPr>
          <a:lstStyle>
            <a:lvl1pPr marL="0" indent="0" algn="ctr">
              <a:buNone/>
              <a:defRPr sz="882"/>
            </a:lvl1pPr>
            <a:lvl2pPr marL="288082" indent="0">
              <a:buNone/>
              <a:defRPr sz="756"/>
            </a:lvl2pPr>
            <a:lvl3pPr marL="576163" indent="0">
              <a:buNone/>
              <a:defRPr sz="630"/>
            </a:lvl3pPr>
            <a:lvl4pPr marL="864245" indent="0">
              <a:buNone/>
              <a:defRPr sz="567"/>
            </a:lvl4pPr>
            <a:lvl5pPr marL="1152327" indent="0">
              <a:buNone/>
              <a:defRPr sz="567"/>
            </a:lvl5pPr>
            <a:lvl6pPr marL="1440409" indent="0">
              <a:buNone/>
              <a:defRPr sz="567"/>
            </a:lvl6pPr>
            <a:lvl7pPr marL="1728490" indent="0">
              <a:buNone/>
              <a:defRPr sz="567"/>
            </a:lvl7pPr>
            <a:lvl8pPr marL="2016572" indent="0">
              <a:buNone/>
              <a:defRPr sz="567"/>
            </a:lvl8pPr>
            <a:lvl9pPr marL="2304654" indent="0">
              <a:buNone/>
              <a:defRPr sz="5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369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83" y="618834"/>
            <a:ext cx="6798599" cy="1861840"/>
          </a:xfrm>
        </p:spPr>
        <p:txBody>
          <a:bodyPr anchor="ctr">
            <a:normAutofit/>
          </a:bodyPr>
          <a:lstStyle>
            <a:lvl1pPr algn="ctr">
              <a:defRPr sz="2016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083" y="2736744"/>
            <a:ext cx="6798599" cy="9655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60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89498" y="2608709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66" y="618834"/>
            <a:ext cx="6588580" cy="1493740"/>
          </a:xfrm>
        </p:spPr>
        <p:txBody>
          <a:bodyPr anchor="ctr">
            <a:normAutofit/>
          </a:bodyPr>
          <a:lstStyle>
            <a:lvl1pPr algn="ctr">
              <a:defRPr sz="2016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86979" y="2112574"/>
            <a:ext cx="6264555" cy="3681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260"/>
            </a:lvl1pPr>
            <a:lvl2pPr marL="288082" indent="0">
              <a:buFontTx/>
              <a:buNone/>
              <a:defRPr/>
            </a:lvl2pPr>
            <a:lvl3pPr marL="576163" indent="0">
              <a:buFontTx/>
              <a:buNone/>
              <a:defRPr/>
            </a:lvl3pPr>
            <a:lvl4pPr marL="864245" indent="0">
              <a:buFontTx/>
              <a:buNone/>
              <a:defRPr/>
            </a:lvl4pPr>
            <a:lvl5pPr marL="1152327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2" y="2736744"/>
            <a:ext cx="6810601" cy="9655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60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610929" y="554457"/>
            <a:ext cx="432038" cy="368463"/>
          </a:xfrm>
          <a:prstGeom prst="rect">
            <a:avLst/>
          </a:prstGeom>
        </p:spPr>
        <p:txBody>
          <a:bodyPr vert="horz" lIns="57616" tIns="28808" rIns="57616" bIns="28808" rtlCol="0" anchor="ctr">
            <a:noAutofit/>
          </a:bodyPr>
          <a:lstStyle/>
          <a:p>
            <a:pPr lvl="0"/>
            <a:r>
              <a:rPr lang="en-US" sz="504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2664" y="1781820"/>
            <a:ext cx="432038" cy="368463"/>
          </a:xfrm>
          <a:prstGeom prst="rect">
            <a:avLst/>
          </a:prstGeom>
        </p:spPr>
        <p:txBody>
          <a:bodyPr vert="horz" lIns="57616" tIns="28808" rIns="57616" bIns="28808" rtlCol="0" anchor="ctr">
            <a:noAutofit/>
          </a:bodyPr>
          <a:lstStyle/>
          <a:p>
            <a:pPr lvl="0" algn="r"/>
            <a:r>
              <a:rPr lang="en-US" sz="504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89498" y="2608709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3" y="2084712"/>
            <a:ext cx="6810602" cy="925480"/>
          </a:xfrm>
        </p:spPr>
        <p:txBody>
          <a:bodyPr anchor="b">
            <a:normAutofit/>
          </a:bodyPr>
          <a:lstStyle>
            <a:lvl1pPr algn="l">
              <a:defRPr sz="2016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2" y="3010192"/>
            <a:ext cx="6810602" cy="542132"/>
          </a:xfrm>
        </p:spPr>
        <p:txBody>
          <a:bodyPr anchor="t">
            <a:normAutofit/>
          </a:bodyPr>
          <a:lstStyle>
            <a:lvl1pPr marL="0" indent="0" algn="l">
              <a:buNone/>
              <a:defRPr sz="1260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256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66" y="618834"/>
            <a:ext cx="6588580" cy="1413719"/>
          </a:xfrm>
        </p:spPr>
        <p:txBody>
          <a:bodyPr anchor="ctr">
            <a:normAutofit/>
          </a:bodyPr>
          <a:lstStyle>
            <a:lvl1pPr algn="ctr">
              <a:defRPr sz="2016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18082" y="2293104"/>
            <a:ext cx="6810602" cy="558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12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2" y="2854109"/>
            <a:ext cx="6810602" cy="848231"/>
          </a:xfrm>
        </p:spPr>
        <p:txBody>
          <a:bodyPr anchor="t">
            <a:normAutofit/>
          </a:bodyPr>
          <a:lstStyle>
            <a:lvl1pPr marL="0" indent="0" algn="l">
              <a:buNone/>
              <a:defRPr sz="1134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610929" y="554457"/>
            <a:ext cx="432038" cy="368463"/>
          </a:xfrm>
          <a:prstGeom prst="rect">
            <a:avLst/>
          </a:prstGeom>
        </p:spPr>
        <p:txBody>
          <a:bodyPr vert="horz" lIns="57616" tIns="28808" rIns="57616" bIns="28808" rtlCol="0" anchor="ctr">
            <a:noAutofit/>
          </a:bodyPr>
          <a:lstStyle/>
          <a:p>
            <a:pPr lvl="0"/>
            <a:r>
              <a:rPr lang="en-US" sz="504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2664" y="1637775"/>
            <a:ext cx="432038" cy="368463"/>
          </a:xfrm>
          <a:prstGeom prst="rect">
            <a:avLst/>
          </a:prstGeom>
        </p:spPr>
        <p:txBody>
          <a:bodyPr vert="horz" lIns="57616" tIns="28808" rIns="57616" bIns="28808" rtlCol="0" anchor="ctr">
            <a:noAutofit/>
          </a:bodyPr>
          <a:lstStyle/>
          <a:p>
            <a:pPr lvl="0" algn="r"/>
            <a:r>
              <a:rPr lang="en-US" sz="504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89498" y="216058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5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2" y="618834"/>
            <a:ext cx="6810601" cy="14137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18082" y="2287342"/>
            <a:ext cx="6810602" cy="5300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64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1" y="2816766"/>
            <a:ext cx="6810604" cy="885574"/>
          </a:xfrm>
        </p:spPr>
        <p:txBody>
          <a:bodyPr anchor="t">
            <a:normAutofit/>
          </a:bodyPr>
          <a:lstStyle>
            <a:lvl1pPr marL="0" indent="0" algn="l">
              <a:buNone/>
              <a:defRPr sz="1134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89498" y="216058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6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7D397-427F-46F9-94A0-9DE4B1D6DDA8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989498" y="152574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5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8060" y="618834"/>
            <a:ext cx="1340123" cy="30835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080" y="618834"/>
            <a:ext cx="5267963" cy="3083506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1AA4-D097-4276-AD27-338A312AFA4B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82052" y="624170"/>
            <a:ext cx="0" cy="307283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3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89498" y="152574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C249-51AE-42CB-AFFF-8D7CA6D08B9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37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128" y="1104304"/>
            <a:ext cx="5782258" cy="1148353"/>
          </a:xfrm>
        </p:spPr>
        <p:txBody>
          <a:bodyPr anchor="b">
            <a:normAutofit/>
          </a:bodyPr>
          <a:lstStyle>
            <a:lvl1pPr algn="ctr">
              <a:defRPr sz="2772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127" y="2423369"/>
            <a:ext cx="5782259" cy="601453"/>
          </a:xfrm>
        </p:spPr>
        <p:txBody>
          <a:bodyPr anchor="t">
            <a:normAutofit/>
          </a:bodyPr>
          <a:lstStyle>
            <a:lvl1pPr marL="0" indent="0" algn="ctr">
              <a:buNone/>
              <a:defRPr sz="1512">
                <a:solidFill>
                  <a:schemeClr val="tx1"/>
                </a:solidFill>
              </a:defRPr>
            </a:lvl1pPr>
            <a:lvl2pPr marL="288082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16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24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327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40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49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57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65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762-D542-4715-A373-5BA73155B43C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26465" y="2338012"/>
            <a:ext cx="5785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8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89498" y="152574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241" y="1613239"/>
            <a:ext cx="3343975" cy="208568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0867" y="1613239"/>
            <a:ext cx="3343975" cy="208568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EBE7-F488-48C9-88C5-CC7173A2A147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917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1" y="1675122"/>
            <a:ext cx="3343975" cy="363098"/>
          </a:xfrm>
        </p:spPr>
        <p:txBody>
          <a:bodyPr anchor="b">
            <a:noAutofit/>
          </a:bodyPr>
          <a:lstStyle>
            <a:lvl1pPr marL="0" indent="0">
              <a:spcBef>
                <a:spcPts val="423"/>
              </a:spcBef>
              <a:spcAft>
                <a:spcPts val="378"/>
              </a:spcAft>
              <a:buNone/>
              <a:defRPr sz="1764" b="0">
                <a:solidFill>
                  <a:schemeClr val="accent1"/>
                </a:solidFill>
              </a:defRPr>
            </a:lvl1pPr>
            <a:lvl2pPr marL="288082" indent="0">
              <a:buNone/>
              <a:defRPr sz="1260" b="1"/>
            </a:lvl2pPr>
            <a:lvl3pPr marL="576163" indent="0">
              <a:buNone/>
              <a:defRPr sz="1134" b="1"/>
            </a:lvl3pPr>
            <a:lvl4pPr marL="864245" indent="0">
              <a:buNone/>
              <a:defRPr sz="1008" b="1"/>
            </a:lvl4pPr>
            <a:lvl5pPr marL="1152327" indent="0">
              <a:buNone/>
              <a:defRPr sz="1008" b="1"/>
            </a:lvl5pPr>
            <a:lvl6pPr marL="1440409" indent="0">
              <a:buNone/>
              <a:defRPr sz="1008" b="1"/>
            </a:lvl6pPr>
            <a:lvl7pPr marL="1728490" indent="0">
              <a:buNone/>
              <a:defRPr sz="1008" b="1"/>
            </a:lvl7pPr>
            <a:lvl8pPr marL="2016572" indent="0">
              <a:buNone/>
              <a:defRPr sz="1008" b="1"/>
            </a:lvl8pPr>
            <a:lvl9pPr marL="2304654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081" y="2043556"/>
            <a:ext cx="3343975" cy="165878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0389" y="1675122"/>
            <a:ext cx="3343975" cy="363098"/>
          </a:xfrm>
        </p:spPr>
        <p:txBody>
          <a:bodyPr anchor="b">
            <a:noAutofit/>
          </a:bodyPr>
          <a:lstStyle>
            <a:lvl1pPr marL="0" indent="0">
              <a:spcBef>
                <a:spcPts val="423"/>
              </a:spcBef>
              <a:spcAft>
                <a:spcPts val="378"/>
              </a:spcAft>
              <a:buNone/>
              <a:defRPr sz="1764" b="0">
                <a:solidFill>
                  <a:schemeClr val="accent1"/>
                </a:solidFill>
              </a:defRPr>
            </a:lvl1pPr>
            <a:lvl2pPr marL="288082" indent="0">
              <a:buNone/>
              <a:defRPr sz="1260" b="1"/>
            </a:lvl2pPr>
            <a:lvl3pPr marL="576163" indent="0">
              <a:buNone/>
              <a:defRPr sz="1134" b="1"/>
            </a:lvl3pPr>
            <a:lvl4pPr marL="864245" indent="0">
              <a:buNone/>
              <a:defRPr sz="1008" b="1"/>
            </a:lvl4pPr>
            <a:lvl5pPr marL="1152327" indent="0">
              <a:buNone/>
              <a:defRPr sz="1008" b="1"/>
            </a:lvl5pPr>
            <a:lvl6pPr marL="1440409" indent="0">
              <a:buNone/>
              <a:defRPr sz="1008" b="1"/>
            </a:lvl6pPr>
            <a:lvl7pPr marL="1728490" indent="0">
              <a:buNone/>
              <a:defRPr sz="1008" b="1"/>
            </a:lvl7pPr>
            <a:lvl8pPr marL="2016572" indent="0">
              <a:buNone/>
              <a:defRPr sz="1008" b="1"/>
            </a:lvl8pPr>
            <a:lvl9pPr marL="2304654" indent="0">
              <a:buNone/>
              <a:defRPr sz="10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0389" y="2043556"/>
            <a:ext cx="3343975" cy="165878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8303-7B10-4802-9C88-5DD0508B95DB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8" name="Straight Connector 17"/>
          <p:cNvCxnSpPr/>
          <p:nvPr/>
        </p:nvCxnSpPr>
        <p:spPr>
          <a:xfrm>
            <a:off x="989498" y="152574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4" name="Straight Connector 13"/>
          <p:cNvCxnSpPr/>
          <p:nvPr/>
        </p:nvCxnSpPr>
        <p:spPr>
          <a:xfrm>
            <a:off x="989498" y="1525748"/>
            <a:ext cx="6667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983-47EB-44B4-8177-F30F7016F7E7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572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55" y="874905"/>
            <a:ext cx="2635358" cy="864235"/>
          </a:xfrm>
        </p:spPr>
        <p:txBody>
          <a:bodyPr anchor="b">
            <a:normAutofit/>
          </a:bodyPr>
          <a:lstStyle>
            <a:lvl1pPr algn="ctr">
              <a:defRPr sz="1512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340" y="618834"/>
            <a:ext cx="3876342" cy="3083506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55" y="1909852"/>
            <a:ext cx="2635358" cy="1536420"/>
          </a:xfrm>
        </p:spPr>
        <p:txBody>
          <a:bodyPr anchor="t">
            <a:normAutofit/>
          </a:bodyPr>
          <a:lstStyle>
            <a:lvl1pPr marL="0" indent="0" algn="ctr">
              <a:buNone/>
              <a:defRPr sz="1008"/>
            </a:lvl1pPr>
            <a:lvl2pPr marL="288082" indent="0">
              <a:buNone/>
              <a:defRPr sz="756"/>
            </a:lvl2pPr>
            <a:lvl3pPr marL="576163" indent="0">
              <a:buNone/>
              <a:defRPr sz="630"/>
            </a:lvl3pPr>
            <a:lvl4pPr marL="864245" indent="0">
              <a:buNone/>
              <a:defRPr sz="567"/>
            </a:lvl4pPr>
            <a:lvl5pPr marL="1152327" indent="0">
              <a:buNone/>
              <a:defRPr sz="567"/>
            </a:lvl5pPr>
            <a:lvl6pPr marL="1440409" indent="0">
              <a:buNone/>
              <a:defRPr sz="567"/>
            </a:lvl6pPr>
            <a:lvl7pPr marL="1728490" indent="0">
              <a:buNone/>
              <a:defRPr sz="567"/>
            </a:lvl7pPr>
            <a:lvl8pPr marL="2016572" indent="0">
              <a:buNone/>
              <a:defRPr sz="567"/>
            </a:lvl8pPr>
            <a:lvl9pPr marL="2304654" indent="0">
              <a:buNone/>
              <a:defRPr sz="5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F0B8-1795-4F02-887C-C827F2E886C1}" type="slidenum">
              <a:rPr lang="es-CR" smtClean="0"/>
              <a:pPr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>
            <a:off x="989499" y="1835165"/>
            <a:ext cx="24908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1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0" y="1186989"/>
            <a:ext cx="4423725" cy="864235"/>
          </a:xfrm>
        </p:spPr>
        <p:txBody>
          <a:bodyPr anchor="b">
            <a:normAutofit/>
          </a:bodyPr>
          <a:lstStyle>
            <a:lvl1pPr algn="ctr">
              <a:defRPr sz="1764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7001" y="656179"/>
            <a:ext cx="2171068" cy="300881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8"/>
            </a:lvl1pPr>
            <a:lvl2pPr marL="288082" indent="0">
              <a:buNone/>
              <a:defRPr sz="1008"/>
            </a:lvl2pPr>
            <a:lvl3pPr marL="576163" indent="0">
              <a:buNone/>
              <a:defRPr sz="1008"/>
            </a:lvl3pPr>
            <a:lvl4pPr marL="864245" indent="0">
              <a:buNone/>
              <a:defRPr sz="1008"/>
            </a:lvl4pPr>
            <a:lvl5pPr marL="1152327" indent="0">
              <a:buNone/>
              <a:defRPr sz="1008"/>
            </a:lvl5pPr>
            <a:lvl6pPr marL="1440409" indent="0">
              <a:buNone/>
              <a:defRPr sz="1008"/>
            </a:lvl6pPr>
            <a:lvl7pPr marL="1728490" indent="0">
              <a:buNone/>
              <a:defRPr sz="1008"/>
            </a:lvl7pPr>
            <a:lvl8pPr marL="2016572" indent="0">
              <a:buNone/>
              <a:defRPr sz="1008"/>
            </a:lvl8pPr>
            <a:lvl9pPr marL="2304654" indent="0">
              <a:buNone/>
              <a:defRPr sz="100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80" y="2051224"/>
            <a:ext cx="4423725" cy="1152313"/>
          </a:xfrm>
        </p:spPr>
        <p:txBody>
          <a:bodyPr anchor="t">
            <a:normAutofit/>
          </a:bodyPr>
          <a:lstStyle>
            <a:lvl1pPr marL="0" indent="0" algn="ctr">
              <a:buNone/>
              <a:defRPr sz="1134"/>
            </a:lvl1pPr>
            <a:lvl2pPr marL="288082" indent="0">
              <a:buNone/>
              <a:defRPr sz="756"/>
            </a:lvl2pPr>
            <a:lvl3pPr marL="576163" indent="0">
              <a:buNone/>
              <a:defRPr sz="630"/>
            </a:lvl3pPr>
            <a:lvl4pPr marL="864245" indent="0">
              <a:buNone/>
              <a:defRPr sz="567"/>
            </a:lvl4pPr>
            <a:lvl5pPr marL="1152327" indent="0">
              <a:buNone/>
              <a:defRPr sz="567"/>
            </a:lvl5pPr>
            <a:lvl6pPr marL="1440409" indent="0">
              <a:buNone/>
              <a:defRPr sz="567"/>
            </a:lvl6pPr>
            <a:lvl7pPr marL="1728490" indent="0">
              <a:buNone/>
              <a:defRPr sz="567"/>
            </a:lvl7pPr>
            <a:lvl8pPr marL="2016572" indent="0">
              <a:buNone/>
              <a:defRPr sz="567"/>
            </a:lvl8pPr>
            <a:lvl9pPr marL="2304654" indent="0">
              <a:buNone/>
              <a:defRPr sz="5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6024-154F-4028-8D72-F0D09C6104B5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064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153" y="0"/>
            <a:ext cx="8667668" cy="4320050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083" y="618834"/>
            <a:ext cx="6804598" cy="8215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2" y="1611104"/>
            <a:ext cx="6804598" cy="2091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9953" y="3761023"/>
            <a:ext cx="1134100" cy="176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82" y="3761023"/>
            <a:ext cx="5177867" cy="176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8059" y="3761023"/>
            <a:ext cx="384622" cy="176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787CFF-EF59-4801-BDA4-482005D7375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53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288082" rtl="0" eaLnBrk="1" latinLnBrk="0" hangingPunct="1">
        <a:spcBef>
          <a:spcPct val="0"/>
        </a:spcBef>
        <a:buNone/>
        <a:defRPr sz="2772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051" indent="-18005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51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468133" indent="-18005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2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756215" indent="-18005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13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972276" indent="-10803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10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260358" indent="-10803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8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584449" indent="-14404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8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872531" indent="-14404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8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160613" indent="-14404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8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448695" indent="-144041" algn="l" defTabSz="288082" rtl="0" eaLnBrk="1" latinLnBrk="0" hangingPunct="1">
        <a:spcBef>
          <a:spcPct val="20000"/>
        </a:spcBef>
        <a:spcAft>
          <a:spcPts val="378"/>
        </a:spcAft>
        <a:buClr>
          <a:schemeClr val="accent1"/>
        </a:buClr>
        <a:buSzPct val="115000"/>
        <a:buFont typeface="Arial"/>
        <a:buChar char="•"/>
        <a:defRPr sz="8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8082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6163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4245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2327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40409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8490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6572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4654" algn="l" defTabSz="28808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17" y="72355"/>
            <a:ext cx="8280018" cy="706751"/>
          </a:xfrm>
        </p:spPr>
        <p:txBody>
          <a:bodyPr/>
          <a:lstStyle/>
          <a:p>
            <a:pPr algn="l" defTabSz="914400"/>
            <a:r>
              <a:rPr lang="es-CR" sz="1800" b="1" dirty="0" smtClean="0">
                <a:solidFill>
                  <a:schemeClr val="accent2"/>
                </a:solidFill>
              </a:rPr>
              <a:t>Proyecto </a:t>
            </a:r>
            <a:r>
              <a:rPr lang="es-CR" sz="1800" b="1" dirty="0">
                <a:solidFill>
                  <a:schemeClr val="accent2"/>
                </a:solidFill>
              </a:rPr>
              <a:t>para el “Capacitación de Funcionarios del Sistema Nacional de Áreas de Conservación (SINAC), enfocados en el Turismo en Áreas </a:t>
            </a:r>
            <a:r>
              <a:rPr lang="es-CR" sz="1600" b="1" dirty="0">
                <a:solidFill>
                  <a:schemeClr val="accent2"/>
                </a:solidFill>
              </a:rPr>
              <a:t>Silvestres</a:t>
            </a:r>
            <a:r>
              <a:rPr lang="es-CR" sz="1800" b="1" dirty="0">
                <a:solidFill>
                  <a:schemeClr val="accent2"/>
                </a:solidFill>
              </a:rPr>
              <a:t> Protegidas”.</a:t>
            </a:r>
            <a:endParaRPr lang="es-ES" sz="1800" b="1" dirty="0">
              <a:solidFill>
                <a:schemeClr val="accent2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6485" y="3672755"/>
            <a:ext cx="2953048" cy="504551"/>
          </a:xfrm>
        </p:spPr>
        <p:txBody>
          <a:bodyPr>
            <a:normAutofit fontScale="92500" lnSpcReduction="10000"/>
          </a:bodyPr>
          <a:lstStyle/>
          <a:p>
            <a:pPr algn="r" defTabSz="914400"/>
            <a:r>
              <a:rPr lang="es-ES" sz="1600" b="1" dirty="0" smtClean="0">
                <a:solidFill>
                  <a:srgbClr val="0033CC"/>
                </a:solidFill>
              </a:rPr>
              <a:t>CARLOS BRENES CASTILLO. SOCIOLOGO</a:t>
            </a:r>
            <a:endParaRPr lang="es-ES" sz="1600" b="1" dirty="0">
              <a:solidFill>
                <a:srgbClr val="0033CC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16125" y="1434713"/>
            <a:ext cx="4867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b="1" dirty="0" smtClean="0"/>
              <a:t>CURSO TURISMO EN ASP Y DESARROLLO LOCAL</a:t>
            </a:r>
            <a:endParaRPr lang="es-C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comunidad </a:t>
            </a:r>
            <a:endParaRPr lang="es-CR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comunidad es, entonces, un tipo de organización social cuyos miembros se unen para participar de objetivos comunes, donde algunos o muchos de los objetivos individuales se comparten o se identifican con los intereses colectivos. A mayor número de intereses compartidos, habrá mayor cohesión social.”</a:t>
            </a:r>
          </a:p>
          <a:p>
            <a:endParaRPr lang="es-CR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15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comunidad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CR" dirty="0"/>
              <a:t>“Hoy hemos reconocido que un alto porcentaje de nuestros territorios del mundo rural son ricos y extremadamente valiosos por su biodiversidad (la riqueza biológica diversa existente), por las funciones del mosaico de ecosistemas con sus propias potencialidades ambientales (captura de carbono, producción de agua, etc.) y por su contribución para posibilitar modelos de agricultura orgánica cuyos efectos y aportes en la calidad de vida de las personas alcanzan niveles muy apreciados, considerándolos entonces como lo que podríamos llamar capital natural.”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6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Los actores de la dinámica comunitaria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R" dirty="0"/>
              <a:t>“Al interior de las comunidades, rurales y urbanas, se puede reconocer una red de unidades sociales, las familias y grupos locales, que cumplen funciones de producción y provisión de bienes y servicios, ya sea para:</a:t>
            </a:r>
          </a:p>
          <a:p>
            <a:r>
              <a:rPr lang="es-CR" dirty="0"/>
              <a:t>• La reproducción misma de las poblaciones asentadas y del medio ambiente que las rodea,</a:t>
            </a:r>
          </a:p>
          <a:p>
            <a:r>
              <a:rPr lang="es-CR" dirty="0"/>
              <a:t>• La producción de bienes y servicios susceptibles de intercambiarse y aportarse a otros espacios, territorios o comunidades, y</a:t>
            </a:r>
          </a:p>
          <a:p>
            <a:r>
              <a:rPr lang="es-CR" dirty="0"/>
              <a:t>• La recreación o disfrute de quienes conviven en ese espacio o lo visitan desde otros espacios o comunidades.”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78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Los actores de la dinámica comunitaria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R" dirty="0"/>
              <a:t>“Esta característica de lo común sirve de referente analítico, de catalizador y de movilizador de las capacidades organizativas locales.”</a:t>
            </a:r>
          </a:p>
          <a:p>
            <a:r>
              <a:rPr lang="es-CR" dirty="0"/>
              <a:t>“Lo común sirve de referente analítico, porque apela a todo aquello que se comparte entre las personas que habitan estos espacios. Algunas veces lo común es el acceso a un bosque, a una laguna o a unos servicios. Otras veces, la realización de un trabajo agrícola, pecuario o forestal similar o en similares condiciones, aunque sea en fincas individuales. O bien, el acceso a los beneficios del trabajo o el uso de los recursos en forma colectiva, como el acceso a una fuente de agua, a un río, a la leña.”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0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Los actores de la dinámica comunitaria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R" dirty="0"/>
              <a:t>“Lo común funciona también como movilizador en tanto pone en actividad o en movimiento las familias y grupos locales, alrededor de un ideario, una meta compartida, o una defensa asumida colectivamente, al ser capaz de articular, en el tiempo y en el espacio, a grupos de personas para desarrollar actividades tendentes a defender o alcanzar las metas que las benefician o afirman sus derechos de acceso, trabajo y usufructo.” </a:t>
            </a:r>
          </a:p>
          <a:p>
            <a:r>
              <a:rPr lang="es-CR" dirty="0"/>
              <a:t>“Reconocemos que quienes conforman el conjunto de actores y actoras son tanto los habitantes, mujeres y hombres, como las personas que prestan servicios y realizan trabajos en ese medio rural.”</a:t>
            </a:r>
          </a:p>
          <a:p>
            <a:r>
              <a:rPr lang="es-CR" dirty="0"/>
              <a:t>“Actores y actoras, personas, grupos y organizaciones (incluidas empresas) se reconocen como tales a partir de su comportamiento en el medio rural, en la comunidad rural, sus espacios ecológicos, económicos, sociales y culturales, aunque no vivan directamente en ese espacio.”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29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Procesos de desarrollo local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R" dirty="0"/>
              <a:t>“Los conjuntos de personas que comparten un territorio determinado e identificable, una cultura y necesidades comunes, que hacen que dichas personas se organicen para satisfacerlas en torno a objetivos que tienden a:</a:t>
            </a:r>
          </a:p>
          <a:p>
            <a:pPr lvl="1"/>
            <a:r>
              <a:rPr lang="es-CR" dirty="0"/>
              <a:t>a. Resolver sus necesidades o problemática común de manera colectiva.</a:t>
            </a:r>
          </a:p>
          <a:p>
            <a:pPr lvl="1"/>
            <a:r>
              <a:rPr lang="es-CR" dirty="0"/>
              <a:t>b. Aprovechar oportunidades de su entorno y de su colectividad.</a:t>
            </a:r>
          </a:p>
          <a:p>
            <a:pPr lvl="1"/>
            <a:r>
              <a:rPr lang="es-CR" dirty="0"/>
              <a:t>c. Construir sueños, ilusiones y esperanzas.</a:t>
            </a:r>
          </a:p>
          <a:p>
            <a:pPr lvl="1"/>
            <a:r>
              <a:rPr lang="es-CR" dirty="0"/>
              <a:t>d. Recrearse y divertirse compartiendo un universo simbólico.</a:t>
            </a:r>
          </a:p>
          <a:p>
            <a:pPr lvl="1"/>
            <a:r>
              <a:rPr lang="es-CR" dirty="0"/>
              <a:t>e. Establecer relaciones afectivas que consolidan su permanencia en la comunidad.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26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Procesos de desarrollo local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R" dirty="0"/>
              <a:t>“Podemos afirmar que ni el desarrollo, ni la comunidad, existen en sí mismos, como entes abstractos, sino que lo que existen son procesos de relacionamiento entre actores y actoras, que van configurando y dándole forma a eso que llamamos comunidad rural. Entonces podemos decir que esa construcción comunitaria va por niveles, paso a paso, recreándose progresivamente, es decir, hablamos de procesos de construcción de la comunidad y procesos de construcción del desarrollo.”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72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asociatividad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CR" dirty="0"/>
              <a:t>“El elemento principal que teje el salto de los comportamientos individuales u ocasionales a comportamientos colectivos, es la asociatividad. “</a:t>
            </a:r>
          </a:p>
          <a:p>
            <a:pPr algn="just"/>
            <a:r>
              <a:rPr lang="es-CR" dirty="0"/>
              <a:t>“La Asociatividad contempla todas las formas en que los grupos de personas establecen mecanismos de ayuda, cooperación, trabajo conjunto, de manera regular y permanente hasta configurar o conformar reglas básicas que regulan sus relaciones y sus formas de asociarse.”</a:t>
            </a:r>
          </a:p>
          <a:p>
            <a:pPr algn="just"/>
            <a:r>
              <a:rPr lang="es-CR" dirty="0"/>
              <a:t>“Recientemente hemos reconocido con mayor intensidad que el mundo rural es rico no solo en ese capital natural , sino también en un diverso </a:t>
            </a:r>
            <a:r>
              <a:rPr lang="es-CR" dirty="0" smtClean="0"/>
              <a:t>y dinámico </a:t>
            </a:r>
            <a:r>
              <a:rPr lang="es-CR" b="1" dirty="0" smtClean="0"/>
              <a:t>capital social</a:t>
            </a:r>
            <a:r>
              <a:rPr lang="es-CR" dirty="0" smtClean="0"/>
              <a:t>, </a:t>
            </a:r>
            <a:r>
              <a:rPr lang="es-CR" dirty="0"/>
              <a:t>constituido por las fuertes relaciones </a:t>
            </a:r>
            <a:r>
              <a:rPr lang="es-CR" dirty="0" smtClean="0"/>
              <a:t>permanentes </a:t>
            </a:r>
            <a:r>
              <a:rPr lang="es-CR" dirty="0"/>
              <a:t>entre personas, por las redes de cooperación e intercambio, tejidas y entretejidas en ese mundo, más claramente por las propias instituciones locales del mundo rural, entendidas estas como los conjuntos de acuerdos o reglas que regulan las relaciones de reproducción, producción y recreación entre los pobladores.”</a:t>
            </a:r>
          </a:p>
          <a:p>
            <a:pPr algn="just"/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6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Acerca de los conflictos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R" dirty="0"/>
              <a:t>“Ser sujetos implica reconocernos inevitablemente como protagonistas de procesos donde se dan estiras y encoges de cooperación entre actoras y actores o de enfrentamiento o confrontación, hasta decantar o alcanzar mejores condiciones o situaciones, donde incluso personas aliadas pueden pasar a ser adversarias o viceversa, ya que las adversarias pueden pasar a ser aliadas.”</a:t>
            </a:r>
          </a:p>
          <a:p>
            <a:r>
              <a:rPr lang="es-CR" dirty="0"/>
              <a:t>“Este mundo rural emerge y se construye en la dinámica de un conjunto de procesos principalmente conflictivos que van configurando situaciones y posiciones de los actores y las actoras y de las poblaciones, adquiriendo características especiales a lo largo de su historia.”</a:t>
            </a:r>
          </a:p>
          <a:p>
            <a:r>
              <a:rPr lang="es-CR" dirty="0"/>
              <a:t>“Recientemente se han intensificado las dinámicas anteriormente descritas en términos de una reconfiguración del poder local y de una redefinición del papel del gobierno central y del Estado.”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80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Entonces el desarrollo local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CR" dirty="0"/>
              <a:t>Para prestar atención de manera más atenta al concepto de desarrollo, retomamos el concepto que presenta Manfred Max Neef (1986, p. 14):</a:t>
            </a:r>
          </a:p>
          <a:p>
            <a:pPr algn="just"/>
            <a:r>
              <a:rPr lang="es-CR" dirty="0"/>
              <a:t>“Tal desarrollo [se refiere a lo que él denomina Desarrollo a Escala Humana] se concentra y sustenta en la satisfacción de las necesidades humanas fundamentales, en la generación creciente de auto dependencia y en la articulación orgánica de los seres humanos con la naturaleza y la tecnología, de los procesos globales con los comportamientos locales, de lo personal con lo social, de la planificación con la autonomía y de la Sociedad Civil con el Estado.”</a:t>
            </a:r>
          </a:p>
          <a:p>
            <a:pPr algn="just"/>
            <a:r>
              <a:rPr lang="es-CR" dirty="0"/>
              <a:t>“Necesidades humanas, auto dependencia y articulaciones orgánicas, son los pilares que sustentan el Desarrollo a Escala Humana.”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1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dirty="0" smtClean="0">
                <a:solidFill>
                  <a:srgbClr val="FF0000"/>
                </a:solidFill>
              </a:rPr>
              <a:t>Agenda de trabajo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CR" dirty="0"/>
              <a:t>Primera sesión. 2pm. Introducción y problematización del tema desde las vivencias de los participantes.</a:t>
            </a:r>
          </a:p>
          <a:p>
            <a:pPr lvl="0"/>
            <a:r>
              <a:rPr lang="es-CR" dirty="0"/>
              <a:t>Segunda Sesión. 4pm. Caracterizando nuestras comunidades. Taller vivencial</a:t>
            </a:r>
          </a:p>
          <a:p>
            <a:pPr lvl="0"/>
            <a:r>
              <a:rPr lang="es-CR" dirty="0"/>
              <a:t>Tercera Sesión. 8am. Aprendamos de nuestras caracterizaciones para mejorar nuestro accionar.</a:t>
            </a:r>
          </a:p>
          <a:p>
            <a:pPr lvl="0"/>
            <a:r>
              <a:rPr lang="es-CR" dirty="0"/>
              <a:t>Cuarta Sesión. 10:30am. Acerca de la comunicación y negociación</a:t>
            </a:r>
          </a:p>
          <a:p>
            <a:pPr lvl="0"/>
            <a:r>
              <a:rPr lang="es-CR" dirty="0"/>
              <a:t>Quinta Sesión. 2pm. Acerca del manejo de conflictos. Aprendamos de un caso.</a:t>
            </a:r>
          </a:p>
          <a:p>
            <a:pPr lvl="0"/>
            <a:r>
              <a:rPr lang="es-CR" dirty="0"/>
              <a:t>Sexta Sesión. </a:t>
            </a:r>
            <a:r>
              <a:rPr lang="es-CR" dirty="0" smtClean="0"/>
              <a:t>4:pm. </a:t>
            </a:r>
            <a:r>
              <a:rPr lang="es-CR" dirty="0"/>
              <a:t>Fijando aprendizaje y lecciones aplicables en nuestros ámbitos de </a:t>
            </a:r>
            <a:r>
              <a:rPr lang="es-CR" dirty="0" smtClean="0"/>
              <a:t>responsabilidad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Calidad de vida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CR" dirty="0"/>
              <a:t>“Como Max-Neef (1986) ya lo indica, el concepto de calidad de vida, conceptualizado en términos de satisfacción de necesidades humanas fundamentales es, a su vez, central en la noción y evaluación del proceso de desarrollo.”</a:t>
            </a:r>
          </a:p>
          <a:p>
            <a:pPr algn="just"/>
            <a:r>
              <a:rPr lang="es-CR" dirty="0"/>
              <a:t>“Todas estas dinámicas generan distintos procesos que pueden producir, ya sea el deterioro del entorno ambiental, el descenso de la calidad de vida, o un fuerte enriquecimiento de las relaciones entre las unidades y colectividades, de mayor colaboración y cooperación, en términos simétricos y equitativos que, como consecuencia lógica, generarán un cuidadoso uso de los recursos y tendencias crecientes de mejor calidad de vida.”</a:t>
            </a:r>
          </a:p>
          <a:p>
            <a:pPr algn="just"/>
            <a:r>
              <a:rPr lang="es-CR" dirty="0"/>
              <a:t>“Uno de los aspectos clave es cómo las dinámicas de relacionamiento, intercambio y cooperación, así como los medios usados, contribuyen a empobrecer o a enriquecer, creando diferencias y distanciamientos entre espacios rurales, territorios, comunidades e incluso entre los hombres y mujeres que son actores y actoras de esas comunidades.”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12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planificación y la planificación participativa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CR" dirty="0"/>
              <a:t>La planificación parte de un conjunto de supuestos que la fundamentan. Entre ellos el más relevante es que el control y dominio deliberado, ante la acción de ciertos factores, produce mecánicamente una reacción esperada. Esta es una asunción mecanicista que espera un comportamiento previsible de los distintos factores y actores estimulados en el proceso de desarrollo. Sin embargo, este supuesto ignora el peso de las relaciones propiamente dichas y de los cambios que surgen en los procesos cuando se mejoran las capacidades locales. Además, tratándose de procesos sociales es de esperar que el factor humano emerja como determinante principal.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54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La planificación y la planificación </a:t>
            </a:r>
            <a:r>
              <a:rPr lang="es-CR" dirty="0" smtClean="0"/>
              <a:t>participativa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R" dirty="0"/>
              <a:t>Un segundo supuesto es que una vez hecha la planificación, automáticamente se realizaran las acciones, sin advertir que el trabajo va a depender de sujetos interesados y comprometidos. </a:t>
            </a:r>
          </a:p>
          <a:p>
            <a:pPr algn="just"/>
            <a:r>
              <a:rPr lang="es-CR" dirty="0"/>
              <a:t>Este aspecto social está en la base de todo acto de planificación y determina la viabilidad de cualquier esfuerzo de formalización; en él se fundamenta la participación en el proceso de planificación, sin reducirla a una simple moda.</a:t>
            </a:r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00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Caracterizando nuestras comunidades. Taller </a:t>
            </a:r>
            <a:r>
              <a:rPr lang="es-CR" dirty="0" smtClean="0"/>
              <a:t>vivencial</a:t>
            </a:r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45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Primer momento 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Hacer mapa de ASP, perfil principal, limites, accidentes principales.</a:t>
            </a:r>
          </a:p>
          <a:p>
            <a:r>
              <a:rPr lang="es-CR" dirty="0" smtClean="0"/>
              <a:t>Colocar nombres de las comunidades. Pequeñas, medianas y grandes.</a:t>
            </a:r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2854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Segundo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8083" y="1657926"/>
            <a:ext cx="3834346" cy="2085687"/>
          </a:xfrm>
        </p:spPr>
        <p:txBody>
          <a:bodyPr/>
          <a:lstStyle/>
          <a:p>
            <a:r>
              <a:rPr lang="es-CR" dirty="0" smtClean="0"/>
              <a:t>Los tipos de relación de las comunidades</a:t>
            </a:r>
          </a:p>
          <a:p>
            <a:pPr lvl="1"/>
            <a:r>
              <a:rPr lang="es-CR" dirty="0" smtClean="0"/>
              <a:t>Usuarios de las ASP. </a:t>
            </a:r>
          </a:p>
          <a:p>
            <a:pPr lvl="1"/>
            <a:r>
              <a:rPr lang="es-CR" dirty="0" smtClean="0"/>
              <a:t>Servidores de actividades turísticas en ASP. </a:t>
            </a:r>
          </a:p>
          <a:p>
            <a:pPr lvl="1"/>
            <a:r>
              <a:rPr lang="es-CR" dirty="0" smtClean="0"/>
              <a:t>El ASP  aporta o sirve a actividades turísticas fuera. (Educación, poder y economía)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86375" y="1613239"/>
            <a:ext cx="2738467" cy="2085687"/>
          </a:xfrm>
        </p:spPr>
        <p:txBody>
          <a:bodyPr/>
          <a:lstStyle/>
          <a:p>
            <a:r>
              <a:rPr lang="es-CR" dirty="0" smtClean="0"/>
              <a:t>Indicar tipo de relación colocando, la  forma respectivas.</a:t>
            </a:r>
          </a:p>
          <a:p>
            <a:r>
              <a:rPr lang="es-CR" dirty="0" smtClean="0"/>
              <a:t>Indicar antes y después. Con diferentes color.</a:t>
            </a:r>
          </a:p>
          <a:p>
            <a:endParaRPr lang="es-CR" dirty="0"/>
          </a:p>
        </p:txBody>
      </p:sp>
      <p:sp>
        <p:nvSpPr>
          <p:cNvPr id="5" name="Rectángulo 4"/>
          <p:cNvSpPr/>
          <p:nvPr/>
        </p:nvSpPr>
        <p:spPr>
          <a:xfrm>
            <a:off x="2835256" y="2088579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Triángulo isósceles 5"/>
          <p:cNvSpPr/>
          <p:nvPr/>
        </p:nvSpPr>
        <p:spPr>
          <a:xfrm>
            <a:off x="4392388" y="2304603"/>
            <a:ext cx="216025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Elipse 6"/>
          <p:cNvSpPr/>
          <p:nvPr/>
        </p:nvSpPr>
        <p:spPr>
          <a:xfrm>
            <a:off x="3528293" y="2808659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012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Identificar cambios internos y externos. En las formas de relacionarse.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Objetos y servicios principales. Uso y saber.</a:t>
            </a:r>
          </a:p>
          <a:p>
            <a:r>
              <a:rPr lang="es-CR" dirty="0" smtClean="0"/>
              <a:t>Reconocer efectos reconocibles como desarrollo local, atribuibles a la dinámicas de actividades turísticas.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86806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Cuarto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Mercado de aprendizajes colaborativo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Recorrido por las otras mesas de trabajo y mapas de ASP. </a:t>
            </a:r>
          </a:p>
          <a:p>
            <a:r>
              <a:rPr lang="es-CR" dirty="0" smtClean="0"/>
              <a:t>Mirar y aprender de los demás.</a:t>
            </a:r>
          </a:p>
          <a:p>
            <a:r>
              <a:rPr lang="es-CR" dirty="0" smtClean="0"/>
              <a:t>Colaborar con los demás.</a:t>
            </a:r>
          </a:p>
          <a:p>
            <a:r>
              <a:rPr lang="es-CR" dirty="0" smtClean="0"/>
              <a:t>Retornar y mejorar nuestras propias caracterizaciones y sacar apuntes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23518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R" dirty="0"/>
              <a:t>Aprendamos de nuestras caracterizaciones para mejorar nuestro accionar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88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Primer momento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Reconozcamos como construir una lección </a:t>
            </a:r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“EL CON LECHE  SE QUEMA HASTA LA CUAJADA SOPLA”</a:t>
            </a:r>
          </a:p>
          <a:p>
            <a:pPr algn="r"/>
            <a:r>
              <a:rPr lang="es-CR" dirty="0" smtClean="0"/>
              <a:t>¿Qué les dice y enseña esto?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0976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Preguntas generadoras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s-CR" dirty="0" smtClean="0"/>
              <a:t>¿Cuáles son las relaciones entre Dinámica turística y Áreas Silvestres Protegidas? ¿Cómo podemos problematizarnos esas relaciones? ¿ El desarrollo local qué es? ¿Los actores y la dinámica comunitaria? ¿Los procesos de desarrollo local y la asociatividad?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 smtClean="0"/>
              <a:t>¿Qué atributos y características tienen las comunidades vecinas a nuestras ASP? ¿Cuáles de ellas inciden en la dinámica de relaciones entre ASP y el desarrollo local, favorecidas por la dinámica de turismo?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 smtClean="0"/>
              <a:t>¿Qué lecciones podemos elaborar a partir de la caracterización? ¿Qué aprendizajes nos ganamos como Guardaparques?</a:t>
            </a:r>
          </a:p>
        </p:txBody>
      </p:sp>
    </p:spTree>
    <p:extLst>
      <p:ext uri="{BB962C8B-B14F-4D97-AF65-F5344CB8AC3E}">
        <p14:creationId xmlns:p14="http://schemas.microsoft.com/office/powerpoint/2010/main" val="119183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99485616"/>
              </p:ext>
            </p:extLst>
          </p:nvPr>
        </p:nvGraphicFramePr>
        <p:xfrm>
          <a:off x="1440127" y="504403"/>
          <a:ext cx="5760509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112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Segundo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Ejercitándonos en la elaboración de lecciones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Cada mesa de trabajo, cada equipo de ASP hace la elaboración de una lección por esquina del rombo de análisis y sus puentes,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3361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Plenario de nuestras lecciones y sus implicaciones para nuestro quehacer como Guardaparques en nuestras ASP.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Recordar la tipología base, y los conceptos referenciales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24008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/>
              <a:t>Acerca de la comunicación y negociación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51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Primer momento</a:t>
            </a:r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Introducción problematizadora</a:t>
            </a:r>
            <a:endParaRPr lang="es-CR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Ejercicios de comunicación, mediante el juego de venado, tigre y ratón </a:t>
            </a:r>
          </a:p>
          <a:p>
            <a:r>
              <a:rPr lang="es-CR" dirty="0" smtClean="0"/>
              <a:t>Juego del nudo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2731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Segundo momento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La dinámica comunicacional </a:t>
            </a:r>
          </a:p>
          <a:p>
            <a:r>
              <a:rPr lang="es-CR" dirty="0" smtClean="0"/>
              <a:t>La importancia de la significación </a:t>
            </a:r>
          </a:p>
          <a:p>
            <a:r>
              <a:rPr lang="es-CR" dirty="0" smtClean="0"/>
              <a:t>Resignificando la vida y la comprensión de las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Contenidos alrededor del cuido, del servicio y de educación </a:t>
            </a:r>
          </a:p>
          <a:p>
            <a:r>
              <a:rPr lang="es-CR" dirty="0" smtClean="0"/>
              <a:t>Signos y significados </a:t>
            </a:r>
          </a:p>
          <a:p>
            <a:r>
              <a:rPr lang="es-CR" dirty="0" smtClean="0"/>
              <a:t>Elementos comunicacionales según situaciones y momentos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95207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Reconocer  actores y agendas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A partir de la identificación en la caracterización ubicar actores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7696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Reconocer momentos y reglas para llegar a acuerdos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2296884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Cuarto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Roles y reglas para los Guardaparques en la dinámica de la negociación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5453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R" dirty="0"/>
              <a:t>Acerca del manejo de conflictos. 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dirty="0" smtClean="0"/>
              <a:t>Aprendamos </a:t>
            </a:r>
            <a:r>
              <a:rPr lang="es-CR" dirty="0"/>
              <a:t>de un </a:t>
            </a:r>
            <a:r>
              <a:rPr lang="es-CR" dirty="0" smtClean="0"/>
              <a:t>caso</a:t>
            </a:r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477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Preguntas generadoras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s-CR" dirty="0" smtClean="0"/>
              <a:t>¿Qué sabemos acerca de los procesos comunicacionales? ¿Qué contenidos y elementos comunicacionales se identifican y valoran en relación con el turismo en las ASP y el desarrollo local? (cuido-servicio-educación ambiental y desarrollo). La negociación qué es? (partes, actores, agendas, intereses, posiciones) ¿Cuáles son los momentos y reglas que llevan a la construcción de acuerdos?  ¿Alternativas de actuación para los Guardaparques?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s-CR" dirty="0" smtClean="0"/>
              <a:t>¿Qué es un conflicto socio-ambiental y su dinámica? ¿Cómo manejarlos en situaciones de actividad turística en ASP?</a:t>
            </a:r>
          </a:p>
          <a:p>
            <a:pPr marL="342900" indent="-342900">
              <a:buFont typeface="+mj-lt"/>
              <a:buAutoNum type="arabicPeriod" startAt="4"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83629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Primer momento </a:t>
            </a:r>
            <a:endParaRPr lang="es-CR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Identificar 2 o 3 ejemplos de conflictos que se han vivido en las dinámicas de relación entre ASP y las dinámicas turísticas a partir de las caracterizaciones</a:t>
            </a:r>
            <a:endParaRPr lang="es-CR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3517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Segundo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R" dirty="0" smtClean="0"/>
              <a:t>Primera aproximación comprensiva a partir de la tipología base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R" dirty="0"/>
              <a:t>El detonante</a:t>
            </a:r>
          </a:p>
          <a:p>
            <a:r>
              <a:rPr lang="es-CR" dirty="0"/>
              <a:t>La escalada</a:t>
            </a:r>
          </a:p>
          <a:p>
            <a:r>
              <a:rPr lang="es-CR" dirty="0"/>
              <a:t>Sentarse a la mesa</a:t>
            </a:r>
          </a:p>
          <a:p>
            <a:r>
              <a:rPr lang="es-CR" dirty="0"/>
              <a:t>Identificar posiciones</a:t>
            </a:r>
          </a:p>
          <a:p>
            <a:r>
              <a:rPr lang="es-CR" dirty="0"/>
              <a:t>Comprender intereses</a:t>
            </a:r>
          </a:p>
          <a:p>
            <a:r>
              <a:rPr lang="es-CR" dirty="0"/>
              <a:t>Los primeros acuerdos</a:t>
            </a:r>
          </a:p>
          <a:p>
            <a:r>
              <a:rPr lang="es-CR" dirty="0"/>
              <a:t>La ruta de los arreglos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42603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momento 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Precisando alternativas y procesos de manejo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3534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Cuarto momento </a:t>
            </a:r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Identificando y reconociendo criterios, reglas y mecanismos propios de los Guardaparques en caso de conflictos </a:t>
            </a:r>
            <a:endParaRPr lang="es-CR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0429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R" dirty="0"/>
              <a:t>Fijando aprendizaje y lecciones aplicables en nuestros ámbitos de responsabilidad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732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Primer momento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R" dirty="0" smtClean="0"/>
              <a:t>En las mesas de trabajo/ASP se elaboran en tarjetas los aprendizajes </a:t>
            </a:r>
          </a:p>
          <a:p>
            <a:pPr lvl="1"/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CR" dirty="0" smtClean="0"/>
              <a:t>COMPRENSIVOS. Entender y leer críticamente (con criterios). Apropiarse del porqué?</a:t>
            </a:r>
          </a:p>
          <a:p>
            <a:r>
              <a:rPr lang="es-CR" dirty="0" smtClean="0"/>
              <a:t>MECANISMOS E INSTRUMENTOS. Aquellos que nos indican el como en nuestras situaciones, condiciones y roles.</a:t>
            </a:r>
          </a:p>
          <a:p>
            <a:r>
              <a:rPr lang="es-CR" dirty="0" smtClean="0"/>
              <a:t>INCIDENCIA. Acerca del para que y rumbo.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75157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Segundo momento </a:t>
            </a:r>
            <a:endParaRPr lang="es-C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Plenaria de análisis de lecciones </a:t>
            </a:r>
            <a:endParaRPr lang="es-CR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776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Cierre final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Ahora en mejores condiciones vamos a ANIMAR, EMPRENDER Y MEJORAR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1814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179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Preguntas generadoras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s-CR" dirty="0" smtClean="0"/>
              <a:t>¿Qué podemos señalar como aprendizaje construido y su utilidad práctica para mejorar los resultados/impactos de la relación entre nuestra ASP y el desarrollo local?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9581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R" dirty="0"/>
              <a:t>Introducción y problematización del tema desde las vivencias de los participantes.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16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Primer momento</a:t>
            </a:r>
            <a:endParaRPr lang="es-CR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Ronda de presentaciones en parejas-</a:t>
            </a:r>
          </a:p>
          <a:p>
            <a:r>
              <a:rPr lang="es-CR" dirty="0" smtClean="0"/>
              <a:t>Fichas de vivencias turísticas. </a:t>
            </a:r>
          </a:p>
          <a:p>
            <a:r>
              <a:rPr lang="es-CR" dirty="0" smtClean="0"/>
              <a:t>Ficha de conflictos.</a:t>
            </a:r>
          </a:p>
          <a:p>
            <a:endParaRPr lang="es-CR" dirty="0"/>
          </a:p>
          <a:p>
            <a:r>
              <a:rPr lang="es-CR" dirty="0" smtClean="0"/>
              <a:t>Se colocan alfileres en el mapa, por color procedencia, vivencia y conflicto.</a:t>
            </a:r>
            <a:endParaRPr lang="es-CR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Quien es? De donde viene? Que hace? </a:t>
            </a:r>
          </a:p>
          <a:p>
            <a:r>
              <a:rPr lang="es-CR" dirty="0" smtClean="0"/>
              <a:t>Ejemplos de actividades turísticas en mi ASP. </a:t>
            </a:r>
          </a:p>
          <a:p>
            <a:r>
              <a:rPr lang="es-CR" dirty="0" smtClean="0"/>
              <a:t>Ejemplos de conflictos desde su experiencia y perspectiva. Que fue, entre quienes, porqué?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8129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Segundo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R" dirty="0" smtClean="0"/>
              <a:t>Importancia de construir conocimiento, el ciclo datos-información-conocimiento-elección/decisión..</a:t>
            </a:r>
          </a:p>
          <a:p>
            <a:r>
              <a:rPr lang="es-CR" dirty="0" smtClean="0"/>
              <a:t>El ciclo hechos-problema-preguntas-respuestas tentativas-modelo explicativo-curso de acción. </a:t>
            </a:r>
          </a:p>
          <a:p>
            <a:r>
              <a:rPr lang="es-CR" dirty="0" smtClean="0"/>
              <a:t>Colocación de carteles: conceptual, uno por sesión (5), 1 por ASP,  1 de aprendizajes. </a:t>
            </a:r>
          </a:p>
          <a:p>
            <a:r>
              <a:rPr lang="es-CR" dirty="0" smtClean="0"/>
              <a:t>Revisar la ruta de trabajo, las preguntas generadoras, </a:t>
            </a:r>
          </a:p>
          <a:p>
            <a:r>
              <a:rPr lang="es-CR" dirty="0" smtClean="0"/>
              <a:t>Grupos </a:t>
            </a:r>
            <a:r>
              <a:rPr lang="es-CR" dirty="0"/>
              <a:t>de aprendizaje cooperativo. ASP y </a:t>
            </a:r>
            <a:r>
              <a:rPr lang="es-CR" dirty="0" smtClean="0"/>
              <a:t>regiones, su importancia para nosotros. Registro de notas y bitácora de aprendizaje.</a:t>
            </a:r>
          </a:p>
          <a:p>
            <a:endParaRPr lang="es-CR" dirty="0" smtClean="0"/>
          </a:p>
          <a:p>
            <a:endParaRPr lang="es-CR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R" dirty="0" smtClean="0"/>
              <a:t>Ejercicio de los rompecabezas.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7587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dirty="0" smtClean="0"/>
              <a:t>Tercer momento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20242" y="1613239"/>
            <a:ext cx="1743956" cy="2085687"/>
          </a:xfrm>
        </p:spPr>
        <p:txBody>
          <a:bodyPr>
            <a:normAutofit fontScale="77500" lnSpcReduction="20000"/>
          </a:bodyPr>
          <a:lstStyle/>
          <a:p>
            <a:r>
              <a:rPr lang="es-CR" sz="1800" b="1" dirty="0" smtClean="0"/>
              <a:t>Revisando conceptos referentes. </a:t>
            </a:r>
          </a:p>
          <a:p>
            <a:pPr marL="0" indent="0" algn="just">
              <a:buNone/>
            </a:pPr>
            <a:r>
              <a:rPr lang="es-CR" sz="1800" dirty="0" smtClean="0"/>
              <a:t>Las herramientas para nuestro aprendizaje, importancia de los conceptos, que nos amplían la lectura crítica y el mejoramiento de nuestro accionar.</a:t>
            </a:r>
            <a:endParaRPr lang="es-CR" sz="1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952229" y="1613239"/>
            <a:ext cx="4772613" cy="2085687"/>
          </a:xfrm>
        </p:spPr>
        <p:txBody>
          <a:bodyPr numCol="2">
            <a:noAutofit/>
          </a:bodyPr>
          <a:lstStyle/>
          <a:p>
            <a:r>
              <a:rPr lang="es-CR" sz="1400" b="1" dirty="0" smtClean="0"/>
              <a:t>Comunidad</a:t>
            </a:r>
          </a:p>
          <a:p>
            <a:r>
              <a:rPr lang="es-CR" sz="1400" b="1" dirty="0" smtClean="0"/>
              <a:t>Actores</a:t>
            </a:r>
          </a:p>
          <a:p>
            <a:r>
              <a:rPr lang="es-CR" sz="1400" b="1" dirty="0" smtClean="0"/>
              <a:t>Procesos de desarrollo local</a:t>
            </a:r>
          </a:p>
          <a:p>
            <a:r>
              <a:rPr lang="es-CR" sz="1400" b="1" dirty="0" smtClean="0"/>
              <a:t>Asociatividad</a:t>
            </a:r>
          </a:p>
          <a:p>
            <a:r>
              <a:rPr lang="es-CR" sz="1400" b="1" dirty="0" smtClean="0"/>
              <a:t>Comunicación</a:t>
            </a:r>
          </a:p>
          <a:p>
            <a:endParaRPr lang="es-CR" sz="1400" b="1" dirty="0"/>
          </a:p>
          <a:p>
            <a:r>
              <a:rPr lang="es-CR" sz="1400" b="1" dirty="0" smtClean="0"/>
              <a:t>Conflictos</a:t>
            </a:r>
            <a:endParaRPr lang="es-CR" sz="1400" b="1" dirty="0"/>
          </a:p>
          <a:p>
            <a:r>
              <a:rPr lang="es-CR" sz="1400" b="1" dirty="0" smtClean="0"/>
              <a:t>Negociación</a:t>
            </a:r>
          </a:p>
          <a:p>
            <a:r>
              <a:rPr lang="es-CR" sz="1400" b="1" dirty="0" smtClean="0"/>
              <a:t>Desarrollo local</a:t>
            </a:r>
          </a:p>
          <a:p>
            <a:r>
              <a:rPr lang="es-CR" sz="1400" b="1" dirty="0" smtClean="0"/>
              <a:t>Calidad de vida</a:t>
            </a:r>
          </a:p>
          <a:p>
            <a:r>
              <a:rPr lang="es-CR" sz="1400" b="1" dirty="0" smtClean="0"/>
              <a:t>Planificación participativa</a:t>
            </a:r>
          </a:p>
        </p:txBody>
      </p:sp>
    </p:spTree>
    <p:extLst>
      <p:ext uri="{BB962C8B-B14F-4D97-AF65-F5344CB8AC3E}">
        <p14:creationId xmlns:p14="http://schemas.microsoft.com/office/powerpoint/2010/main" val="757581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2648</TotalTime>
  <Words>2662</Words>
  <Application>Microsoft Office PowerPoint</Application>
  <PresentationFormat>Personalizado</PresentationFormat>
  <Paragraphs>180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Orgánico</vt:lpstr>
      <vt:lpstr>Proyecto para el “Capacitación de Funcionarios del Sistema Nacional de Áreas de Conservación (SINAC), enfocados en el Turismo en Áreas Silvestres Protegidas”.</vt:lpstr>
      <vt:lpstr>Agenda de trabajo </vt:lpstr>
      <vt:lpstr>Preguntas generadoras</vt:lpstr>
      <vt:lpstr>Preguntas generadoras</vt:lpstr>
      <vt:lpstr>Preguntas generadoras</vt:lpstr>
      <vt:lpstr>Introducción y problematización del tema desde las vivencias de los participantes.</vt:lpstr>
      <vt:lpstr>Primer momento</vt:lpstr>
      <vt:lpstr>Segundo momento</vt:lpstr>
      <vt:lpstr>Tercer momento</vt:lpstr>
      <vt:lpstr>La comunidad </vt:lpstr>
      <vt:lpstr>La comunidad </vt:lpstr>
      <vt:lpstr>Los actores de la dinámica comunitaria </vt:lpstr>
      <vt:lpstr>Los actores de la dinámica comunitaria </vt:lpstr>
      <vt:lpstr>Los actores de la dinámica comunitaria </vt:lpstr>
      <vt:lpstr>Procesos de desarrollo local </vt:lpstr>
      <vt:lpstr>Procesos de desarrollo local </vt:lpstr>
      <vt:lpstr>La asociatividad</vt:lpstr>
      <vt:lpstr>Acerca de los conflictos </vt:lpstr>
      <vt:lpstr>Entonces el desarrollo local </vt:lpstr>
      <vt:lpstr>Calidad de vida </vt:lpstr>
      <vt:lpstr>La planificación y la planificación participativa </vt:lpstr>
      <vt:lpstr>La planificación y la planificación participativa</vt:lpstr>
      <vt:lpstr>Caracterizando nuestras comunidades. Taller vivencial</vt:lpstr>
      <vt:lpstr>Primer momento </vt:lpstr>
      <vt:lpstr>Segundo momento</vt:lpstr>
      <vt:lpstr>Tercer momento</vt:lpstr>
      <vt:lpstr>Cuarto momento</vt:lpstr>
      <vt:lpstr>Aprendamos de nuestras caracterizaciones para mejorar nuestro accionar</vt:lpstr>
      <vt:lpstr>Primer momento</vt:lpstr>
      <vt:lpstr>Presentación de PowerPoint</vt:lpstr>
      <vt:lpstr>Segundo momento</vt:lpstr>
      <vt:lpstr>Tercer momento</vt:lpstr>
      <vt:lpstr>Acerca de la comunicación y negociación</vt:lpstr>
      <vt:lpstr>Primer momento</vt:lpstr>
      <vt:lpstr>Segundo momento </vt:lpstr>
      <vt:lpstr>Tercer  momento</vt:lpstr>
      <vt:lpstr>Tercer momento</vt:lpstr>
      <vt:lpstr>Cuarto momento</vt:lpstr>
      <vt:lpstr>Acerca del manejo de conflictos.  Aprendamos de un caso</vt:lpstr>
      <vt:lpstr>Primer momento </vt:lpstr>
      <vt:lpstr>Segundo momento</vt:lpstr>
      <vt:lpstr>Tercer momento </vt:lpstr>
      <vt:lpstr>Cuarto momento </vt:lpstr>
      <vt:lpstr>Fijando aprendizaje y lecciones aplicables en nuestros ámbitos de responsabilidad</vt:lpstr>
      <vt:lpstr>Primer momento</vt:lpstr>
      <vt:lpstr>Segundo momento </vt:lpstr>
      <vt:lpstr>Tercer momento</vt:lpstr>
      <vt:lpstr>Presentación de PowerPoint</vt:lpstr>
    </vt:vector>
  </TitlesOfParts>
  <Company>JAAL     CMGF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ACTORAS Y ACTORES, SUJETOS  DE LA COMUNIDAD RURAL</dc:title>
  <dc:creator>JAAL     MJAG</dc:creator>
  <cp:lastModifiedBy>Paula Aguero</cp:lastModifiedBy>
  <cp:revision>196</cp:revision>
  <dcterms:created xsi:type="dcterms:W3CDTF">2006-03-03T05:20:42Z</dcterms:created>
  <dcterms:modified xsi:type="dcterms:W3CDTF">2016-02-12T21:06:29Z</dcterms:modified>
</cp:coreProperties>
</file>