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1"/>
  </p:notesMasterIdLst>
  <p:sldIdLst>
    <p:sldId id="258" r:id="rId2"/>
    <p:sldId id="290" r:id="rId3"/>
    <p:sldId id="318" r:id="rId4"/>
    <p:sldId id="319" r:id="rId5"/>
    <p:sldId id="320" r:id="rId6"/>
    <p:sldId id="321" r:id="rId7"/>
    <p:sldId id="322" r:id="rId8"/>
    <p:sldId id="261" r:id="rId9"/>
    <p:sldId id="294" r:id="rId10"/>
    <p:sldId id="262" r:id="rId11"/>
    <p:sldId id="305" r:id="rId12"/>
    <p:sldId id="266" r:id="rId13"/>
    <p:sldId id="270" r:id="rId14"/>
    <p:sldId id="271" r:id="rId15"/>
    <p:sldId id="272" r:id="rId16"/>
    <p:sldId id="273" r:id="rId17"/>
    <p:sldId id="274" r:id="rId18"/>
    <p:sldId id="277" r:id="rId19"/>
    <p:sldId id="306" r:id="rId20"/>
    <p:sldId id="307" r:id="rId21"/>
    <p:sldId id="308" r:id="rId22"/>
    <p:sldId id="309" r:id="rId23"/>
    <p:sldId id="292" r:id="rId24"/>
    <p:sldId id="293" r:id="rId25"/>
    <p:sldId id="297" r:id="rId26"/>
    <p:sldId id="313" r:id="rId27"/>
    <p:sldId id="289" r:id="rId28"/>
    <p:sldId id="315" r:id="rId29"/>
    <p:sldId id="316" r:id="rId30"/>
  </p:sldIdLst>
  <p:sldSz cx="9144000" cy="6858000" type="screen4x3"/>
  <p:notesSz cx="6858000" cy="9144000"/>
  <p:defaultTextStyle>
    <a:defPPr>
      <a:defRPr lang="es-B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5CEB0-ED87-48D9-BF1F-DE6D65833BED}" type="doc">
      <dgm:prSet loTypeId="urn:microsoft.com/office/officeart/2005/8/layout/venn1" loCatId="relationship" qsTypeId="urn:microsoft.com/office/officeart/2005/8/quickstyle/3d1" qsCatId="3D" csTypeId="urn:microsoft.com/office/officeart/2005/8/colors/colorful5" csCatId="colorful" phldr="1"/>
      <dgm:spPr/>
    </dgm:pt>
    <dgm:pt modelId="{04BFBABB-A3CC-4C8C-A2E1-3E3EB707D51A}">
      <dgm:prSet phldrT="[Texto]" custT="1"/>
      <dgm:spPr/>
      <dgm:t>
        <a:bodyPr/>
        <a:lstStyle/>
        <a:p>
          <a:endParaRPr lang="es-BO" sz="1400" dirty="0"/>
        </a:p>
      </dgm:t>
    </dgm:pt>
    <dgm:pt modelId="{F6DA74EF-FFAB-468B-8250-14392B8ABE18}" type="parTrans" cxnId="{6547019C-4CFB-4ADB-BA97-928E00F34CFA}">
      <dgm:prSet/>
      <dgm:spPr/>
      <dgm:t>
        <a:bodyPr/>
        <a:lstStyle/>
        <a:p>
          <a:endParaRPr lang="es-BO"/>
        </a:p>
      </dgm:t>
    </dgm:pt>
    <dgm:pt modelId="{9A81084B-38BE-4E8E-B9E5-91F229748D2E}" type="sibTrans" cxnId="{6547019C-4CFB-4ADB-BA97-928E00F34CFA}">
      <dgm:prSet/>
      <dgm:spPr/>
      <dgm:t>
        <a:bodyPr/>
        <a:lstStyle/>
        <a:p>
          <a:endParaRPr lang="es-BO"/>
        </a:p>
      </dgm:t>
    </dgm:pt>
    <dgm:pt modelId="{1FBBCC26-88C3-4A99-94E3-4B1434A36F9E}">
      <dgm:prSet phldrT="[Texto]" custT="1"/>
      <dgm:spPr/>
      <dgm:t>
        <a:bodyPr/>
        <a:lstStyle/>
        <a:p>
          <a:r>
            <a:rPr lang="es-BO" sz="1400" dirty="0" smtClean="0"/>
            <a:t>Uso sostenible</a:t>
          </a:r>
          <a:endParaRPr lang="es-BO" sz="1400" dirty="0"/>
        </a:p>
      </dgm:t>
    </dgm:pt>
    <dgm:pt modelId="{B6020B23-F5FE-42E0-96AE-FDE3A0EAD2D1}" type="parTrans" cxnId="{8FAD4B4D-35AB-4FA8-A78E-30E7A5694B8B}">
      <dgm:prSet/>
      <dgm:spPr/>
      <dgm:t>
        <a:bodyPr/>
        <a:lstStyle/>
        <a:p>
          <a:endParaRPr lang="es-BO"/>
        </a:p>
      </dgm:t>
    </dgm:pt>
    <dgm:pt modelId="{D9B770A1-38D8-4246-859D-E00C3AC9C36A}" type="sibTrans" cxnId="{8FAD4B4D-35AB-4FA8-A78E-30E7A5694B8B}">
      <dgm:prSet/>
      <dgm:spPr/>
      <dgm:t>
        <a:bodyPr/>
        <a:lstStyle/>
        <a:p>
          <a:endParaRPr lang="es-BO"/>
        </a:p>
      </dgm:t>
    </dgm:pt>
    <dgm:pt modelId="{E44EDBF8-97C7-4139-88AF-552728984EDA}">
      <dgm:prSet phldrT="[Texto]" custT="1"/>
      <dgm:spPr/>
      <dgm:t>
        <a:bodyPr/>
        <a:lstStyle/>
        <a:p>
          <a:endParaRPr lang="es-BO" sz="1400" dirty="0"/>
        </a:p>
      </dgm:t>
    </dgm:pt>
    <dgm:pt modelId="{42936B08-66A8-4F0B-B319-D06050A671E5}" type="parTrans" cxnId="{75C2EA04-352B-4F5F-8614-BCE28D7847CB}">
      <dgm:prSet/>
      <dgm:spPr/>
      <dgm:t>
        <a:bodyPr/>
        <a:lstStyle/>
        <a:p>
          <a:endParaRPr lang="es-BO"/>
        </a:p>
      </dgm:t>
    </dgm:pt>
    <dgm:pt modelId="{B6307D31-38D5-49A6-BF5A-1FB8F5C98B68}" type="sibTrans" cxnId="{75C2EA04-352B-4F5F-8614-BCE28D7847CB}">
      <dgm:prSet/>
      <dgm:spPr/>
      <dgm:t>
        <a:bodyPr/>
        <a:lstStyle/>
        <a:p>
          <a:endParaRPr lang="es-BO"/>
        </a:p>
      </dgm:t>
    </dgm:pt>
    <dgm:pt modelId="{A3924793-9AD8-423D-9FA8-5439B0D57433}" type="pres">
      <dgm:prSet presAssocID="{AA75CEB0-ED87-48D9-BF1F-DE6D65833BED}" presName="compositeShape" presStyleCnt="0">
        <dgm:presLayoutVars>
          <dgm:chMax val="7"/>
          <dgm:dir/>
          <dgm:resizeHandles val="exact"/>
        </dgm:presLayoutVars>
      </dgm:prSet>
      <dgm:spPr/>
    </dgm:pt>
    <dgm:pt modelId="{B44FA914-99E2-4E3A-A7A2-F4B689116A73}" type="pres">
      <dgm:prSet presAssocID="{04BFBABB-A3CC-4C8C-A2E1-3E3EB707D51A}" presName="circ1" presStyleLbl="vennNode1" presStyleIdx="0" presStyleCnt="3"/>
      <dgm:spPr/>
      <dgm:t>
        <a:bodyPr/>
        <a:lstStyle/>
        <a:p>
          <a:endParaRPr lang="es-BO"/>
        </a:p>
      </dgm:t>
    </dgm:pt>
    <dgm:pt modelId="{911CCFA5-A5A1-4A59-A3D1-6C07925D05E7}" type="pres">
      <dgm:prSet presAssocID="{04BFBABB-A3CC-4C8C-A2E1-3E3EB707D51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C898CCC1-2FB7-466A-B771-8E5F19405339}" type="pres">
      <dgm:prSet presAssocID="{1FBBCC26-88C3-4A99-94E3-4B1434A36F9E}" presName="circ2" presStyleLbl="vennNode1" presStyleIdx="1" presStyleCnt="3"/>
      <dgm:spPr/>
      <dgm:t>
        <a:bodyPr/>
        <a:lstStyle/>
        <a:p>
          <a:endParaRPr lang="es-BO"/>
        </a:p>
      </dgm:t>
    </dgm:pt>
    <dgm:pt modelId="{33FA1B51-013A-48DE-BF4D-84CE213C66C5}" type="pres">
      <dgm:prSet presAssocID="{1FBBCC26-88C3-4A99-94E3-4B1434A36F9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6D3AAF0C-690E-4C03-9C51-194758B74568}" type="pres">
      <dgm:prSet presAssocID="{E44EDBF8-97C7-4139-88AF-552728984EDA}" presName="circ3" presStyleLbl="vennNode1" presStyleIdx="2" presStyleCnt="3" custLinFactNeighborX="-1315" custLinFactNeighborY="457"/>
      <dgm:spPr/>
      <dgm:t>
        <a:bodyPr/>
        <a:lstStyle/>
        <a:p>
          <a:endParaRPr lang="es-BO"/>
        </a:p>
      </dgm:t>
    </dgm:pt>
    <dgm:pt modelId="{AA8EC15D-44EE-4DFB-9824-94B93E53DD0D}" type="pres">
      <dgm:prSet presAssocID="{E44EDBF8-97C7-4139-88AF-552728984ED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BO"/>
        </a:p>
      </dgm:t>
    </dgm:pt>
  </dgm:ptLst>
  <dgm:cxnLst>
    <dgm:cxn modelId="{E14E39A1-BFB0-CA4C-AE02-9195A61EC2DE}" type="presOf" srcId="{04BFBABB-A3CC-4C8C-A2E1-3E3EB707D51A}" destId="{911CCFA5-A5A1-4A59-A3D1-6C07925D05E7}" srcOrd="1" destOrd="0" presId="urn:microsoft.com/office/officeart/2005/8/layout/venn1"/>
    <dgm:cxn modelId="{FFB3B2B0-AEF7-6E4B-8825-8FB896C38C12}" type="presOf" srcId="{E44EDBF8-97C7-4139-88AF-552728984EDA}" destId="{AA8EC15D-44EE-4DFB-9824-94B93E53DD0D}" srcOrd="1" destOrd="0" presId="urn:microsoft.com/office/officeart/2005/8/layout/venn1"/>
    <dgm:cxn modelId="{E43A373F-1111-7648-B942-396F75945A82}" type="presOf" srcId="{04BFBABB-A3CC-4C8C-A2E1-3E3EB707D51A}" destId="{B44FA914-99E2-4E3A-A7A2-F4B689116A73}" srcOrd="0" destOrd="0" presId="urn:microsoft.com/office/officeart/2005/8/layout/venn1"/>
    <dgm:cxn modelId="{6547019C-4CFB-4ADB-BA97-928E00F34CFA}" srcId="{AA75CEB0-ED87-48D9-BF1F-DE6D65833BED}" destId="{04BFBABB-A3CC-4C8C-A2E1-3E3EB707D51A}" srcOrd="0" destOrd="0" parTransId="{F6DA74EF-FFAB-468B-8250-14392B8ABE18}" sibTransId="{9A81084B-38BE-4E8E-B9E5-91F229748D2E}"/>
    <dgm:cxn modelId="{6DFBE8CC-CD23-F94D-9C90-91E4104970BE}" type="presOf" srcId="{1FBBCC26-88C3-4A99-94E3-4B1434A36F9E}" destId="{C898CCC1-2FB7-466A-B771-8E5F19405339}" srcOrd="0" destOrd="0" presId="urn:microsoft.com/office/officeart/2005/8/layout/venn1"/>
    <dgm:cxn modelId="{39B6B795-5507-5D47-BFA0-C1C9BE8AE7CF}" type="presOf" srcId="{1FBBCC26-88C3-4A99-94E3-4B1434A36F9E}" destId="{33FA1B51-013A-48DE-BF4D-84CE213C66C5}" srcOrd="1" destOrd="0" presId="urn:microsoft.com/office/officeart/2005/8/layout/venn1"/>
    <dgm:cxn modelId="{8FAD4B4D-35AB-4FA8-A78E-30E7A5694B8B}" srcId="{AA75CEB0-ED87-48D9-BF1F-DE6D65833BED}" destId="{1FBBCC26-88C3-4A99-94E3-4B1434A36F9E}" srcOrd="1" destOrd="0" parTransId="{B6020B23-F5FE-42E0-96AE-FDE3A0EAD2D1}" sibTransId="{D9B770A1-38D8-4246-859D-E00C3AC9C36A}"/>
    <dgm:cxn modelId="{BC9758AD-10D7-A54B-B6D2-8CC3F94CACE1}" type="presOf" srcId="{AA75CEB0-ED87-48D9-BF1F-DE6D65833BED}" destId="{A3924793-9AD8-423D-9FA8-5439B0D57433}" srcOrd="0" destOrd="0" presId="urn:microsoft.com/office/officeart/2005/8/layout/venn1"/>
    <dgm:cxn modelId="{B78C6759-EF08-6F46-B50E-DD74FBD125BC}" type="presOf" srcId="{E44EDBF8-97C7-4139-88AF-552728984EDA}" destId="{6D3AAF0C-690E-4C03-9C51-194758B74568}" srcOrd="0" destOrd="0" presId="urn:microsoft.com/office/officeart/2005/8/layout/venn1"/>
    <dgm:cxn modelId="{75C2EA04-352B-4F5F-8614-BCE28D7847CB}" srcId="{AA75CEB0-ED87-48D9-BF1F-DE6D65833BED}" destId="{E44EDBF8-97C7-4139-88AF-552728984EDA}" srcOrd="2" destOrd="0" parTransId="{42936B08-66A8-4F0B-B319-D06050A671E5}" sibTransId="{B6307D31-38D5-49A6-BF5A-1FB8F5C98B68}"/>
    <dgm:cxn modelId="{110153FC-D309-9946-91BD-31D96D266A2A}" type="presParOf" srcId="{A3924793-9AD8-423D-9FA8-5439B0D57433}" destId="{B44FA914-99E2-4E3A-A7A2-F4B689116A73}" srcOrd="0" destOrd="0" presId="urn:microsoft.com/office/officeart/2005/8/layout/venn1"/>
    <dgm:cxn modelId="{507F269E-546A-7A4E-A19B-0E51D451303F}" type="presParOf" srcId="{A3924793-9AD8-423D-9FA8-5439B0D57433}" destId="{911CCFA5-A5A1-4A59-A3D1-6C07925D05E7}" srcOrd="1" destOrd="0" presId="urn:microsoft.com/office/officeart/2005/8/layout/venn1"/>
    <dgm:cxn modelId="{D2C070E4-FCC2-EA46-B00D-EB17B093B9C3}" type="presParOf" srcId="{A3924793-9AD8-423D-9FA8-5439B0D57433}" destId="{C898CCC1-2FB7-466A-B771-8E5F19405339}" srcOrd="2" destOrd="0" presId="urn:microsoft.com/office/officeart/2005/8/layout/venn1"/>
    <dgm:cxn modelId="{47DB668B-4F01-6C48-813C-7CDEC36B9DCC}" type="presParOf" srcId="{A3924793-9AD8-423D-9FA8-5439B0D57433}" destId="{33FA1B51-013A-48DE-BF4D-84CE213C66C5}" srcOrd="3" destOrd="0" presId="urn:microsoft.com/office/officeart/2005/8/layout/venn1"/>
    <dgm:cxn modelId="{B6687669-91AD-7F43-90FA-498477BE5D6A}" type="presParOf" srcId="{A3924793-9AD8-423D-9FA8-5439B0D57433}" destId="{6D3AAF0C-690E-4C03-9C51-194758B74568}" srcOrd="4" destOrd="0" presId="urn:microsoft.com/office/officeart/2005/8/layout/venn1"/>
    <dgm:cxn modelId="{907130CA-7CD5-1E43-BFF4-7A94E39DF91E}" type="presParOf" srcId="{A3924793-9AD8-423D-9FA8-5439B0D57433}" destId="{AA8EC15D-44EE-4DFB-9824-94B93E53DD0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600268-D3F0-4E2D-AB49-959FC40438E8}" type="doc">
      <dgm:prSet loTypeId="urn:microsoft.com/office/officeart/2005/8/layout/arrow2" loCatId="process" qsTypeId="urn:microsoft.com/office/officeart/2005/8/quickstyle/3d2" qsCatId="3D" csTypeId="urn:microsoft.com/office/officeart/2005/8/colors/accent0_1" csCatId="mainScheme" phldr="1"/>
      <dgm:spPr/>
    </dgm:pt>
    <dgm:pt modelId="{23088170-137F-4A9F-9CB5-AE61CE7464DE}">
      <dgm:prSet phldrT="[Texto]" custT="1"/>
      <dgm:spPr/>
      <dgm:t>
        <a:bodyPr/>
        <a:lstStyle/>
        <a:p>
          <a:r>
            <a:rPr lang="es-BO" sz="2000" b="1" dirty="0" smtClean="0"/>
            <a:t>Acuerdos</a:t>
          </a:r>
          <a:endParaRPr lang="es-BO" sz="2000" b="1" dirty="0"/>
        </a:p>
      </dgm:t>
    </dgm:pt>
    <dgm:pt modelId="{96770685-10E6-40BB-8686-15A14F0F00E2}" type="parTrans" cxnId="{AF7AEB04-AB09-4D66-8897-40867415CDEF}">
      <dgm:prSet/>
      <dgm:spPr/>
      <dgm:t>
        <a:bodyPr/>
        <a:lstStyle/>
        <a:p>
          <a:endParaRPr lang="es-BO"/>
        </a:p>
      </dgm:t>
    </dgm:pt>
    <dgm:pt modelId="{25A5E221-0229-4F85-AECA-FFDD4B1CB7E0}" type="sibTrans" cxnId="{AF7AEB04-AB09-4D66-8897-40867415CDEF}">
      <dgm:prSet/>
      <dgm:spPr/>
      <dgm:t>
        <a:bodyPr/>
        <a:lstStyle/>
        <a:p>
          <a:endParaRPr lang="es-BO"/>
        </a:p>
      </dgm:t>
    </dgm:pt>
    <dgm:pt modelId="{17AAF462-D70F-4491-ACF0-060EB31CB25A}">
      <dgm:prSet phldrT="[Texto]" custT="1"/>
      <dgm:spPr/>
      <dgm:t>
        <a:bodyPr/>
        <a:lstStyle/>
        <a:p>
          <a:r>
            <a:rPr lang="es-BO" sz="2000" b="1" dirty="0" smtClean="0"/>
            <a:t>Estrategia</a:t>
          </a:r>
          <a:endParaRPr lang="es-BO" sz="2000" b="1" dirty="0"/>
        </a:p>
      </dgm:t>
    </dgm:pt>
    <dgm:pt modelId="{6B406310-E3B9-44CD-AC14-3193C115F0F9}" type="parTrans" cxnId="{5543CEB9-6114-4C77-8D1D-B27E95544F75}">
      <dgm:prSet/>
      <dgm:spPr/>
      <dgm:t>
        <a:bodyPr/>
        <a:lstStyle/>
        <a:p>
          <a:endParaRPr lang="es-BO"/>
        </a:p>
      </dgm:t>
    </dgm:pt>
    <dgm:pt modelId="{2A420A34-7F05-449B-9C31-EC132CCE4E4F}" type="sibTrans" cxnId="{5543CEB9-6114-4C77-8D1D-B27E95544F75}">
      <dgm:prSet/>
      <dgm:spPr/>
      <dgm:t>
        <a:bodyPr/>
        <a:lstStyle/>
        <a:p>
          <a:endParaRPr lang="es-BO"/>
        </a:p>
      </dgm:t>
    </dgm:pt>
    <dgm:pt modelId="{212C6CC7-DF57-4AC6-BBBE-E3307BB400A2}">
      <dgm:prSet phldrT="[Texto]" custT="1"/>
      <dgm:spPr/>
      <dgm:t>
        <a:bodyPr/>
        <a:lstStyle/>
        <a:p>
          <a:r>
            <a:rPr lang="es-BO" sz="2000" b="1" dirty="0" smtClean="0"/>
            <a:t>Objetivos</a:t>
          </a:r>
          <a:endParaRPr lang="es-BO" sz="2000" b="1" dirty="0"/>
        </a:p>
      </dgm:t>
    </dgm:pt>
    <dgm:pt modelId="{CF84BAE5-E022-431F-B2C2-9082BCF98F2D}" type="parTrans" cxnId="{63AA961D-A0FC-47A8-A3D4-E157C120F967}">
      <dgm:prSet/>
      <dgm:spPr/>
      <dgm:t>
        <a:bodyPr/>
        <a:lstStyle/>
        <a:p>
          <a:endParaRPr lang="es-BO"/>
        </a:p>
      </dgm:t>
    </dgm:pt>
    <dgm:pt modelId="{D596B24F-5980-4D08-B097-841BDAD815C8}" type="sibTrans" cxnId="{63AA961D-A0FC-47A8-A3D4-E157C120F967}">
      <dgm:prSet/>
      <dgm:spPr/>
      <dgm:t>
        <a:bodyPr/>
        <a:lstStyle/>
        <a:p>
          <a:endParaRPr lang="es-BO"/>
        </a:p>
      </dgm:t>
    </dgm:pt>
    <dgm:pt modelId="{1CDFA0E8-9561-4C88-9AC4-75255ECCC258}" type="pres">
      <dgm:prSet presAssocID="{9A600268-D3F0-4E2D-AB49-959FC40438E8}" presName="arrowDiagram" presStyleCnt="0">
        <dgm:presLayoutVars>
          <dgm:chMax val="5"/>
          <dgm:dir/>
          <dgm:resizeHandles val="exact"/>
        </dgm:presLayoutVars>
      </dgm:prSet>
      <dgm:spPr/>
    </dgm:pt>
    <dgm:pt modelId="{94769E5A-C348-4153-85C0-916456CDC05E}" type="pres">
      <dgm:prSet presAssocID="{9A600268-D3F0-4E2D-AB49-959FC40438E8}" presName="arrow" presStyleLbl="bgShp" presStyleIdx="0" presStyleCnt="1"/>
      <dgm:spPr/>
    </dgm:pt>
    <dgm:pt modelId="{8CB77A85-B456-4FDE-9338-C9A586E76CD6}" type="pres">
      <dgm:prSet presAssocID="{9A600268-D3F0-4E2D-AB49-959FC40438E8}" presName="arrowDiagram3" presStyleCnt="0"/>
      <dgm:spPr/>
    </dgm:pt>
    <dgm:pt modelId="{0481EBEF-D820-47C1-BCE8-89FB37794211}" type="pres">
      <dgm:prSet presAssocID="{23088170-137F-4A9F-9CB5-AE61CE7464DE}" presName="bullet3a" presStyleLbl="node1" presStyleIdx="0" presStyleCnt="3"/>
      <dgm:spPr/>
    </dgm:pt>
    <dgm:pt modelId="{D1A1728C-4534-44FD-9CAE-310403C9A601}" type="pres">
      <dgm:prSet presAssocID="{23088170-137F-4A9F-9CB5-AE61CE7464DE}" presName="textBox3a" presStyleLbl="revTx" presStyleIdx="0" presStyleCnt="3" custScaleX="139766" custScaleY="74548" custLinFactNeighborX="17982" custLinFactNeighborY="12726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BD056BF6-2D41-42D3-B1AC-E939095CBE7E}" type="pres">
      <dgm:prSet presAssocID="{17AAF462-D70F-4491-ACF0-060EB31CB25A}" presName="bullet3b" presStyleLbl="node1" presStyleIdx="1" presStyleCnt="3"/>
      <dgm:spPr/>
    </dgm:pt>
    <dgm:pt modelId="{0138A8A4-4603-42D8-8835-A038EA9610C9}" type="pres">
      <dgm:prSet presAssocID="{17AAF462-D70F-4491-ACF0-060EB31CB25A}" presName="textBox3b" presStyleLbl="revTx" presStyleIdx="1" presStyleCnt="3" custScaleX="150684" custScaleY="61458" custLinFactNeighborX="6954" custLinFactNeighborY="0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236181C7-8BDE-4D35-BF98-C0BC3488469F}" type="pres">
      <dgm:prSet presAssocID="{212C6CC7-DF57-4AC6-BBBE-E3307BB400A2}" presName="bullet3c" presStyleLbl="node1" presStyleIdx="2" presStyleCnt="3"/>
      <dgm:spPr/>
    </dgm:pt>
    <dgm:pt modelId="{8037C2EC-FB51-40E3-9180-EEB2B6F1724E}" type="pres">
      <dgm:prSet presAssocID="{212C6CC7-DF57-4AC6-BBBE-E3307BB400A2}" presName="textBox3c" presStyleLbl="revTx" presStyleIdx="2" presStyleCnt="3" custScaleX="140379" custScaleY="72490" custLinFactNeighborX="8238" custLinFactNeighborY="7685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</dgm:ptLst>
  <dgm:cxnLst>
    <dgm:cxn modelId="{AF7AEB04-AB09-4D66-8897-40867415CDEF}" srcId="{9A600268-D3F0-4E2D-AB49-959FC40438E8}" destId="{23088170-137F-4A9F-9CB5-AE61CE7464DE}" srcOrd="0" destOrd="0" parTransId="{96770685-10E6-40BB-8686-15A14F0F00E2}" sibTransId="{25A5E221-0229-4F85-AECA-FFDD4B1CB7E0}"/>
    <dgm:cxn modelId="{F87485AD-CC8E-FB4B-B469-B7F32F05B95B}" type="presOf" srcId="{17AAF462-D70F-4491-ACF0-060EB31CB25A}" destId="{0138A8A4-4603-42D8-8835-A038EA9610C9}" srcOrd="0" destOrd="0" presId="urn:microsoft.com/office/officeart/2005/8/layout/arrow2"/>
    <dgm:cxn modelId="{63AA961D-A0FC-47A8-A3D4-E157C120F967}" srcId="{9A600268-D3F0-4E2D-AB49-959FC40438E8}" destId="{212C6CC7-DF57-4AC6-BBBE-E3307BB400A2}" srcOrd="2" destOrd="0" parTransId="{CF84BAE5-E022-431F-B2C2-9082BCF98F2D}" sibTransId="{D596B24F-5980-4D08-B097-841BDAD815C8}"/>
    <dgm:cxn modelId="{ACB760F4-EB86-3844-977D-0FF0EEE67800}" type="presOf" srcId="{23088170-137F-4A9F-9CB5-AE61CE7464DE}" destId="{D1A1728C-4534-44FD-9CAE-310403C9A601}" srcOrd="0" destOrd="0" presId="urn:microsoft.com/office/officeart/2005/8/layout/arrow2"/>
    <dgm:cxn modelId="{1117DB7A-3AFC-304C-BF4B-25815AADF02A}" type="presOf" srcId="{212C6CC7-DF57-4AC6-BBBE-E3307BB400A2}" destId="{8037C2EC-FB51-40E3-9180-EEB2B6F1724E}" srcOrd="0" destOrd="0" presId="urn:microsoft.com/office/officeart/2005/8/layout/arrow2"/>
    <dgm:cxn modelId="{5543CEB9-6114-4C77-8D1D-B27E95544F75}" srcId="{9A600268-D3F0-4E2D-AB49-959FC40438E8}" destId="{17AAF462-D70F-4491-ACF0-060EB31CB25A}" srcOrd="1" destOrd="0" parTransId="{6B406310-E3B9-44CD-AC14-3193C115F0F9}" sibTransId="{2A420A34-7F05-449B-9C31-EC132CCE4E4F}"/>
    <dgm:cxn modelId="{54B90A99-5A60-BE4B-880D-435C409CBE4C}" type="presOf" srcId="{9A600268-D3F0-4E2D-AB49-959FC40438E8}" destId="{1CDFA0E8-9561-4C88-9AC4-75255ECCC258}" srcOrd="0" destOrd="0" presId="urn:microsoft.com/office/officeart/2005/8/layout/arrow2"/>
    <dgm:cxn modelId="{EAF0708F-B852-8F48-BD44-167AB073FE4A}" type="presParOf" srcId="{1CDFA0E8-9561-4C88-9AC4-75255ECCC258}" destId="{94769E5A-C348-4153-85C0-916456CDC05E}" srcOrd="0" destOrd="0" presId="urn:microsoft.com/office/officeart/2005/8/layout/arrow2"/>
    <dgm:cxn modelId="{5FD47934-D14B-3C47-AA91-A364A85A6ED0}" type="presParOf" srcId="{1CDFA0E8-9561-4C88-9AC4-75255ECCC258}" destId="{8CB77A85-B456-4FDE-9338-C9A586E76CD6}" srcOrd="1" destOrd="0" presId="urn:microsoft.com/office/officeart/2005/8/layout/arrow2"/>
    <dgm:cxn modelId="{BB85AE2F-B40E-4543-A15C-DE6A7A5709E3}" type="presParOf" srcId="{8CB77A85-B456-4FDE-9338-C9A586E76CD6}" destId="{0481EBEF-D820-47C1-BCE8-89FB37794211}" srcOrd="0" destOrd="0" presId="urn:microsoft.com/office/officeart/2005/8/layout/arrow2"/>
    <dgm:cxn modelId="{353F3D31-3723-D74A-983E-90A03A7B1895}" type="presParOf" srcId="{8CB77A85-B456-4FDE-9338-C9A586E76CD6}" destId="{D1A1728C-4534-44FD-9CAE-310403C9A601}" srcOrd="1" destOrd="0" presId="urn:microsoft.com/office/officeart/2005/8/layout/arrow2"/>
    <dgm:cxn modelId="{601BC2C8-7601-9743-8BA9-7B8B08F9AB42}" type="presParOf" srcId="{8CB77A85-B456-4FDE-9338-C9A586E76CD6}" destId="{BD056BF6-2D41-42D3-B1AC-E939095CBE7E}" srcOrd="2" destOrd="0" presId="urn:microsoft.com/office/officeart/2005/8/layout/arrow2"/>
    <dgm:cxn modelId="{CBDA2CD4-1229-2748-91E0-71FF578C25EA}" type="presParOf" srcId="{8CB77A85-B456-4FDE-9338-C9A586E76CD6}" destId="{0138A8A4-4603-42D8-8835-A038EA9610C9}" srcOrd="3" destOrd="0" presId="urn:microsoft.com/office/officeart/2005/8/layout/arrow2"/>
    <dgm:cxn modelId="{5A3B3A93-570E-BB4E-9547-7EB5A024CC97}" type="presParOf" srcId="{8CB77A85-B456-4FDE-9338-C9A586E76CD6}" destId="{236181C7-8BDE-4D35-BF98-C0BC3488469F}" srcOrd="4" destOrd="0" presId="urn:microsoft.com/office/officeart/2005/8/layout/arrow2"/>
    <dgm:cxn modelId="{6F1B1B00-B97B-D24D-BC21-C59AE5CD9C6A}" type="presParOf" srcId="{8CB77A85-B456-4FDE-9338-C9A586E76CD6}" destId="{8037C2EC-FB51-40E3-9180-EEB2B6F1724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A21B88-3097-47C2-B79A-5A3BD56C7C95}" type="doc">
      <dgm:prSet loTypeId="urn:microsoft.com/office/officeart/2005/8/layout/pyramid1" loCatId="pyramid" qsTypeId="urn:microsoft.com/office/officeart/2005/8/quickstyle/3d2" qsCatId="3D" csTypeId="urn:microsoft.com/office/officeart/2005/8/colors/colorful5" csCatId="colorful" phldr="1"/>
      <dgm:spPr/>
    </dgm:pt>
    <dgm:pt modelId="{64248440-DBD6-4A43-866A-9879AC39B5A2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BO" sz="3200" b="1" dirty="0" smtClean="0">
              <a:solidFill>
                <a:srgbClr val="FF0000"/>
              </a:solidFill>
            </a:rPr>
            <a:t>EE</a:t>
          </a:r>
          <a:endParaRPr lang="es-BO" sz="3600" b="1" dirty="0" smtClean="0">
            <a:solidFill>
              <a:srgbClr val="FF0000"/>
            </a:solidFill>
          </a:endParaRPr>
        </a:p>
      </dgm:t>
    </dgm:pt>
    <dgm:pt modelId="{FDE1AECF-8948-461E-806E-85716316A0B1}" type="parTrans" cxnId="{5FE66B16-96AB-42B5-B20A-F8EF35C366E9}">
      <dgm:prSet/>
      <dgm:spPr/>
      <dgm:t>
        <a:bodyPr/>
        <a:lstStyle/>
        <a:p>
          <a:endParaRPr lang="es-BO"/>
        </a:p>
      </dgm:t>
    </dgm:pt>
    <dgm:pt modelId="{BB23DFE9-3251-4505-986B-E971DAEB6ADD}" type="sibTrans" cxnId="{5FE66B16-96AB-42B5-B20A-F8EF35C366E9}">
      <dgm:prSet/>
      <dgm:spPr/>
      <dgm:t>
        <a:bodyPr/>
        <a:lstStyle/>
        <a:p>
          <a:endParaRPr lang="es-BO"/>
        </a:p>
      </dgm:t>
    </dgm:pt>
    <dgm:pt modelId="{93ED6253-2824-46B1-97DA-038924AB5969}">
      <dgm:prSet phldrT="[Texto]" custT="1"/>
      <dgm:spPr/>
      <dgm:t>
        <a:bodyPr/>
        <a:lstStyle/>
        <a:p>
          <a:r>
            <a:rPr lang="es-BO" sz="2800" b="1" dirty="0" smtClean="0">
              <a:solidFill>
                <a:schemeClr val="tx1"/>
              </a:solidFill>
            </a:rPr>
            <a:t>Políticas Públicas</a:t>
          </a:r>
          <a:endParaRPr lang="es-BO" sz="2800" b="1" dirty="0">
            <a:solidFill>
              <a:schemeClr val="tx1"/>
            </a:solidFill>
          </a:endParaRPr>
        </a:p>
      </dgm:t>
    </dgm:pt>
    <dgm:pt modelId="{E16C5B53-4615-428E-A0DC-2CF4B36A19B5}" type="parTrans" cxnId="{EE78DAC5-F17E-4A67-9C20-EAAC9B077423}">
      <dgm:prSet/>
      <dgm:spPr/>
      <dgm:t>
        <a:bodyPr/>
        <a:lstStyle/>
        <a:p>
          <a:endParaRPr lang="es-BO"/>
        </a:p>
      </dgm:t>
    </dgm:pt>
    <dgm:pt modelId="{F93FE67C-4A76-4556-B2F2-EBD04C92C7CF}" type="sibTrans" cxnId="{EE78DAC5-F17E-4A67-9C20-EAAC9B077423}">
      <dgm:prSet/>
      <dgm:spPr/>
      <dgm:t>
        <a:bodyPr/>
        <a:lstStyle/>
        <a:p>
          <a:endParaRPr lang="es-BO"/>
        </a:p>
      </dgm:t>
    </dgm:pt>
    <dgm:pt modelId="{28FFCA4F-F4A8-4452-98B7-E29EAFC9377F}">
      <dgm:prSet phldrT="[Texto]" custT="1"/>
      <dgm:spPr>
        <a:gradFill rotWithShape="0">
          <a:gsLst>
            <a:gs pos="0">
              <a:srgbClr val="663300"/>
            </a:gs>
            <a:gs pos="80000">
              <a:schemeClr val="accent5">
                <a:hueOff val="1630140"/>
                <a:satOff val="-51064"/>
                <a:lumOff val="-8039"/>
                <a:alphaOff val="0"/>
                <a:shade val="93000"/>
                <a:satMod val="130000"/>
              </a:schemeClr>
            </a:gs>
            <a:gs pos="100000">
              <a:schemeClr val="accent5">
                <a:hueOff val="1630140"/>
                <a:satOff val="-51064"/>
                <a:lumOff val="-8039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s-BO" sz="2800" b="1" dirty="0" smtClean="0">
              <a:solidFill>
                <a:schemeClr val="bg1"/>
              </a:solidFill>
            </a:rPr>
            <a:t>Planificación y Ordenamiento Territorial</a:t>
          </a:r>
          <a:endParaRPr lang="es-BO" sz="2800" b="1" dirty="0">
            <a:solidFill>
              <a:schemeClr val="bg1"/>
            </a:solidFill>
          </a:endParaRPr>
        </a:p>
      </dgm:t>
    </dgm:pt>
    <dgm:pt modelId="{EDCBA6B3-A71D-4678-ADBE-C374D75FEC4F}" type="parTrans" cxnId="{7587C44E-675D-41A7-92ED-13A6A24EF15D}">
      <dgm:prSet/>
      <dgm:spPr/>
      <dgm:t>
        <a:bodyPr/>
        <a:lstStyle/>
        <a:p>
          <a:endParaRPr lang="es-BO"/>
        </a:p>
      </dgm:t>
    </dgm:pt>
    <dgm:pt modelId="{C01208E6-3C97-46EF-B6F6-397A03FAAD17}" type="sibTrans" cxnId="{7587C44E-675D-41A7-92ED-13A6A24EF15D}">
      <dgm:prSet/>
      <dgm:spPr/>
      <dgm:t>
        <a:bodyPr/>
        <a:lstStyle/>
        <a:p>
          <a:endParaRPr lang="es-BO"/>
        </a:p>
      </dgm:t>
    </dgm:pt>
    <dgm:pt modelId="{70B7BCDD-FFC9-4D49-85EA-B5DE26270F3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BO" sz="2400" b="1" dirty="0" smtClean="0">
              <a:solidFill>
                <a:schemeClr val="tx1"/>
              </a:solidFill>
            </a:rPr>
            <a:t>Integración sectorial/ Valoración de Servicios Ambientales / Resolución de conflictos</a:t>
          </a:r>
          <a:endParaRPr lang="es-BO" sz="2400" b="1" dirty="0">
            <a:solidFill>
              <a:schemeClr val="tx1"/>
            </a:solidFill>
          </a:endParaRPr>
        </a:p>
      </dgm:t>
    </dgm:pt>
    <dgm:pt modelId="{446AAAEF-381E-47F5-955F-BB2B50F33191}" type="parTrans" cxnId="{01807E3B-FD7D-483A-B082-A7CEBF3DEDEF}">
      <dgm:prSet/>
      <dgm:spPr/>
      <dgm:t>
        <a:bodyPr/>
        <a:lstStyle/>
        <a:p>
          <a:endParaRPr lang="es-BO"/>
        </a:p>
      </dgm:t>
    </dgm:pt>
    <dgm:pt modelId="{19240A3D-6FE3-4820-8541-BA9F2AEA2D41}" type="sibTrans" cxnId="{01807E3B-FD7D-483A-B082-A7CEBF3DEDEF}">
      <dgm:prSet/>
      <dgm:spPr/>
      <dgm:t>
        <a:bodyPr/>
        <a:lstStyle/>
        <a:p>
          <a:endParaRPr lang="es-BO"/>
        </a:p>
      </dgm:t>
    </dgm:pt>
    <dgm:pt modelId="{554467D1-8BE9-45BD-9B90-2E2E2F0EBAD9}" type="pres">
      <dgm:prSet presAssocID="{DAA21B88-3097-47C2-B79A-5A3BD56C7C95}" presName="Name0" presStyleCnt="0">
        <dgm:presLayoutVars>
          <dgm:dir/>
          <dgm:animLvl val="lvl"/>
          <dgm:resizeHandles val="exact"/>
        </dgm:presLayoutVars>
      </dgm:prSet>
      <dgm:spPr/>
    </dgm:pt>
    <dgm:pt modelId="{51112663-C83D-40F5-8AA9-3218C0EDF372}" type="pres">
      <dgm:prSet presAssocID="{64248440-DBD6-4A43-866A-9879AC39B5A2}" presName="Name8" presStyleCnt="0"/>
      <dgm:spPr/>
    </dgm:pt>
    <dgm:pt modelId="{2426A968-46D2-45CE-A626-C4C5B7A81154}" type="pres">
      <dgm:prSet presAssocID="{64248440-DBD6-4A43-866A-9879AC39B5A2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E5A47BB1-CDA7-4ECF-B558-7F91A97E2189}" type="pres">
      <dgm:prSet presAssocID="{64248440-DBD6-4A43-866A-9879AC39B5A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9E28A2F1-AD55-42C0-AA67-A31101B5AB26}" type="pres">
      <dgm:prSet presAssocID="{93ED6253-2824-46B1-97DA-038924AB5969}" presName="Name8" presStyleCnt="0"/>
      <dgm:spPr/>
    </dgm:pt>
    <dgm:pt modelId="{1E7D7630-3EA4-47CA-B259-66D20D06DE41}" type="pres">
      <dgm:prSet presAssocID="{93ED6253-2824-46B1-97DA-038924AB5969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6689149A-CADA-4EA0-9E15-32C5B7671E1C}" type="pres">
      <dgm:prSet presAssocID="{93ED6253-2824-46B1-97DA-038924AB596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5C599A82-D888-4DBC-B480-2F4BE6E470FC}" type="pres">
      <dgm:prSet presAssocID="{70B7BCDD-FFC9-4D49-85EA-B5DE26270F32}" presName="Name8" presStyleCnt="0"/>
      <dgm:spPr/>
    </dgm:pt>
    <dgm:pt modelId="{4AA37847-AC04-4A34-AD81-96E08B4328E5}" type="pres">
      <dgm:prSet presAssocID="{70B7BCDD-FFC9-4D49-85EA-B5DE26270F32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FEA5B431-C8D6-4A47-97A1-448519A4432D}" type="pres">
      <dgm:prSet presAssocID="{70B7BCDD-FFC9-4D49-85EA-B5DE26270F3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011F1210-1C46-462E-A1B3-ED767D225248}" type="pres">
      <dgm:prSet presAssocID="{28FFCA4F-F4A8-4452-98B7-E29EAFC9377F}" presName="Name8" presStyleCnt="0"/>
      <dgm:spPr/>
    </dgm:pt>
    <dgm:pt modelId="{8BC10988-A278-4335-B17A-64E8722EB78F}" type="pres">
      <dgm:prSet presAssocID="{28FFCA4F-F4A8-4452-98B7-E29EAFC9377F}" presName="level" presStyleLbl="node1" presStyleIdx="3" presStyleCnt="4" custLinFactNeighborX="-2439" custLinFactNeighborY="3448">
        <dgm:presLayoutVars>
          <dgm:chMax val="1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68A9124E-1B4E-4953-9B1C-FA768E2231A4}" type="pres">
      <dgm:prSet presAssocID="{28FFCA4F-F4A8-4452-98B7-E29EAFC9377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BO"/>
        </a:p>
      </dgm:t>
    </dgm:pt>
  </dgm:ptLst>
  <dgm:cxnLst>
    <dgm:cxn modelId="{2AF92BCA-6CE9-EA42-9744-2E8BC1ED2722}" type="presOf" srcId="{DAA21B88-3097-47C2-B79A-5A3BD56C7C95}" destId="{554467D1-8BE9-45BD-9B90-2E2E2F0EBAD9}" srcOrd="0" destOrd="0" presId="urn:microsoft.com/office/officeart/2005/8/layout/pyramid1"/>
    <dgm:cxn modelId="{5ECC7724-B68B-3A48-BF15-5DC8B548E9B4}" type="presOf" srcId="{64248440-DBD6-4A43-866A-9879AC39B5A2}" destId="{E5A47BB1-CDA7-4ECF-B558-7F91A97E2189}" srcOrd="1" destOrd="0" presId="urn:microsoft.com/office/officeart/2005/8/layout/pyramid1"/>
    <dgm:cxn modelId="{A03A5480-3579-EE46-9BFD-6FC844C6177D}" type="presOf" srcId="{93ED6253-2824-46B1-97DA-038924AB5969}" destId="{1E7D7630-3EA4-47CA-B259-66D20D06DE41}" srcOrd="0" destOrd="0" presId="urn:microsoft.com/office/officeart/2005/8/layout/pyramid1"/>
    <dgm:cxn modelId="{17383A21-DB13-BB4A-B145-20B0F47B512F}" type="presOf" srcId="{64248440-DBD6-4A43-866A-9879AC39B5A2}" destId="{2426A968-46D2-45CE-A626-C4C5B7A81154}" srcOrd="0" destOrd="0" presId="urn:microsoft.com/office/officeart/2005/8/layout/pyramid1"/>
    <dgm:cxn modelId="{EE78DAC5-F17E-4A67-9C20-EAAC9B077423}" srcId="{DAA21B88-3097-47C2-B79A-5A3BD56C7C95}" destId="{93ED6253-2824-46B1-97DA-038924AB5969}" srcOrd="1" destOrd="0" parTransId="{E16C5B53-4615-428E-A0DC-2CF4B36A19B5}" sibTransId="{F93FE67C-4A76-4556-B2F2-EBD04C92C7CF}"/>
    <dgm:cxn modelId="{C59DE7B5-DC21-B848-860C-58D11D55D896}" type="presOf" srcId="{70B7BCDD-FFC9-4D49-85EA-B5DE26270F32}" destId="{FEA5B431-C8D6-4A47-97A1-448519A4432D}" srcOrd="1" destOrd="0" presId="urn:microsoft.com/office/officeart/2005/8/layout/pyramid1"/>
    <dgm:cxn modelId="{3FFABC3A-1E14-6D4C-88B2-426441E3B6BC}" type="presOf" srcId="{28FFCA4F-F4A8-4452-98B7-E29EAFC9377F}" destId="{8BC10988-A278-4335-B17A-64E8722EB78F}" srcOrd="0" destOrd="0" presId="urn:microsoft.com/office/officeart/2005/8/layout/pyramid1"/>
    <dgm:cxn modelId="{7587C44E-675D-41A7-92ED-13A6A24EF15D}" srcId="{DAA21B88-3097-47C2-B79A-5A3BD56C7C95}" destId="{28FFCA4F-F4A8-4452-98B7-E29EAFC9377F}" srcOrd="3" destOrd="0" parTransId="{EDCBA6B3-A71D-4678-ADBE-C374D75FEC4F}" sibTransId="{C01208E6-3C97-46EF-B6F6-397A03FAAD17}"/>
    <dgm:cxn modelId="{5FE66B16-96AB-42B5-B20A-F8EF35C366E9}" srcId="{DAA21B88-3097-47C2-B79A-5A3BD56C7C95}" destId="{64248440-DBD6-4A43-866A-9879AC39B5A2}" srcOrd="0" destOrd="0" parTransId="{FDE1AECF-8948-461E-806E-85716316A0B1}" sibTransId="{BB23DFE9-3251-4505-986B-E971DAEB6ADD}"/>
    <dgm:cxn modelId="{1B01CE8F-5E89-FF49-8F73-C844229698D2}" type="presOf" srcId="{28FFCA4F-F4A8-4452-98B7-E29EAFC9377F}" destId="{68A9124E-1B4E-4953-9B1C-FA768E2231A4}" srcOrd="1" destOrd="0" presId="urn:microsoft.com/office/officeart/2005/8/layout/pyramid1"/>
    <dgm:cxn modelId="{01807E3B-FD7D-483A-B082-A7CEBF3DEDEF}" srcId="{DAA21B88-3097-47C2-B79A-5A3BD56C7C95}" destId="{70B7BCDD-FFC9-4D49-85EA-B5DE26270F32}" srcOrd="2" destOrd="0" parTransId="{446AAAEF-381E-47F5-955F-BB2B50F33191}" sibTransId="{19240A3D-6FE3-4820-8541-BA9F2AEA2D41}"/>
    <dgm:cxn modelId="{D57737CF-3931-6540-83C8-F6CE7FEB10D7}" type="presOf" srcId="{70B7BCDD-FFC9-4D49-85EA-B5DE26270F32}" destId="{4AA37847-AC04-4A34-AD81-96E08B4328E5}" srcOrd="0" destOrd="0" presId="urn:microsoft.com/office/officeart/2005/8/layout/pyramid1"/>
    <dgm:cxn modelId="{01B3F399-4D51-B741-B398-522EFFD34A2F}" type="presOf" srcId="{93ED6253-2824-46B1-97DA-038924AB5969}" destId="{6689149A-CADA-4EA0-9E15-32C5B7671E1C}" srcOrd="1" destOrd="0" presId="urn:microsoft.com/office/officeart/2005/8/layout/pyramid1"/>
    <dgm:cxn modelId="{4B0E68A7-DF33-7341-BC94-1D58ACA31903}" type="presParOf" srcId="{554467D1-8BE9-45BD-9B90-2E2E2F0EBAD9}" destId="{51112663-C83D-40F5-8AA9-3218C0EDF372}" srcOrd="0" destOrd="0" presId="urn:microsoft.com/office/officeart/2005/8/layout/pyramid1"/>
    <dgm:cxn modelId="{93A6133B-ADFC-4143-8853-D620A0BA7758}" type="presParOf" srcId="{51112663-C83D-40F5-8AA9-3218C0EDF372}" destId="{2426A968-46D2-45CE-A626-C4C5B7A81154}" srcOrd="0" destOrd="0" presId="urn:microsoft.com/office/officeart/2005/8/layout/pyramid1"/>
    <dgm:cxn modelId="{08B55713-915D-4940-BC2D-3B3693283A28}" type="presParOf" srcId="{51112663-C83D-40F5-8AA9-3218C0EDF372}" destId="{E5A47BB1-CDA7-4ECF-B558-7F91A97E2189}" srcOrd="1" destOrd="0" presId="urn:microsoft.com/office/officeart/2005/8/layout/pyramid1"/>
    <dgm:cxn modelId="{05BC7792-2E25-5A41-AB3A-FDAC48B8EB68}" type="presParOf" srcId="{554467D1-8BE9-45BD-9B90-2E2E2F0EBAD9}" destId="{9E28A2F1-AD55-42C0-AA67-A31101B5AB26}" srcOrd="1" destOrd="0" presId="urn:microsoft.com/office/officeart/2005/8/layout/pyramid1"/>
    <dgm:cxn modelId="{D38248E8-3F44-0043-9EC1-BF97433EC521}" type="presParOf" srcId="{9E28A2F1-AD55-42C0-AA67-A31101B5AB26}" destId="{1E7D7630-3EA4-47CA-B259-66D20D06DE41}" srcOrd="0" destOrd="0" presId="urn:microsoft.com/office/officeart/2005/8/layout/pyramid1"/>
    <dgm:cxn modelId="{9B80CD7A-0CCF-DE46-B33B-1FBB3E2B4601}" type="presParOf" srcId="{9E28A2F1-AD55-42C0-AA67-A31101B5AB26}" destId="{6689149A-CADA-4EA0-9E15-32C5B7671E1C}" srcOrd="1" destOrd="0" presId="urn:microsoft.com/office/officeart/2005/8/layout/pyramid1"/>
    <dgm:cxn modelId="{9B980FE4-81B1-614E-91D7-12F327F6F1FE}" type="presParOf" srcId="{554467D1-8BE9-45BD-9B90-2E2E2F0EBAD9}" destId="{5C599A82-D888-4DBC-B480-2F4BE6E470FC}" srcOrd="2" destOrd="0" presId="urn:microsoft.com/office/officeart/2005/8/layout/pyramid1"/>
    <dgm:cxn modelId="{F647B910-57D5-974A-9F21-02C9EA79273D}" type="presParOf" srcId="{5C599A82-D888-4DBC-B480-2F4BE6E470FC}" destId="{4AA37847-AC04-4A34-AD81-96E08B4328E5}" srcOrd="0" destOrd="0" presId="urn:microsoft.com/office/officeart/2005/8/layout/pyramid1"/>
    <dgm:cxn modelId="{A039EA94-E724-1A4C-8FC2-D0F9898D128E}" type="presParOf" srcId="{5C599A82-D888-4DBC-B480-2F4BE6E470FC}" destId="{FEA5B431-C8D6-4A47-97A1-448519A4432D}" srcOrd="1" destOrd="0" presId="urn:microsoft.com/office/officeart/2005/8/layout/pyramid1"/>
    <dgm:cxn modelId="{B5980E82-5AB0-3849-A520-67F5B4011F36}" type="presParOf" srcId="{554467D1-8BE9-45BD-9B90-2E2E2F0EBAD9}" destId="{011F1210-1C46-462E-A1B3-ED767D225248}" srcOrd="3" destOrd="0" presId="urn:microsoft.com/office/officeart/2005/8/layout/pyramid1"/>
    <dgm:cxn modelId="{BBDC44FC-485B-A341-B451-3F818C77CDE6}" type="presParOf" srcId="{011F1210-1C46-462E-A1B3-ED767D225248}" destId="{8BC10988-A278-4335-B17A-64E8722EB78F}" srcOrd="0" destOrd="0" presId="urn:microsoft.com/office/officeart/2005/8/layout/pyramid1"/>
    <dgm:cxn modelId="{4C23918B-8C0E-F548-B92B-BF1F33315576}" type="presParOf" srcId="{011F1210-1C46-462E-A1B3-ED767D225248}" destId="{68A9124E-1B4E-4953-9B1C-FA768E2231A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FA914-99E2-4E3A-A7A2-F4B689116A73}">
      <dsp:nvSpPr>
        <dsp:cNvPr id="0" name=""/>
        <dsp:cNvSpPr/>
      </dsp:nvSpPr>
      <dsp:spPr>
        <a:xfrm>
          <a:off x="1978832" y="41076"/>
          <a:ext cx="1971688" cy="197168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BO" sz="1400" kern="1200" dirty="0"/>
        </a:p>
      </dsp:txBody>
      <dsp:txXfrm>
        <a:off x="2241724" y="386122"/>
        <a:ext cx="1445905" cy="887259"/>
      </dsp:txXfrm>
    </dsp:sp>
    <dsp:sp modelId="{C898CCC1-2FB7-466A-B771-8E5F19405339}">
      <dsp:nvSpPr>
        <dsp:cNvPr id="0" name=""/>
        <dsp:cNvSpPr/>
      </dsp:nvSpPr>
      <dsp:spPr>
        <a:xfrm>
          <a:off x="2690283" y="1273382"/>
          <a:ext cx="1971688" cy="1971688"/>
        </a:xfrm>
        <a:prstGeom prst="ellipse">
          <a:avLst/>
        </a:prstGeom>
        <a:solidFill>
          <a:schemeClr val="accent5">
            <a:alpha val="50000"/>
            <a:hueOff val="5369458"/>
            <a:satOff val="-722"/>
            <a:lumOff val="7157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400" kern="1200" dirty="0" smtClean="0"/>
            <a:t>Uso sostenible</a:t>
          </a:r>
          <a:endParaRPr lang="es-BO" sz="1400" kern="1200" dirty="0"/>
        </a:p>
      </dsp:txBody>
      <dsp:txXfrm>
        <a:off x="3293291" y="1782735"/>
        <a:ext cx="1183013" cy="1084428"/>
      </dsp:txXfrm>
    </dsp:sp>
    <dsp:sp modelId="{6D3AAF0C-690E-4C03-9C51-194758B74568}">
      <dsp:nvSpPr>
        <dsp:cNvPr id="0" name=""/>
        <dsp:cNvSpPr/>
      </dsp:nvSpPr>
      <dsp:spPr>
        <a:xfrm>
          <a:off x="1241453" y="1282392"/>
          <a:ext cx="1971688" cy="1971688"/>
        </a:xfrm>
        <a:prstGeom prst="ellipse">
          <a:avLst/>
        </a:prstGeom>
        <a:solidFill>
          <a:schemeClr val="accent5">
            <a:alpha val="50000"/>
            <a:hueOff val="10738916"/>
            <a:satOff val="-1444"/>
            <a:lumOff val="14313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BO" sz="1400" kern="1200" dirty="0"/>
        </a:p>
      </dsp:txBody>
      <dsp:txXfrm>
        <a:off x="1427121" y="1791745"/>
        <a:ext cx="1183013" cy="1084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69E5A-C348-4153-85C0-916456CDC05E}">
      <dsp:nvSpPr>
        <dsp:cNvPr id="0" name=""/>
        <dsp:cNvSpPr/>
      </dsp:nvSpPr>
      <dsp:spPr>
        <a:xfrm>
          <a:off x="128588" y="0"/>
          <a:ext cx="5600739" cy="3500462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dk1">
                <a:tint val="4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dk1">
                <a:tint val="4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dk1">
                <a:tint val="4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481EBEF-D820-47C1-BCE8-89FB37794211}">
      <dsp:nvSpPr>
        <dsp:cNvPr id="0" name=""/>
        <dsp:cNvSpPr/>
      </dsp:nvSpPr>
      <dsp:spPr>
        <a:xfrm>
          <a:off x="839882" y="2416018"/>
          <a:ext cx="145619" cy="14561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A1728C-4534-44FD-9CAE-310403C9A601}">
      <dsp:nvSpPr>
        <dsp:cNvPr id="0" name=""/>
        <dsp:cNvSpPr/>
      </dsp:nvSpPr>
      <dsp:spPr>
        <a:xfrm>
          <a:off x="887884" y="2746309"/>
          <a:ext cx="1823907" cy="75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16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000" b="1" kern="1200" dirty="0" smtClean="0"/>
            <a:t>Acuerdos</a:t>
          </a:r>
          <a:endParaRPr lang="es-BO" sz="2000" b="1" kern="1200" dirty="0"/>
        </a:p>
      </dsp:txBody>
      <dsp:txXfrm>
        <a:off x="887884" y="2746309"/>
        <a:ext cx="1823907" cy="754152"/>
      </dsp:txXfrm>
    </dsp:sp>
    <dsp:sp modelId="{BD056BF6-2D41-42D3-B1AC-E939095CBE7E}">
      <dsp:nvSpPr>
        <dsp:cNvPr id="0" name=""/>
        <dsp:cNvSpPr/>
      </dsp:nvSpPr>
      <dsp:spPr>
        <a:xfrm>
          <a:off x="2125251" y="1464593"/>
          <a:ext cx="263234" cy="26323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38A8A4-4603-42D8-8835-A038EA9610C9}">
      <dsp:nvSpPr>
        <dsp:cNvPr id="0" name=""/>
        <dsp:cNvSpPr/>
      </dsp:nvSpPr>
      <dsp:spPr>
        <a:xfrm>
          <a:off x="2009701" y="1963178"/>
          <a:ext cx="2025460" cy="1170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48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000" b="1" kern="1200" dirty="0" smtClean="0"/>
            <a:t>Estrategia</a:t>
          </a:r>
          <a:endParaRPr lang="es-BO" sz="2000" b="1" kern="1200" dirty="0"/>
        </a:p>
      </dsp:txBody>
      <dsp:txXfrm>
        <a:off x="2009701" y="1963178"/>
        <a:ext cx="2025460" cy="1170314"/>
      </dsp:txXfrm>
    </dsp:sp>
    <dsp:sp modelId="{236181C7-8BDE-4D35-BF98-C0BC3488469F}">
      <dsp:nvSpPr>
        <dsp:cNvPr id="0" name=""/>
        <dsp:cNvSpPr/>
      </dsp:nvSpPr>
      <dsp:spPr>
        <a:xfrm>
          <a:off x="3671055" y="885616"/>
          <a:ext cx="364048" cy="36404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37C2EC-FB51-40E3-9180-EEB2B6F1724E}">
      <dsp:nvSpPr>
        <dsp:cNvPr id="0" name=""/>
        <dsp:cNvSpPr/>
      </dsp:nvSpPr>
      <dsp:spPr>
        <a:xfrm>
          <a:off x="3692430" y="1589237"/>
          <a:ext cx="1886942" cy="1763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90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000" b="1" kern="1200" dirty="0" smtClean="0"/>
            <a:t>Objetivos</a:t>
          </a:r>
          <a:endParaRPr lang="es-BO" sz="2000" b="1" kern="1200" dirty="0"/>
        </a:p>
      </dsp:txBody>
      <dsp:txXfrm>
        <a:off x="3692430" y="1589237"/>
        <a:ext cx="1886942" cy="17635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6A968-46D2-45CE-A626-C4C5B7A81154}">
      <dsp:nvSpPr>
        <dsp:cNvPr id="0" name=""/>
        <dsp:cNvSpPr/>
      </dsp:nvSpPr>
      <dsp:spPr>
        <a:xfrm>
          <a:off x="3295077" y="0"/>
          <a:ext cx="2196718" cy="1553776"/>
        </a:xfrm>
        <a:prstGeom prst="trapezoid">
          <a:avLst>
            <a:gd name="adj" fmla="val 70690"/>
          </a:avLst>
        </a:prstGeom>
        <a:solidFill>
          <a:srgbClr val="92D05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3200" b="1" kern="1200" dirty="0" smtClean="0">
              <a:solidFill>
                <a:srgbClr val="FF0000"/>
              </a:solidFill>
            </a:rPr>
            <a:t>EE</a:t>
          </a:r>
          <a:endParaRPr lang="es-BO" sz="3600" b="1" kern="1200" dirty="0" smtClean="0">
            <a:solidFill>
              <a:srgbClr val="FF0000"/>
            </a:solidFill>
          </a:endParaRPr>
        </a:p>
      </dsp:txBody>
      <dsp:txXfrm>
        <a:off x="3295077" y="0"/>
        <a:ext cx="2196718" cy="1553776"/>
      </dsp:txXfrm>
    </dsp:sp>
    <dsp:sp modelId="{1E7D7630-3EA4-47CA-B259-66D20D06DE41}">
      <dsp:nvSpPr>
        <dsp:cNvPr id="0" name=""/>
        <dsp:cNvSpPr/>
      </dsp:nvSpPr>
      <dsp:spPr>
        <a:xfrm>
          <a:off x="2196718" y="1553776"/>
          <a:ext cx="4393437" cy="1553776"/>
        </a:xfrm>
        <a:prstGeom prst="trapezoid">
          <a:avLst>
            <a:gd name="adj" fmla="val 70690"/>
          </a:avLst>
        </a:prstGeom>
        <a:gradFill rotWithShape="0">
          <a:gsLst>
            <a:gs pos="0">
              <a:schemeClr val="accent5">
                <a:hueOff val="3579639"/>
                <a:satOff val="-481"/>
                <a:lumOff val="4771"/>
                <a:alphaOff val="0"/>
                <a:tint val="43000"/>
                <a:satMod val="165000"/>
              </a:schemeClr>
            </a:gs>
            <a:gs pos="55000">
              <a:schemeClr val="accent5">
                <a:hueOff val="3579639"/>
                <a:satOff val="-481"/>
                <a:lumOff val="4771"/>
                <a:alphaOff val="0"/>
                <a:tint val="83000"/>
                <a:satMod val="155000"/>
              </a:schemeClr>
            </a:gs>
            <a:gs pos="100000">
              <a:schemeClr val="accent5">
                <a:hueOff val="3579639"/>
                <a:satOff val="-481"/>
                <a:lumOff val="4771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800" b="1" kern="1200" dirty="0" smtClean="0">
              <a:solidFill>
                <a:schemeClr val="tx1"/>
              </a:solidFill>
            </a:rPr>
            <a:t>Políticas Públicas</a:t>
          </a:r>
          <a:endParaRPr lang="es-BO" sz="2800" b="1" kern="1200" dirty="0">
            <a:solidFill>
              <a:schemeClr val="tx1"/>
            </a:solidFill>
          </a:endParaRPr>
        </a:p>
      </dsp:txBody>
      <dsp:txXfrm>
        <a:off x="2965569" y="1553776"/>
        <a:ext cx="2855734" cy="1553776"/>
      </dsp:txXfrm>
    </dsp:sp>
    <dsp:sp modelId="{4AA37847-AC04-4A34-AD81-96E08B4328E5}">
      <dsp:nvSpPr>
        <dsp:cNvPr id="0" name=""/>
        <dsp:cNvSpPr/>
      </dsp:nvSpPr>
      <dsp:spPr>
        <a:xfrm>
          <a:off x="1098359" y="3107552"/>
          <a:ext cx="6590155" cy="1553776"/>
        </a:xfrm>
        <a:prstGeom prst="trapezoid">
          <a:avLst>
            <a:gd name="adj" fmla="val 70690"/>
          </a:avLst>
        </a:prstGeom>
        <a:gradFill rotWithShape="0">
          <a:gsLst>
            <a:gs pos="0">
              <a:schemeClr val="accent5">
                <a:hueOff val="7159277"/>
                <a:satOff val="-963"/>
                <a:lumOff val="9542"/>
                <a:alphaOff val="0"/>
                <a:tint val="43000"/>
                <a:satMod val="165000"/>
              </a:schemeClr>
            </a:gs>
            <a:gs pos="55000">
              <a:schemeClr val="accent5">
                <a:hueOff val="7159277"/>
                <a:satOff val="-963"/>
                <a:lumOff val="9542"/>
                <a:alphaOff val="0"/>
                <a:tint val="83000"/>
                <a:satMod val="155000"/>
              </a:schemeClr>
            </a:gs>
            <a:gs pos="100000">
              <a:schemeClr val="accent5">
                <a:hueOff val="7159277"/>
                <a:satOff val="-963"/>
                <a:lumOff val="9542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BO" sz="2400" b="1" kern="1200" dirty="0" smtClean="0">
              <a:solidFill>
                <a:schemeClr val="tx1"/>
              </a:solidFill>
            </a:rPr>
            <a:t>Integración sectorial/ Valoración de Servicios Ambientales / Resolución de conflictos</a:t>
          </a:r>
          <a:endParaRPr lang="es-BO" sz="2400" b="1" kern="1200" dirty="0">
            <a:solidFill>
              <a:schemeClr val="tx1"/>
            </a:solidFill>
          </a:endParaRPr>
        </a:p>
      </dsp:txBody>
      <dsp:txXfrm>
        <a:off x="2251636" y="3107552"/>
        <a:ext cx="4283601" cy="1553776"/>
      </dsp:txXfrm>
    </dsp:sp>
    <dsp:sp modelId="{8BC10988-A278-4335-B17A-64E8722EB78F}">
      <dsp:nvSpPr>
        <dsp:cNvPr id="0" name=""/>
        <dsp:cNvSpPr/>
      </dsp:nvSpPr>
      <dsp:spPr>
        <a:xfrm>
          <a:off x="0" y="4661329"/>
          <a:ext cx="8786874" cy="1553776"/>
        </a:xfrm>
        <a:prstGeom prst="trapezoid">
          <a:avLst>
            <a:gd name="adj" fmla="val 70690"/>
          </a:avLst>
        </a:prstGeom>
        <a:gradFill rotWithShape="0">
          <a:gsLst>
            <a:gs pos="0">
              <a:srgbClr val="663300"/>
            </a:gs>
            <a:gs pos="80000">
              <a:schemeClr val="accent5">
                <a:hueOff val="1630140"/>
                <a:satOff val="-51064"/>
                <a:lumOff val="-8039"/>
                <a:alphaOff val="0"/>
                <a:shade val="93000"/>
                <a:satMod val="130000"/>
              </a:schemeClr>
            </a:gs>
            <a:gs pos="100000">
              <a:schemeClr val="accent5">
                <a:hueOff val="1630140"/>
                <a:satOff val="-51064"/>
                <a:lumOff val="-8039"/>
                <a:alphaOff val="0"/>
                <a:shade val="94000"/>
                <a:satMod val="13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800" b="1" kern="1200" dirty="0" smtClean="0">
              <a:solidFill>
                <a:schemeClr val="bg1"/>
              </a:solidFill>
            </a:rPr>
            <a:t>Planificación y Ordenamiento Territorial</a:t>
          </a:r>
          <a:endParaRPr lang="es-BO" sz="2800" b="1" kern="1200" dirty="0">
            <a:solidFill>
              <a:schemeClr val="bg1"/>
            </a:solidFill>
          </a:endParaRPr>
        </a:p>
      </dsp:txBody>
      <dsp:txXfrm>
        <a:off x="1537702" y="4661329"/>
        <a:ext cx="5711468" cy="1553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AF276BD2-869B-3840-A5A9-F36C64CC0781}" type="datetime1">
              <a:rPr lang="es-BO"/>
              <a:pPr>
                <a:defRPr/>
              </a:pPr>
              <a:t>16/05/2015</a:t>
            </a:fld>
            <a:endParaRPr lang="es-B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BO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B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33D4C6BA-6001-CC4D-9FF8-21E2DF08AB73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144424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70EE9B-6B33-3F45-8ADA-EBD934F14E58}" type="slidenum">
              <a:rPr lang="es-ES" sz="1200">
                <a:solidFill>
                  <a:schemeClr val="tx1"/>
                </a:solidFill>
              </a:rPr>
              <a:pPr eaLnBrk="1" hangingPunct="1"/>
              <a:t>4</a:t>
            </a:fld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BC3EB63-4B1B-624B-A891-C261981CF0A4}" type="slidenum">
              <a:rPr lang="pt-BR" sz="1200">
                <a:latin typeface="Times New Roman" charset="0"/>
              </a:rPr>
              <a:pPr algn="r"/>
              <a:t>4</a:t>
            </a:fld>
            <a:endParaRPr lang="pt-BR" sz="1200">
              <a:latin typeface="Times New Roman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715963"/>
            <a:ext cx="4572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7D10D7-74C7-224F-81EC-975D8D8E1A33}" type="slidenum">
              <a:rPr lang="es-ES" sz="1200">
                <a:solidFill>
                  <a:schemeClr val="tx1"/>
                </a:solidFill>
              </a:rPr>
              <a:pPr eaLnBrk="1" hangingPunct="1"/>
              <a:t>5</a:t>
            </a:fld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8AEF0CA4-2CD0-654E-845C-D6ACD26DF2B5}" type="slidenum">
              <a:rPr lang="pt-BR" sz="1200">
                <a:latin typeface="Times New Roman" charset="0"/>
              </a:rPr>
              <a:pPr algn="r"/>
              <a:t>5</a:t>
            </a:fld>
            <a:endParaRPr lang="pt-BR" sz="1200">
              <a:latin typeface="Times New Roman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715963"/>
            <a:ext cx="4572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14EE14-D9FE-3843-A19F-3E55DF29C136}" type="slidenum">
              <a:rPr lang="es-ES" sz="1200">
                <a:solidFill>
                  <a:schemeClr val="tx1"/>
                </a:solidFill>
              </a:rPr>
              <a:pPr eaLnBrk="1" hangingPunct="1"/>
              <a:t>6</a:t>
            </a:fld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30D8077-2E2E-524C-BBEE-F2F41F166B58}" type="slidenum">
              <a:rPr lang="pt-BR" sz="1200">
                <a:latin typeface="Times New Roman" charset="0"/>
              </a:rPr>
              <a:pPr algn="r"/>
              <a:t>6</a:t>
            </a:fld>
            <a:endParaRPr lang="pt-BR" sz="1200">
              <a:latin typeface="Times New Roman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715963"/>
            <a:ext cx="4572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B12D804-F870-544A-B4C1-DF8FEF024C45}" type="slidenum">
              <a:rPr lang="es-ES" sz="1200">
                <a:solidFill>
                  <a:schemeClr val="tx1"/>
                </a:solidFill>
              </a:rPr>
              <a:pPr eaLnBrk="1" hangingPunct="1"/>
              <a:t>7</a:t>
            </a:fld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71AF510F-E221-FF49-8723-FCD57CE52318}" type="slidenum">
              <a:rPr lang="pt-BR" sz="1200">
                <a:latin typeface="Times New Roman" charset="0"/>
              </a:rPr>
              <a:pPr algn="r"/>
              <a:t>7</a:t>
            </a:fld>
            <a:endParaRPr lang="pt-BR" sz="1200">
              <a:latin typeface="Times New Roman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715963"/>
            <a:ext cx="4572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9 Rectángulo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20 Rectángulo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21 Rectángulo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23 Rectángulo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24 Rectángulo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25 Rectángulo redondeado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26 Rectángulo redondeado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40 Rectángulo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41 Rectángulo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42 Rectángulo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43 Rectángulo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7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6026DB-CE08-1E46-90E0-39F716D1909E}" type="datetime1">
              <a:rPr lang="es-BO"/>
              <a:pPr>
                <a:defRPr/>
              </a:pPr>
              <a:t>16/05/2015</a:t>
            </a:fld>
            <a:endParaRPr lang="es-BO"/>
          </a:p>
        </p:txBody>
      </p:sp>
      <p:sp>
        <p:nvSpPr>
          <p:cNvPr id="18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1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EB15ADA-D401-EF47-8285-44A62E747105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1583540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5C4F4-7565-9D4D-8045-57AE880CF70B}" type="datetime1">
              <a:rPr lang="es-BO"/>
              <a:pPr>
                <a:defRPr/>
              </a:pPr>
              <a:t>16/05/2015</a:t>
            </a:fld>
            <a:endParaRPr lang="es-BO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F1CB8-6944-A24E-B3A5-9A4F68E938E9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201363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3C725-C3C7-DF4A-8E77-5235C263E51D}" type="datetime1">
              <a:rPr lang="es-BO"/>
              <a:pPr>
                <a:defRPr/>
              </a:pPr>
              <a:t>16/05/2015</a:t>
            </a:fld>
            <a:endParaRPr lang="es-BO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296D0-EA0F-C743-B3AC-9CCDDAE968BD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3593720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943600" y="1981200"/>
            <a:ext cx="29718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943600" y="4114800"/>
            <a:ext cx="29718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709B0E-321C-1B45-AE43-9DF79E9E70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52157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4DD439-A4E6-1F4E-B844-C67F64CC43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68009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2819400" y="609600"/>
            <a:ext cx="60960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A51DE1-D81E-404A-A261-C0A06E9355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786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73A0A-8547-914F-AA90-3543EF887841}" type="datetime1">
              <a:rPr lang="es-BO"/>
              <a:pPr>
                <a:defRPr/>
              </a:pPr>
              <a:t>16/05/2015</a:t>
            </a:fld>
            <a:endParaRPr lang="es-BO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531CE-4533-9047-9E64-5CE8F3665201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375582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A3420-E471-6F4D-A068-67B85E4FFEC5}" type="datetime1">
              <a:rPr lang="es-BO"/>
              <a:pPr>
                <a:defRPr/>
              </a:pPr>
              <a:t>16/05/2015</a:t>
            </a:fld>
            <a:endParaRPr lang="es-BO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D3122-E52E-974B-80DF-B5CBD52A16BD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7254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99AF-A588-564F-B3E6-5D3A6ACA7BDA}" type="datetime1">
              <a:rPr lang="es-BO"/>
              <a:pPr>
                <a:defRPr/>
              </a:pPr>
              <a:t>16/05/2015</a:t>
            </a:fld>
            <a:endParaRPr lang="es-BO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841E4-635C-3948-A733-725305EDCC69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285309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2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65508D-62EB-634F-9D60-40A367C33B6C}" type="datetime1">
              <a:rPr lang="es-BO"/>
              <a:pPr>
                <a:defRPr/>
              </a:pPr>
              <a:t>16/05/2015</a:t>
            </a:fld>
            <a:endParaRPr lang="es-BO"/>
          </a:p>
        </p:txBody>
      </p:sp>
      <p:sp>
        <p:nvSpPr>
          <p:cNvPr id="8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3EFB84-5B36-2146-91A9-F495BF1EB435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  <p:sp>
        <p:nvSpPr>
          <p:cNvPr id="9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326587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F30806-417B-1348-9ED7-0B006D53A05E}" type="datetime1">
              <a:rPr lang="es-BO"/>
              <a:pPr>
                <a:defRPr/>
              </a:pPr>
              <a:t>16/05/2015</a:t>
            </a:fld>
            <a:endParaRPr lang="es-B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1CA18F-24AA-5947-8DEC-D646BA9DAC7F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377542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CEF7C-E446-6F40-88B8-8A4CA442B229}" type="datetime1">
              <a:rPr lang="es-BO"/>
              <a:pPr>
                <a:defRPr/>
              </a:pPr>
              <a:t>16/05/2015</a:t>
            </a:fld>
            <a:endParaRPr lang="es-B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F13B5-3AEB-E947-B67C-B8B28841DD26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1375996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A14A0-D197-F04D-BB60-518E789BB001}" type="datetime1">
              <a:rPr lang="es-BO"/>
              <a:pPr>
                <a:defRPr/>
              </a:pPr>
              <a:t>16/05/2015</a:t>
            </a:fld>
            <a:endParaRPr lang="es-BO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5677F-62B0-3946-8D78-5433081C245F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176276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5BF1F-2AC7-E040-AF96-B25C20AE9F64}" type="datetime1">
              <a:rPr lang="es-BO"/>
              <a:pPr>
                <a:defRPr/>
              </a:pPr>
              <a:t>16/05/2015</a:t>
            </a:fld>
            <a:endParaRPr lang="es-BO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E3D0-BBB7-FB41-97AB-6A4C88B3F26C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351257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28 Rectángulo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29 Rectángulo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2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40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accent2"/>
                </a:solidFill>
                <a:latin typeface="Georgia" charset="0"/>
                <a:cs typeface="Arial" charset="0"/>
              </a:defRPr>
            </a:lvl1pPr>
          </a:lstStyle>
          <a:p>
            <a:pPr>
              <a:defRPr/>
            </a:pPr>
            <a:fld id="{88686DD1-0678-8A4F-BFD6-6296F6E0FA79}" type="datetime1">
              <a:rPr lang="es-BO"/>
              <a:pPr>
                <a:defRPr/>
              </a:pPr>
              <a:t>16/05/2015</a:t>
            </a:fld>
            <a:endParaRPr lang="es-B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solidFill>
                  <a:srgbClr val="FFFFFF"/>
                </a:solidFill>
                <a:latin typeface="Georgia" charset="0"/>
                <a:cs typeface="Arial" charset="0"/>
              </a:defRPr>
            </a:lvl1pPr>
          </a:lstStyle>
          <a:p>
            <a:pPr>
              <a:defRPr/>
            </a:pPr>
            <a:fld id="{1290BF03-C7A2-E741-9538-80D8A57F004A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49" r:id="rId2"/>
    <p:sldLayoutId id="2147483850" r:id="rId3"/>
    <p:sldLayoutId id="2147483851" r:id="rId4"/>
    <p:sldLayoutId id="2147483858" r:id="rId5"/>
    <p:sldLayoutId id="2147483859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60" r:id="rId12"/>
    <p:sldLayoutId id="2147483861" r:id="rId13"/>
    <p:sldLayoutId id="214748386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charset="0"/>
        <a:buChar char="▫"/>
        <a:defRPr sz="2600" kern="1200">
          <a:solidFill>
            <a:schemeClr val="accent2"/>
          </a:solidFill>
          <a:latin typeface="+mn-lt"/>
          <a:ea typeface="ＭＳ Ｐゴシック" charset="-128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0"/>
        <a:buChar char=""/>
        <a:defRPr sz="2400" kern="1200">
          <a:solidFill>
            <a:schemeClr val="accent1"/>
          </a:solidFill>
          <a:latin typeface="+mn-lt"/>
          <a:ea typeface="ＭＳ Ｐゴシック" charset="-128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0"/>
        <a:buChar char=""/>
        <a:defRPr sz="2200" kern="1200">
          <a:solidFill>
            <a:schemeClr val="accent1"/>
          </a:solidFill>
          <a:latin typeface="+mn-lt"/>
          <a:ea typeface="ＭＳ Ｐゴシック" charset="-128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 kern="1200">
          <a:solidFill>
            <a:srgbClr val="A04DA3"/>
          </a:solidFill>
          <a:latin typeface="+mn-lt"/>
          <a:ea typeface="ＭＳ Ｐゴシック" charset="-128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diagramDrawing" Target="../diagrams/drawing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3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171129"/>
          </a:xfrm>
        </p:spPr>
        <p:txBody>
          <a:bodyPr/>
          <a:lstStyle/>
          <a:p>
            <a:pPr eaLnBrk="1" hangingPunct="1"/>
            <a:r>
              <a:rPr lang="es-BO" dirty="0">
                <a:latin typeface="Trebuchet MS" charset="0"/>
              </a:rPr>
              <a:t>Introducción al </a:t>
            </a:r>
            <a:r>
              <a:rPr lang="es-BO" dirty="0" smtClean="0">
                <a:latin typeface="Trebuchet MS" charset="0"/>
              </a:rPr>
              <a:t>Enfoque Ecosistémico</a:t>
            </a:r>
            <a:endParaRPr lang="es-BO" dirty="0">
              <a:latin typeface="Trebuchet MS" charset="0"/>
            </a:endParaRP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283968" y="5733256"/>
            <a:ext cx="2648744" cy="648072"/>
          </a:xfrm>
        </p:spPr>
        <p:txBody>
          <a:bodyPr/>
          <a:lstStyle/>
          <a:p>
            <a:r>
              <a:rPr lang="es-ES" dirty="0" smtClean="0"/>
              <a:t>Roberto Vides-A</a:t>
            </a:r>
            <a:endParaRPr lang="es-ES" dirty="0"/>
          </a:p>
        </p:txBody>
      </p:sp>
      <p:pic>
        <p:nvPicPr>
          <p:cNvPr id="6" name="Picture 4" descr="Secretariat of the Convention on Biological D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71875"/>
            <a:ext cx="91440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 FCBC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41168"/>
            <a:ext cx="1584325" cy="118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>
                <a:latin typeface="Trebuchet MS" charset="0"/>
              </a:rPr>
              <a:t>Situación actual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400" dirty="0">
                <a:solidFill>
                  <a:schemeClr val="tx2"/>
                </a:solidFill>
                <a:latin typeface="Georgia" charset="0"/>
              </a:rPr>
              <a:t>A </a:t>
            </a:r>
            <a:r>
              <a:rPr lang="es-ES" sz="2400" dirty="0" smtClean="0">
                <a:solidFill>
                  <a:schemeClr val="tx2"/>
                </a:solidFill>
                <a:latin typeface="Georgia" charset="0"/>
              </a:rPr>
              <a:t>+20 </a:t>
            </a:r>
            <a:r>
              <a:rPr lang="es-ES" sz="2400" dirty="0">
                <a:solidFill>
                  <a:schemeClr val="tx2"/>
                </a:solidFill>
                <a:latin typeface="Georgia" charset="0"/>
              </a:rPr>
              <a:t>años de su firma, la pérdida de la biodiversidad continúa a un ritmo acelerado, así como la inequidad en la distribución de sus beneficios.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s-ES" sz="2400" dirty="0">
              <a:solidFill>
                <a:schemeClr val="tx2"/>
              </a:solidFill>
              <a:latin typeface="Georgi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2400" dirty="0">
                <a:solidFill>
                  <a:schemeClr val="tx2"/>
                </a:solidFill>
                <a:latin typeface="Georgia" charset="0"/>
              </a:rPr>
              <a:t>Durante </a:t>
            </a:r>
            <a:r>
              <a:rPr lang="es-ES" sz="2400" dirty="0" smtClean="0">
                <a:solidFill>
                  <a:schemeClr val="tx2"/>
                </a:solidFill>
                <a:latin typeface="Georgia" charset="0"/>
              </a:rPr>
              <a:t>las Cumbres Mundiales </a:t>
            </a:r>
            <a:r>
              <a:rPr lang="es-ES" sz="2400" dirty="0">
                <a:solidFill>
                  <a:schemeClr val="tx2"/>
                </a:solidFill>
                <a:latin typeface="Georgia" charset="0"/>
              </a:rPr>
              <a:t>para el Desarrollo Sustentable (“Río+10”, Johannesburgo </a:t>
            </a:r>
            <a:r>
              <a:rPr lang="es-ES" sz="2400" dirty="0" smtClean="0">
                <a:solidFill>
                  <a:schemeClr val="tx2"/>
                </a:solidFill>
                <a:latin typeface="Georgia" charset="0"/>
              </a:rPr>
              <a:t>2002 y “Río+20”)</a:t>
            </a:r>
            <a:r>
              <a:rPr lang="es-ES" sz="2400" dirty="0">
                <a:solidFill>
                  <a:schemeClr val="tx2"/>
                </a:solidFill>
                <a:latin typeface="Georgia" charset="0"/>
              </a:rPr>
              <a:t>, este fracaso se reconoció </a:t>
            </a:r>
            <a:r>
              <a:rPr lang="es-ES" sz="2400" dirty="0" smtClean="0">
                <a:solidFill>
                  <a:schemeClr val="tx2"/>
                </a:solidFill>
                <a:latin typeface="Georgia" charset="0"/>
              </a:rPr>
              <a:t>explícitamente</a:t>
            </a:r>
          </a:p>
          <a:p>
            <a:pPr eaLnBrk="1" hangingPunct="1">
              <a:lnSpc>
                <a:spcPct val="80000"/>
              </a:lnSpc>
            </a:pPr>
            <a:endParaRPr lang="es-ES" sz="2400" dirty="0">
              <a:solidFill>
                <a:schemeClr val="tx2"/>
              </a:solidFill>
              <a:latin typeface="Georgi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2400" dirty="0" smtClean="0">
                <a:solidFill>
                  <a:schemeClr val="tx2"/>
                </a:solidFill>
                <a:latin typeface="Georgia" charset="0"/>
              </a:rPr>
              <a:t>Las Metas Aichi…nuevos compromisos y desafíos</a:t>
            </a:r>
            <a:endParaRPr lang="es-ES" sz="2400" dirty="0">
              <a:solidFill>
                <a:schemeClr val="tx2"/>
              </a:solidFill>
              <a:latin typeface="Georgia" charset="0"/>
            </a:endParaRPr>
          </a:p>
          <a:p>
            <a:pPr marL="109537" indent="0" eaLnBrk="1" hangingPunct="1">
              <a:lnSpc>
                <a:spcPct val="80000"/>
              </a:lnSpc>
              <a:buNone/>
            </a:pPr>
            <a:endParaRPr lang="es-ES" sz="2400" dirty="0">
              <a:solidFill>
                <a:schemeClr val="tx2"/>
              </a:solidFill>
              <a:latin typeface="Georgi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2400" dirty="0">
                <a:solidFill>
                  <a:schemeClr val="tx2"/>
                </a:solidFill>
                <a:latin typeface="Georgia" charset="0"/>
              </a:rPr>
              <a:t>¿Lo estamos logrando?....?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ChangeArrowheads="1"/>
          </p:cNvSpPr>
          <p:nvPr/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70000"/>
              </a:lnSpc>
            </a:pPr>
            <a:r>
              <a:rPr lang="es-ES" sz="4400" b="1">
                <a:solidFill>
                  <a:schemeClr val="tx2"/>
                </a:solidFill>
                <a:latin typeface="Arial Narrow" charset="0"/>
              </a:rPr>
              <a:t>Estimación de biodiversidad/</a:t>
            </a:r>
            <a:br>
              <a:rPr lang="es-ES" sz="4400" b="1">
                <a:solidFill>
                  <a:schemeClr val="tx2"/>
                </a:solidFill>
                <a:latin typeface="Arial Narrow" charset="0"/>
              </a:rPr>
            </a:br>
            <a:r>
              <a:rPr lang="es-ES" sz="4400" b="1">
                <a:solidFill>
                  <a:schemeClr val="tx2"/>
                </a:solidFill>
                <a:latin typeface="Arial Narrow" charset="0"/>
              </a:rPr>
              <a:t>a nivel de especies</a:t>
            </a:r>
          </a:p>
        </p:txBody>
      </p:sp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3059113" y="2060575"/>
            <a:ext cx="40386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Char char="n"/>
            </a:pPr>
            <a:r>
              <a:rPr lang="es-ES" sz="2400" dirty="0"/>
              <a:t>1.75 millones de especies descritas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Char char="n"/>
            </a:pPr>
            <a:r>
              <a:rPr lang="es-ES" sz="2400" dirty="0"/>
              <a:t>Las estimaciones varían de 5 a 150 millones de </a:t>
            </a:r>
            <a:r>
              <a:rPr lang="es-ES" sz="2400" dirty="0" smtClean="0"/>
              <a:t>especies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Char char="n"/>
            </a:pPr>
            <a:r>
              <a:rPr lang="es-ES" sz="2400" dirty="0" smtClean="0"/>
              <a:t>Últimos estudios: se estiman 8 millones </a:t>
            </a:r>
            <a:endParaRPr lang="es-ES" sz="2400" dirty="0"/>
          </a:p>
        </p:txBody>
      </p:sp>
      <p:pic>
        <p:nvPicPr>
          <p:cNvPr id="24582" name="Picture 6" descr="beija-flor-grande-da-m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903913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754" name="Group 2"/>
          <p:cNvGraphicFramePr>
            <a:graphicFrameLocks noGrp="1"/>
          </p:cNvGraphicFramePr>
          <p:nvPr/>
        </p:nvGraphicFramePr>
        <p:xfrm>
          <a:off x="611188" y="836613"/>
          <a:ext cx="7921625" cy="5688014"/>
        </p:xfrm>
        <a:graphic>
          <a:graphicData uri="http://schemas.openxmlformats.org/drawingml/2006/table">
            <a:tbl>
              <a:tblPr/>
              <a:tblGrid>
                <a:gridCol w="2305050"/>
                <a:gridCol w="1763712"/>
                <a:gridCol w="1927225"/>
                <a:gridCol w="1925638"/>
              </a:tblGrid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MATRIZ 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BIODIVERSIDAD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Composición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Estructura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Función/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Dinámica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Ecosistemas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s-ES_tradnl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s-ES_tradnl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s-ES_tradnl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Paisajes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s-ES_tradnl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s-ES_tradnl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s-ES_tradnl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Comunidades bióticas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s-ES_tradnl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s-ES_tradnl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s-ES_tradnl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Poblaciones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s-ES_tradnl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s-ES_tradnl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s-ES_tradnl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2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Genes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s-ES_tradnl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s-ES_tradnl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s-ES_tradnl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5878" name="Picture 39" descr="mapa_final_t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806575"/>
            <a:ext cx="17272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9" name="Picture 40" descr="san diab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844675"/>
            <a:ext cx="18716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0" name="Picture 41" descr="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773238"/>
            <a:ext cx="183515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81" name="Oval 42"/>
          <p:cNvSpPr>
            <a:spLocks noChangeArrowheads="1"/>
          </p:cNvSpPr>
          <p:nvPr/>
        </p:nvSpPr>
        <p:spPr bwMode="auto">
          <a:xfrm>
            <a:off x="4716463" y="4724400"/>
            <a:ext cx="1727200" cy="7921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r>
              <a:rPr lang="es-ES_tradnl">
                <a:latin typeface="Tahoma" charset="0"/>
              </a:rPr>
              <a:t>      </a:t>
            </a:r>
            <a:r>
              <a:rPr lang="es-ES_tradnl" b="1">
                <a:solidFill>
                  <a:schemeClr val="bg1"/>
                </a:solidFill>
                <a:latin typeface="Tahoma" charset="0"/>
              </a:rPr>
              <a:t>N</a:t>
            </a:r>
            <a:endParaRPr lang="es-ES" b="1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35882" name="Oval 43"/>
          <p:cNvSpPr>
            <a:spLocks noChangeArrowheads="1"/>
          </p:cNvSpPr>
          <p:nvPr/>
        </p:nvSpPr>
        <p:spPr bwMode="auto">
          <a:xfrm>
            <a:off x="5076825" y="4941888"/>
            <a:ext cx="719138" cy="360362"/>
          </a:xfrm>
          <a:prstGeom prst="ellipse">
            <a:avLst/>
          </a:prstGeom>
          <a:solidFill>
            <a:srgbClr val="FF6600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_tradnl" b="1">
                <a:solidFill>
                  <a:srgbClr val="FFFF00"/>
                </a:solidFill>
                <a:latin typeface="Tahoma" charset="0"/>
              </a:rPr>
              <a:t>Ne</a:t>
            </a:r>
            <a:endParaRPr lang="es-ES" b="1">
              <a:solidFill>
                <a:srgbClr val="FFFF00"/>
              </a:solidFill>
              <a:latin typeface="Tahoma" charset="0"/>
            </a:endParaRPr>
          </a:p>
        </p:txBody>
      </p:sp>
      <p:pic>
        <p:nvPicPr>
          <p:cNvPr id="35883" name="Picture 44" descr="pu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724400"/>
            <a:ext cx="165576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84" name="Freeform 45"/>
          <p:cNvSpPr>
            <a:spLocks/>
          </p:cNvSpPr>
          <p:nvPr/>
        </p:nvSpPr>
        <p:spPr bwMode="auto">
          <a:xfrm>
            <a:off x="6877050" y="4724400"/>
            <a:ext cx="1290638" cy="619125"/>
          </a:xfrm>
          <a:custGeom>
            <a:avLst/>
            <a:gdLst>
              <a:gd name="T0" fmla="*/ 0 w 1864"/>
              <a:gd name="T1" fmla="*/ 2147483647 h 631"/>
              <a:gd name="T2" fmla="*/ 2147483647 w 1864"/>
              <a:gd name="T3" fmla="*/ 2147483647 h 631"/>
              <a:gd name="T4" fmla="*/ 2147483647 w 1864"/>
              <a:gd name="T5" fmla="*/ 2147483647 h 631"/>
              <a:gd name="T6" fmla="*/ 2147483647 w 1864"/>
              <a:gd name="T7" fmla="*/ 2147483647 h 631"/>
              <a:gd name="T8" fmla="*/ 2147483647 w 1864"/>
              <a:gd name="T9" fmla="*/ 2147483647 h 631"/>
              <a:gd name="T10" fmla="*/ 2147483647 w 1864"/>
              <a:gd name="T11" fmla="*/ 2147483647 h 631"/>
              <a:gd name="T12" fmla="*/ 2147483647 w 1864"/>
              <a:gd name="T13" fmla="*/ 2147483647 h 631"/>
              <a:gd name="T14" fmla="*/ 2147483647 w 1864"/>
              <a:gd name="T15" fmla="*/ 2147483647 h 631"/>
              <a:gd name="T16" fmla="*/ 2147483647 w 1864"/>
              <a:gd name="T17" fmla="*/ 2147483647 h 631"/>
              <a:gd name="T18" fmla="*/ 2147483647 w 1864"/>
              <a:gd name="T19" fmla="*/ 2147483647 h 631"/>
              <a:gd name="T20" fmla="*/ 2147483647 w 1864"/>
              <a:gd name="T21" fmla="*/ 2147483647 h 631"/>
              <a:gd name="T22" fmla="*/ 2147483647 w 1864"/>
              <a:gd name="T23" fmla="*/ 2147483647 h 631"/>
              <a:gd name="T24" fmla="*/ 2147483647 w 1864"/>
              <a:gd name="T25" fmla="*/ 2147483647 h 631"/>
              <a:gd name="T26" fmla="*/ 2147483647 w 1864"/>
              <a:gd name="T27" fmla="*/ 2147483647 h 631"/>
              <a:gd name="T28" fmla="*/ 2147483647 w 1864"/>
              <a:gd name="T29" fmla="*/ 2147483647 h 631"/>
              <a:gd name="T30" fmla="*/ 2147483647 w 1864"/>
              <a:gd name="T31" fmla="*/ 2147483647 h 631"/>
              <a:gd name="T32" fmla="*/ 2147483647 w 1864"/>
              <a:gd name="T33" fmla="*/ 2147483647 h 631"/>
              <a:gd name="T34" fmla="*/ 2147483647 w 1864"/>
              <a:gd name="T35" fmla="*/ 2147483647 h 631"/>
              <a:gd name="T36" fmla="*/ 2147483647 w 1864"/>
              <a:gd name="T37" fmla="*/ 2147483647 h 631"/>
              <a:gd name="T38" fmla="*/ 2147483647 w 1864"/>
              <a:gd name="T39" fmla="*/ 2147483647 h 631"/>
              <a:gd name="T40" fmla="*/ 2147483647 w 1864"/>
              <a:gd name="T41" fmla="*/ 2147483647 h 631"/>
              <a:gd name="T42" fmla="*/ 2147483647 w 1864"/>
              <a:gd name="T43" fmla="*/ 2147483647 h 631"/>
              <a:gd name="T44" fmla="*/ 2147483647 w 1864"/>
              <a:gd name="T45" fmla="*/ 2147483647 h 631"/>
              <a:gd name="T46" fmla="*/ 2147483647 w 1864"/>
              <a:gd name="T47" fmla="*/ 2147483647 h 631"/>
              <a:gd name="T48" fmla="*/ 2147483647 w 1864"/>
              <a:gd name="T49" fmla="*/ 2147483647 h 631"/>
              <a:gd name="T50" fmla="*/ 2147483647 w 1864"/>
              <a:gd name="T51" fmla="*/ 2147483647 h 631"/>
              <a:gd name="T52" fmla="*/ 2147483647 w 1864"/>
              <a:gd name="T53" fmla="*/ 2147483647 h 631"/>
              <a:gd name="T54" fmla="*/ 2147483647 w 1864"/>
              <a:gd name="T55" fmla="*/ 2147483647 h 631"/>
              <a:gd name="T56" fmla="*/ 2147483647 w 1864"/>
              <a:gd name="T57" fmla="*/ 2147483647 h 631"/>
              <a:gd name="T58" fmla="*/ 2147483647 w 1864"/>
              <a:gd name="T59" fmla="*/ 2147483647 h 631"/>
              <a:gd name="T60" fmla="*/ 2147483647 w 1864"/>
              <a:gd name="T61" fmla="*/ 2147483647 h 631"/>
              <a:gd name="T62" fmla="*/ 2147483647 w 1864"/>
              <a:gd name="T63" fmla="*/ 2147483647 h 631"/>
              <a:gd name="T64" fmla="*/ 2147483647 w 1864"/>
              <a:gd name="T65" fmla="*/ 2147483647 h 631"/>
              <a:gd name="T66" fmla="*/ 2147483647 w 1864"/>
              <a:gd name="T67" fmla="*/ 2147483647 h 631"/>
              <a:gd name="T68" fmla="*/ 2147483647 w 1864"/>
              <a:gd name="T69" fmla="*/ 0 h 63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64"/>
              <a:gd name="T106" fmla="*/ 0 h 631"/>
              <a:gd name="T107" fmla="*/ 1864 w 1864"/>
              <a:gd name="T108" fmla="*/ 631 h 63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64" h="631">
                <a:moveTo>
                  <a:pt x="0" y="432"/>
                </a:moveTo>
                <a:cubicBezTo>
                  <a:pt x="43" y="389"/>
                  <a:pt x="62" y="333"/>
                  <a:pt x="120" y="304"/>
                </a:cubicBezTo>
                <a:cubicBezTo>
                  <a:pt x="123" y="296"/>
                  <a:pt x="122" y="286"/>
                  <a:pt x="128" y="280"/>
                </a:cubicBezTo>
                <a:cubicBezTo>
                  <a:pt x="134" y="274"/>
                  <a:pt x="145" y="277"/>
                  <a:pt x="152" y="272"/>
                </a:cubicBezTo>
                <a:cubicBezTo>
                  <a:pt x="172" y="258"/>
                  <a:pt x="189" y="240"/>
                  <a:pt x="208" y="224"/>
                </a:cubicBezTo>
                <a:cubicBezTo>
                  <a:pt x="224" y="210"/>
                  <a:pt x="231" y="188"/>
                  <a:pt x="248" y="176"/>
                </a:cubicBezTo>
                <a:cubicBezTo>
                  <a:pt x="256" y="171"/>
                  <a:pt x="328" y="160"/>
                  <a:pt x="328" y="160"/>
                </a:cubicBezTo>
                <a:cubicBezTo>
                  <a:pt x="341" y="163"/>
                  <a:pt x="356" y="161"/>
                  <a:pt x="368" y="168"/>
                </a:cubicBezTo>
                <a:cubicBezTo>
                  <a:pt x="384" y="177"/>
                  <a:pt x="385" y="202"/>
                  <a:pt x="392" y="216"/>
                </a:cubicBezTo>
                <a:cubicBezTo>
                  <a:pt x="411" y="254"/>
                  <a:pt x="429" y="305"/>
                  <a:pt x="464" y="328"/>
                </a:cubicBezTo>
                <a:cubicBezTo>
                  <a:pt x="476" y="345"/>
                  <a:pt x="492" y="359"/>
                  <a:pt x="504" y="376"/>
                </a:cubicBezTo>
                <a:cubicBezTo>
                  <a:pt x="535" y="422"/>
                  <a:pt x="482" y="380"/>
                  <a:pt x="536" y="416"/>
                </a:cubicBezTo>
                <a:cubicBezTo>
                  <a:pt x="552" y="413"/>
                  <a:pt x="570" y="417"/>
                  <a:pt x="584" y="408"/>
                </a:cubicBezTo>
                <a:cubicBezTo>
                  <a:pt x="614" y="389"/>
                  <a:pt x="589" y="361"/>
                  <a:pt x="640" y="344"/>
                </a:cubicBezTo>
                <a:cubicBezTo>
                  <a:pt x="668" y="353"/>
                  <a:pt x="696" y="363"/>
                  <a:pt x="712" y="368"/>
                </a:cubicBezTo>
                <a:cubicBezTo>
                  <a:pt x="728" y="373"/>
                  <a:pt x="760" y="384"/>
                  <a:pt x="760" y="384"/>
                </a:cubicBezTo>
                <a:cubicBezTo>
                  <a:pt x="777" y="435"/>
                  <a:pt x="780" y="434"/>
                  <a:pt x="832" y="424"/>
                </a:cubicBezTo>
                <a:cubicBezTo>
                  <a:pt x="848" y="413"/>
                  <a:pt x="862" y="398"/>
                  <a:pt x="880" y="392"/>
                </a:cubicBezTo>
                <a:cubicBezTo>
                  <a:pt x="896" y="387"/>
                  <a:pt x="928" y="376"/>
                  <a:pt x="928" y="376"/>
                </a:cubicBezTo>
                <a:cubicBezTo>
                  <a:pt x="936" y="352"/>
                  <a:pt x="938" y="325"/>
                  <a:pt x="952" y="304"/>
                </a:cubicBezTo>
                <a:cubicBezTo>
                  <a:pt x="973" y="273"/>
                  <a:pt x="965" y="289"/>
                  <a:pt x="976" y="256"/>
                </a:cubicBezTo>
                <a:cubicBezTo>
                  <a:pt x="1018" y="270"/>
                  <a:pt x="1005" y="294"/>
                  <a:pt x="1016" y="336"/>
                </a:cubicBezTo>
                <a:cubicBezTo>
                  <a:pt x="1020" y="352"/>
                  <a:pt x="1032" y="384"/>
                  <a:pt x="1032" y="384"/>
                </a:cubicBezTo>
                <a:cubicBezTo>
                  <a:pt x="1037" y="428"/>
                  <a:pt x="1044" y="463"/>
                  <a:pt x="1056" y="504"/>
                </a:cubicBezTo>
                <a:cubicBezTo>
                  <a:pt x="1061" y="520"/>
                  <a:pt x="1058" y="543"/>
                  <a:pt x="1072" y="552"/>
                </a:cubicBezTo>
                <a:cubicBezTo>
                  <a:pt x="1088" y="563"/>
                  <a:pt x="1120" y="584"/>
                  <a:pt x="1120" y="584"/>
                </a:cubicBezTo>
                <a:cubicBezTo>
                  <a:pt x="1151" y="631"/>
                  <a:pt x="1160" y="616"/>
                  <a:pt x="1208" y="584"/>
                </a:cubicBezTo>
                <a:cubicBezTo>
                  <a:pt x="1229" y="570"/>
                  <a:pt x="1259" y="574"/>
                  <a:pt x="1280" y="560"/>
                </a:cubicBezTo>
                <a:cubicBezTo>
                  <a:pt x="1338" y="522"/>
                  <a:pt x="1391" y="478"/>
                  <a:pt x="1448" y="440"/>
                </a:cubicBezTo>
                <a:cubicBezTo>
                  <a:pt x="1485" y="385"/>
                  <a:pt x="1509" y="350"/>
                  <a:pt x="1536" y="296"/>
                </a:cubicBezTo>
                <a:cubicBezTo>
                  <a:pt x="1563" y="242"/>
                  <a:pt x="1580" y="164"/>
                  <a:pt x="1624" y="120"/>
                </a:cubicBezTo>
                <a:cubicBezTo>
                  <a:pt x="1645" y="99"/>
                  <a:pt x="1677" y="95"/>
                  <a:pt x="1704" y="88"/>
                </a:cubicBezTo>
                <a:cubicBezTo>
                  <a:pt x="1755" y="101"/>
                  <a:pt x="1731" y="113"/>
                  <a:pt x="1776" y="128"/>
                </a:cubicBezTo>
                <a:cubicBezTo>
                  <a:pt x="1803" y="110"/>
                  <a:pt x="1817" y="87"/>
                  <a:pt x="1840" y="64"/>
                </a:cubicBezTo>
                <a:cubicBezTo>
                  <a:pt x="1858" y="10"/>
                  <a:pt x="1848" y="31"/>
                  <a:pt x="1864" y="0"/>
                </a:cubicBezTo>
              </a:path>
            </a:pathLst>
          </a:custGeom>
          <a:noFill/>
          <a:ln w="127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s-ES"/>
          </a:p>
        </p:txBody>
      </p:sp>
      <p:sp>
        <p:nvSpPr>
          <p:cNvPr id="35885" name="Line 46"/>
          <p:cNvSpPr>
            <a:spLocks noChangeShapeType="1"/>
          </p:cNvSpPr>
          <p:nvPr/>
        </p:nvSpPr>
        <p:spPr bwMode="auto">
          <a:xfrm>
            <a:off x="6804025" y="4868863"/>
            <a:ext cx="0" cy="5762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5886" name="Line 47"/>
          <p:cNvSpPr>
            <a:spLocks noChangeShapeType="1"/>
          </p:cNvSpPr>
          <p:nvPr/>
        </p:nvSpPr>
        <p:spPr bwMode="auto">
          <a:xfrm>
            <a:off x="6804025" y="5445125"/>
            <a:ext cx="14398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857250"/>
            <a:ext cx="6985000" cy="1223963"/>
          </a:xfrm>
        </p:spPr>
        <p:txBody>
          <a:bodyPr/>
          <a:lstStyle/>
          <a:p>
            <a:pPr algn="ctr" eaLnBrk="1" hangingPunct="1"/>
            <a:r>
              <a:rPr lang="es-ES" sz="2900">
                <a:solidFill>
                  <a:schemeClr val="tx1"/>
                </a:solidFill>
                <a:latin typeface="Georgia" charset="0"/>
              </a:rPr>
              <a:t>Balance entre prestaciones y contraprestaciones de los ecosistemas</a:t>
            </a:r>
            <a:br>
              <a:rPr lang="es-ES" sz="2900">
                <a:solidFill>
                  <a:schemeClr val="tx1"/>
                </a:solidFill>
                <a:latin typeface="Georgia" charset="0"/>
              </a:rPr>
            </a:br>
            <a:r>
              <a:rPr lang="es-ES" sz="2400">
                <a:solidFill>
                  <a:schemeClr val="tx1"/>
                </a:solidFill>
                <a:latin typeface="Georgia" charset="0"/>
              </a:rPr>
              <a:t>(pero hay perspectivas diferentes, Gudynas 2003)</a:t>
            </a:r>
            <a:r>
              <a:rPr lang="es-ES" sz="2900">
                <a:solidFill>
                  <a:schemeClr val="tx1"/>
                </a:solidFill>
                <a:latin typeface="Georgia" charset="0"/>
              </a:rPr>
              <a:t/>
            </a:r>
            <a:br>
              <a:rPr lang="es-ES" sz="2900">
                <a:solidFill>
                  <a:schemeClr val="tx1"/>
                </a:solidFill>
                <a:latin typeface="Georgia" charset="0"/>
              </a:rPr>
            </a:br>
            <a:endParaRPr lang="es-ES" sz="2900">
              <a:solidFill>
                <a:schemeClr val="tx1"/>
              </a:solidFill>
              <a:latin typeface="Georgia" charset="0"/>
            </a:endParaRPr>
          </a:p>
        </p:txBody>
      </p:sp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042988" y="2205038"/>
            <a:ext cx="2024062" cy="180816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latin typeface="Georgia" charset="0"/>
            </a:endParaRP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5791200" y="2205038"/>
            <a:ext cx="1949450" cy="1757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latin typeface="Georgia" charset="0"/>
            </a:endParaRPr>
          </a:p>
        </p:txBody>
      </p:sp>
      <p:sp>
        <p:nvSpPr>
          <p:cNvPr id="38916" name="Line 5"/>
          <p:cNvSpPr>
            <a:spLocks noChangeShapeType="1"/>
          </p:cNvSpPr>
          <p:nvPr/>
        </p:nvSpPr>
        <p:spPr bwMode="auto">
          <a:xfrm>
            <a:off x="3733800" y="32004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s-ES"/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1600200" y="4267200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000"/>
              <a:t>Prestaciones</a:t>
            </a:r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5334000" y="42672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000"/>
              <a:t>Contraprestaciones</a:t>
            </a:r>
          </a:p>
        </p:txBody>
      </p:sp>
      <p:sp>
        <p:nvSpPr>
          <p:cNvPr id="38919" name="Line 8"/>
          <p:cNvSpPr>
            <a:spLocks noChangeShapeType="1"/>
          </p:cNvSpPr>
          <p:nvPr/>
        </p:nvSpPr>
        <p:spPr bwMode="auto">
          <a:xfrm>
            <a:off x="2286000" y="3810000"/>
            <a:ext cx="76200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s-ES"/>
          </a:p>
        </p:txBody>
      </p:sp>
      <p:sp>
        <p:nvSpPr>
          <p:cNvPr id="38920" name="Line 9"/>
          <p:cNvSpPr>
            <a:spLocks noChangeShapeType="1"/>
          </p:cNvSpPr>
          <p:nvPr/>
        </p:nvSpPr>
        <p:spPr bwMode="auto">
          <a:xfrm flipH="1">
            <a:off x="6553200" y="3810000"/>
            <a:ext cx="76200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s-ES"/>
          </a:p>
        </p:txBody>
      </p:sp>
      <p:sp>
        <p:nvSpPr>
          <p:cNvPr id="38921" name="Text Box 10"/>
          <p:cNvSpPr txBox="1">
            <a:spLocks noChangeArrowheads="1"/>
          </p:cNvSpPr>
          <p:nvPr/>
        </p:nvSpPr>
        <p:spPr bwMode="auto">
          <a:xfrm>
            <a:off x="3886200" y="4648200"/>
            <a:ext cx="152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000"/>
              <a:t>Costos/ beneficios</a:t>
            </a:r>
          </a:p>
        </p:txBody>
      </p:sp>
      <p:sp>
        <p:nvSpPr>
          <p:cNvPr id="38922" name="Line 11"/>
          <p:cNvSpPr>
            <a:spLocks noChangeShapeType="1"/>
          </p:cNvSpPr>
          <p:nvPr/>
        </p:nvSpPr>
        <p:spPr bwMode="auto">
          <a:xfrm flipV="1">
            <a:off x="4572000" y="3357563"/>
            <a:ext cx="0" cy="990600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s-ES"/>
          </a:p>
        </p:txBody>
      </p:sp>
      <p:pic>
        <p:nvPicPr>
          <p:cNvPr id="38923" name="Picture 12" descr="Chiquitania 0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31913" y="2492375"/>
            <a:ext cx="1439862" cy="1335088"/>
          </a:xfrm>
          <a:noFill/>
        </p:spPr>
      </p:pic>
      <p:pic>
        <p:nvPicPr>
          <p:cNvPr id="38924" name="Picture 13" descr="Chiquitania 0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11863" y="2420938"/>
            <a:ext cx="1441450" cy="1333500"/>
          </a:xfr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714375"/>
            <a:ext cx="7499350" cy="2159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s-ES" sz="2400">
                <a:solidFill>
                  <a:schemeClr val="tx2"/>
                </a:solidFill>
                <a:latin typeface="Georgia" charset="0"/>
              </a:rPr>
              <a:t>El enfoque ecosistémico </a:t>
            </a:r>
            <a:r>
              <a:rPr lang="es-ES" sz="2400" b="1">
                <a:solidFill>
                  <a:schemeClr val="tx2"/>
                </a:solidFill>
                <a:latin typeface="Georgia" charset="0"/>
              </a:rPr>
              <a:t>redefine los límites </a:t>
            </a:r>
            <a:r>
              <a:rPr lang="es-ES" sz="2400">
                <a:solidFill>
                  <a:schemeClr val="tx2"/>
                </a:solidFill>
                <a:latin typeface="Georgia" charset="0"/>
              </a:rPr>
              <a:t>que tradicionalmente han caracterizado el manejo que le damos a las diferentes unidades productivas o de conservación</a:t>
            </a:r>
          </a:p>
        </p:txBody>
      </p:sp>
      <p:pic>
        <p:nvPicPr>
          <p:cNvPr id="158723" name="Picture 3" descr="amaz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87625" y="2286000"/>
            <a:ext cx="5367338" cy="3644900"/>
          </a:xfr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3563938" y="1916113"/>
            <a:ext cx="511175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None/>
            </a:pPr>
            <a:r>
              <a:rPr lang="es-ES" sz="2400">
                <a:solidFill>
                  <a:schemeClr val="tx2"/>
                </a:solidFill>
                <a:latin typeface="Times New Roman" charset="0"/>
                <a:cs typeface="Times New Roman" charset="0"/>
              </a:rPr>
              <a:t>El enfoque ecosistémico </a:t>
            </a:r>
            <a:r>
              <a:rPr lang="es-ES" sz="2400" b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incluye a la gente </a:t>
            </a:r>
            <a:r>
              <a:rPr lang="es-ES" sz="2400">
                <a:solidFill>
                  <a:schemeClr val="tx2"/>
                </a:solidFill>
                <a:latin typeface="Times New Roman" charset="0"/>
                <a:cs typeface="Times New Roman" charset="0"/>
              </a:rPr>
              <a:t>e integra la información social y económica con la información ambiental acerca de los ecosistemas, relacionando explícitamente las necesidades humanas con la capacidad biológica de los ecosistemas para satisfacerlas, dentro de sus umbrales ecológicos</a:t>
            </a:r>
          </a:p>
        </p:txBody>
      </p:sp>
      <p:pic>
        <p:nvPicPr>
          <p:cNvPr id="160771" name="Picture 3" descr="aduche 07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850" y="1844675"/>
            <a:ext cx="3027363" cy="4035425"/>
          </a:xfr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3786188"/>
            <a:ext cx="5761038" cy="25193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s-ES" sz="2200">
                <a:solidFill>
                  <a:schemeClr val="tx2"/>
                </a:solidFill>
                <a:latin typeface="Georgia" charset="0"/>
              </a:rPr>
              <a:t>El EE busca mantener el </a:t>
            </a:r>
            <a:r>
              <a:rPr lang="es-ES" sz="2200" b="1">
                <a:solidFill>
                  <a:schemeClr val="tx2"/>
                </a:solidFill>
                <a:latin typeface="Georgia" charset="0"/>
              </a:rPr>
              <a:t>potencial productivo</a:t>
            </a:r>
            <a:r>
              <a:rPr lang="es-ES" sz="2200">
                <a:solidFill>
                  <a:schemeClr val="tx2"/>
                </a:solidFill>
                <a:latin typeface="Georgia" charset="0"/>
              </a:rPr>
              <a:t> de la naturaleza, centrándose no solamente en la generación de bienes y servicios, sino en el entendido que esta producción es el resultado natural de unos ecosistemas saludables; íntegros (el crecimiento, pero también el funcionamiento tienen sus límites)</a:t>
            </a:r>
          </a:p>
        </p:txBody>
      </p:sp>
      <p:pic>
        <p:nvPicPr>
          <p:cNvPr id="161795" name="Picture 3" descr="pila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372225" y="549275"/>
            <a:ext cx="2463800" cy="2879725"/>
          </a:xfrm>
          <a:noFill/>
        </p:spPr>
      </p:pic>
      <p:sp>
        <p:nvSpPr>
          <p:cNvPr id="41987" name="Line 4"/>
          <p:cNvSpPr>
            <a:spLocks noChangeShapeType="1"/>
          </p:cNvSpPr>
          <p:nvPr/>
        </p:nvSpPr>
        <p:spPr bwMode="auto">
          <a:xfrm>
            <a:off x="1979613" y="720725"/>
            <a:ext cx="0" cy="1873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1988" name="Line 5"/>
          <p:cNvSpPr>
            <a:spLocks noChangeShapeType="1"/>
          </p:cNvSpPr>
          <p:nvPr/>
        </p:nvSpPr>
        <p:spPr bwMode="auto">
          <a:xfrm>
            <a:off x="1979613" y="2592388"/>
            <a:ext cx="29527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1989" name="Oval 6"/>
          <p:cNvSpPr>
            <a:spLocks noChangeArrowheads="1"/>
          </p:cNvSpPr>
          <p:nvPr/>
        </p:nvSpPr>
        <p:spPr bwMode="auto">
          <a:xfrm>
            <a:off x="3636963" y="1944688"/>
            <a:ext cx="144462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_tradnl">
              <a:latin typeface="Georgia" charset="0"/>
            </a:endParaRPr>
          </a:p>
        </p:txBody>
      </p:sp>
      <p:sp>
        <p:nvSpPr>
          <p:cNvPr id="41990" name="Line 7"/>
          <p:cNvSpPr>
            <a:spLocks noChangeShapeType="1"/>
          </p:cNvSpPr>
          <p:nvPr/>
        </p:nvSpPr>
        <p:spPr bwMode="auto">
          <a:xfrm flipV="1">
            <a:off x="2484438" y="1008063"/>
            <a:ext cx="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1991" name="Line 8"/>
          <p:cNvSpPr>
            <a:spLocks noChangeShapeType="1"/>
          </p:cNvSpPr>
          <p:nvPr/>
        </p:nvSpPr>
        <p:spPr bwMode="auto">
          <a:xfrm flipV="1">
            <a:off x="3348038" y="1008063"/>
            <a:ext cx="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1992" name="Line 9"/>
          <p:cNvSpPr>
            <a:spLocks noChangeShapeType="1"/>
          </p:cNvSpPr>
          <p:nvPr/>
        </p:nvSpPr>
        <p:spPr bwMode="auto">
          <a:xfrm>
            <a:off x="2628900" y="1152525"/>
            <a:ext cx="5032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1993" name="Text Box 10"/>
          <p:cNvSpPr txBox="1">
            <a:spLocks noChangeArrowheads="1"/>
          </p:cNvSpPr>
          <p:nvPr/>
        </p:nvSpPr>
        <p:spPr bwMode="auto">
          <a:xfrm>
            <a:off x="2195513" y="357188"/>
            <a:ext cx="1439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2000">
                <a:latin typeface="Georgia" charset="0"/>
              </a:rPr>
              <a:t>Resiliencia </a:t>
            </a:r>
          </a:p>
          <a:p>
            <a:pPr algn="ctr" eaLnBrk="1" hangingPunct="1"/>
            <a:r>
              <a:rPr lang="es-ES_tradnl" sz="2000">
                <a:latin typeface="Georgia" charset="0"/>
              </a:rPr>
              <a:t>Ecológica</a:t>
            </a:r>
            <a:endParaRPr lang="es-ES" sz="2000">
              <a:latin typeface="Georgia" charset="0"/>
            </a:endParaRPr>
          </a:p>
        </p:txBody>
      </p:sp>
      <p:sp>
        <p:nvSpPr>
          <p:cNvPr id="41994" name="Text Box 11"/>
          <p:cNvSpPr txBox="1">
            <a:spLocks noChangeArrowheads="1"/>
          </p:cNvSpPr>
          <p:nvPr/>
        </p:nvSpPr>
        <p:spPr bwMode="auto">
          <a:xfrm>
            <a:off x="2124075" y="2665413"/>
            <a:ext cx="2592388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2000">
                <a:solidFill>
                  <a:schemeClr val="tx2"/>
                </a:solidFill>
                <a:latin typeface="Georgia" charset="0"/>
              </a:rPr>
              <a:t>Estado del ecosistema</a:t>
            </a:r>
            <a:endParaRPr lang="es-ES" sz="2000">
              <a:solidFill>
                <a:schemeClr val="tx2"/>
              </a:solidFill>
              <a:latin typeface="Georgia" charset="0"/>
            </a:endParaRPr>
          </a:p>
        </p:txBody>
      </p:sp>
      <p:sp>
        <p:nvSpPr>
          <p:cNvPr id="41995" name="Text Box 12"/>
          <p:cNvSpPr txBox="1">
            <a:spLocks noChangeArrowheads="1"/>
          </p:cNvSpPr>
          <p:nvPr/>
        </p:nvSpPr>
        <p:spPr bwMode="auto">
          <a:xfrm>
            <a:off x="179388" y="1512888"/>
            <a:ext cx="1468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BO" sz="2000">
                <a:latin typeface="Georgia" charset="0"/>
              </a:rPr>
              <a:t>Atributo</a:t>
            </a:r>
          </a:p>
          <a:p>
            <a:pPr algn="ctr" eaLnBrk="1" hangingPunct="1"/>
            <a:r>
              <a:rPr lang="es-BO" sz="2000">
                <a:latin typeface="Georgia" charset="0"/>
              </a:rPr>
              <a:t>ecológico</a:t>
            </a:r>
            <a:endParaRPr lang="es-ES" sz="2000">
              <a:latin typeface="Georgia" charset="0"/>
            </a:endParaRPr>
          </a:p>
        </p:txBody>
      </p:sp>
      <p:sp>
        <p:nvSpPr>
          <p:cNvPr id="41996" name="Oval 13"/>
          <p:cNvSpPr>
            <a:spLocks noChangeArrowheads="1"/>
          </p:cNvSpPr>
          <p:nvPr/>
        </p:nvSpPr>
        <p:spPr bwMode="auto">
          <a:xfrm>
            <a:off x="2700338" y="1944688"/>
            <a:ext cx="144462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_tradnl">
              <a:latin typeface="Georgia" charset="0"/>
            </a:endParaRPr>
          </a:p>
        </p:txBody>
      </p:sp>
      <p:sp>
        <p:nvSpPr>
          <p:cNvPr id="41997" name="Freeform 14"/>
          <p:cNvSpPr>
            <a:spLocks/>
          </p:cNvSpPr>
          <p:nvPr/>
        </p:nvSpPr>
        <p:spPr bwMode="auto">
          <a:xfrm>
            <a:off x="2003425" y="1562100"/>
            <a:ext cx="2714625" cy="598488"/>
          </a:xfrm>
          <a:custGeom>
            <a:avLst/>
            <a:gdLst>
              <a:gd name="T0" fmla="*/ 0 w 1710"/>
              <a:gd name="T1" fmla="*/ 2147483647 h 377"/>
              <a:gd name="T2" fmla="*/ 2147483647 w 1710"/>
              <a:gd name="T3" fmla="*/ 2147483647 h 377"/>
              <a:gd name="T4" fmla="*/ 2147483647 w 1710"/>
              <a:gd name="T5" fmla="*/ 2147483647 h 377"/>
              <a:gd name="T6" fmla="*/ 2147483647 w 1710"/>
              <a:gd name="T7" fmla="*/ 2147483647 h 377"/>
              <a:gd name="T8" fmla="*/ 2147483647 w 1710"/>
              <a:gd name="T9" fmla="*/ 2147483647 h 377"/>
              <a:gd name="T10" fmla="*/ 2147483647 w 1710"/>
              <a:gd name="T11" fmla="*/ 2147483647 h 377"/>
              <a:gd name="T12" fmla="*/ 2147483647 w 1710"/>
              <a:gd name="T13" fmla="*/ 2147483647 h 377"/>
              <a:gd name="T14" fmla="*/ 2147483647 w 1710"/>
              <a:gd name="T15" fmla="*/ 2147483647 h 377"/>
              <a:gd name="T16" fmla="*/ 2147483647 w 1710"/>
              <a:gd name="T17" fmla="*/ 2147483647 h 377"/>
              <a:gd name="T18" fmla="*/ 2147483647 w 1710"/>
              <a:gd name="T19" fmla="*/ 2147483647 h 377"/>
              <a:gd name="T20" fmla="*/ 2147483647 w 1710"/>
              <a:gd name="T21" fmla="*/ 2147483647 h 377"/>
              <a:gd name="T22" fmla="*/ 2147483647 w 1710"/>
              <a:gd name="T23" fmla="*/ 2147483647 h 377"/>
              <a:gd name="T24" fmla="*/ 2147483647 w 1710"/>
              <a:gd name="T25" fmla="*/ 2147483647 h 377"/>
              <a:gd name="T26" fmla="*/ 2147483647 w 1710"/>
              <a:gd name="T27" fmla="*/ 2147483647 h 377"/>
              <a:gd name="T28" fmla="*/ 2147483647 w 1710"/>
              <a:gd name="T29" fmla="*/ 2147483647 h 377"/>
              <a:gd name="T30" fmla="*/ 2147483647 w 1710"/>
              <a:gd name="T31" fmla="*/ 2147483647 h 377"/>
              <a:gd name="T32" fmla="*/ 2147483647 w 1710"/>
              <a:gd name="T33" fmla="*/ 2147483647 h 377"/>
              <a:gd name="T34" fmla="*/ 2147483647 w 1710"/>
              <a:gd name="T35" fmla="*/ 2147483647 h 377"/>
              <a:gd name="T36" fmla="*/ 2147483647 w 1710"/>
              <a:gd name="T37" fmla="*/ 2147483647 h 377"/>
              <a:gd name="T38" fmla="*/ 2147483647 w 1710"/>
              <a:gd name="T39" fmla="*/ 2147483647 h 377"/>
              <a:gd name="T40" fmla="*/ 2147483647 w 1710"/>
              <a:gd name="T41" fmla="*/ 2147483647 h 377"/>
              <a:gd name="T42" fmla="*/ 2147483647 w 1710"/>
              <a:gd name="T43" fmla="*/ 2147483647 h 377"/>
              <a:gd name="T44" fmla="*/ 2147483647 w 1710"/>
              <a:gd name="T45" fmla="*/ 2147483647 h 377"/>
              <a:gd name="T46" fmla="*/ 2147483647 w 1710"/>
              <a:gd name="T47" fmla="*/ 2147483647 h 377"/>
              <a:gd name="T48" fmla="*/ 2147483647 w 1710"/>
              <a:gd name="T49" fmla="*/ 2147483647 h 377"/>
              <a:gd name="T50" fmla="*/ 2147483647 w 1710"/>
              <a:gd name="T51" fmla="*/ 2147483647 h 377"/>
              <a:gd name="T52" fmla="*/ 2147483647 w 1710"/>
              <a:gd name="T53" fmla="*/ 2147483647 h 377"/>
              <a:gd name="T54" fmla="*/ 2147483647 w 1710"/>
              <a:gd name="T55" fmla="*/ 2147483647 h 377"/>
              <a:gd name="T56" fmla="*/ 2147483647 w 1710"/>
              <a:gd name="T57" fmla="*/ 2147483647 h 377"/>
              <a:gd name="T58" fmla="*/ 2147483647 w 1710"/>
              <a:gd name="T59" fmla="*/ 2147483647 h 377"/>
              <a:gd name="T60" fmla="*/ 2147483647 w 1710"/>
              <a:gd name="T61" fmla="*/ 2147483647 h 37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710"/>
              <a:gd name="T94" fmla="*/ 0 h 377"/>
              <a:gd name="T95" fmla="*/ 1710 w 1710"/>
              <a:gd name="T96" fmla="*/ 377 h 37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710" h="377">
                <a:moveTo>
                  <a:pt x="0" y="217"/>
                </a:moveTo>
                <a:cubicBezTo>
                  <a:pt x="30" y="185"/>
                  <a:pt x="24" y="146"/>
                  <a:pt x="55" y="116"/>
                </a:cubicBezTo>
                <a:cubicBezTo>
                  <a:pt x="72" y="65"/>
                  <a:pt x="103" y="23"/>
                  <a:pt x="155" y="6"/>
                </a:cubicBezTo>
                <a:cubicBezTo>
                  <a:pt x="198" y="9"/>
                  <a:pt x="243" y="0"/>
                  <a:pt x="283" y="15"/>
                </a:cubicBezTo>
                <a:cubicBezTo>
                  <a:pt x="304" y="23"/>
                  <a:pt x="320" y="70"/>
                  <a:pt x="320" y="70"/>
                </a:cubicBezTo>
                <a:cubicBezTo>
                  <a:pt x="328" y="110"/>
                  <a:pt x="329" y="133"/>
                  <a:pt x="356" y="162"/>
                </a:cubicBezTo>
                <a:cubicBezTo>
                  <a:pt x="359" y="171"/>
                  <a:pt x="362" y="180"/>
                  <a:pt x="366" y="189"/>
                </a:cubicBezTo>
                <a:cubicBezTo>
                  <a:pt x="371" y="199"/>
                  <a:pt x="380" y="207"/>
                  <a:pt x="384" y="217"/>
                </a:cubicBezTo>
                <a:cubicBezTo>
                  <a:pt x="404" y="263"/>
                  <a:pt x="402" y="282"/>
                  <a:pt x="439" y="317"/>
                </a:cubicBezTo>
                <a:cubicBezTo>
                  <a:pt x="458" y="377"/>
                  <a:pt x="500" y="353"/>
                  <a:pt x="548" y="335"/>
                </a:cubicBezTo>
                <a:cubicBezTo>
                  <a:pt x="559" y="305"/>
                  <a:pt x="566" y="287"/>
                  <a:pt x="585" y="262"/>
                </a:cubicBezTo>
                <a:cubicBezTo>
                  <a:pt x="598" y="244"/>
                  <a:pt x="622" y="207"/>
                  <a:pt x="622" y="207"/>
                </a:cubicBezTo>
                <a:cubicBezTo>
                  <a:pt x="635" y="168"/>
                  <a:pt x="669" y="156"/>
                  <a:pt x="695" y="125"/>
                </a:cubicBezTo>
                <a:cubicBezTo>
                  <a:pt x="702" y="117"/>
                  <a:pt x="704" y="104"/>
                  <a:pt x="713" y="98"/>
                </a:cubicBezTo>
                <a:cubicBezTo>
                  <a:pt x="729" y="88"/>
                  <a:pt x="752" y="90"/>
                  <a:pt x="768" y="79"/>
                </a:cubicBezTo>
                <a:cubicBezTo>
                  <a:pt x="777" y="73"/>
                  <a:pt x="786" y="67"/>
                  <a:pt x="795" y="61"/>
                </a:cubicBezTo>
                <a:cubicBezTo>
                  <a:pt x="854" y="71"/>
                  <a:pt x="850" y="72"/>
                  <a:pt x="887" y="107"/>
                </a:cubicBezTo>
                <a:cubicBezTo>
                  <a:pt x="898" y="139"/>
                  <a:pt x="917" y="151"/>
                  <a:pt x="932" y="180"/>
                </a:cubicBezTo>
                <a:cubicBezTo>
                  <a:pt x="951" y="216"/>
                  <a:pt x="967" y="251"/>
                  <a:pt x="996" y="281"/>
                </a:cubicBezTo>
                <a:cubicBezTo>
                  <a:pt x="1009" y="317"/>
                  <a:pt x="1025" y="323"/>
                  <a:pt x="1060" y="335"/>
                </a:cubicBezTo>
                <a:cubicBezTo>
                  <a:pt x="1085" y="332"/>
                  <a:pt x="1111" y="336"/>
                  <a:pt x="1134" y="326"/>
                </a:cubicBezTo>
                <a:cubicBezTo>
                  <a:pt x="1143" y="322"/>
                  <a:pt x="1138" y="307"/>
                  <a:pt x="1143" y="299"/>
                </a:cubicBezTo>
                <a:cubicBezTo>
                  <a:pt x="1158" y="275"/>
                  <a:pt x="1176" y="267"/>
                  <a:pt x="1198" y="253"/>
                </a:cubicBezTo>
                <a:cubicBezTo>
                  <a:pt x="1205" y="240"/>
                  <a:pt x="1217" y="207"/>
                  <a:pt x="1234" y="198"/>
                </a:cubicBezTo>
                <a:cubicBezTo>
                  <a:pt x="1251" y="189"/>
                  <a:pt x="1271" y="186"/>
                  <a:pt x="1289" y="180"/>
                </a:cubicBezTo>
                <a:cubicBezTo>
                  <a:pt x="1298" y="177"/>
                  <a:pt x="1316" y="171"/>
                  <a:pt x="1316" y="171"/>
                </a:cubicBezTo>
                <a:cubicBezTo>
                  <a:pt x="1371" y="174"/>
                  <a:pt x="1426" y="173"/>
                  <a:pt x="1481" y="180"/>
                </a:cubicBezTo>
                <a:cubicBezTo>
                  <a:pt x="1500" y="182"/>
                  <a:pt x="1536" y="198"/>
                  <a:pt x="1536" y="198"/>
                </a:cubicBezTo>
                <a:cubicBezTo>
                  <a:pt x="1549" y="237"/>
                  <a:pt x="1563" y="235"/>
                  <a:pt x="1591" y="262"/>
                </a:cubicBezTo>
                <a:cubicBezTo>
                  <a:pt x="1621" y="250"/>
                  <a:pt x="1637" y="250"/>
                  <a:pt x="1655" y="226"/>
                </a:cubicBezTo>
                <a:cubicBezTo>
                  <a:pt x="1704" y="161"/>
                  <a:pt x="1668" y="182"/>
                  <a:pt x="1710" y="162"/>
                </a:cubicBezTo>
              </a:path>
            </a:pathLst>
          </a:cu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59113" y="549275"/>
            <a:ext cx="5106987" cy="105727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3200">
                <a:solidFill>
                  <a:schemeClr val="tx1"/>
                </a:solidFill>
                <a:ea typeface="+mj-ea"/>
                <a:cs typeface="+mj-cs"/>
              </a:rPr>
              <a:t>Aplicación del enfoque ecosistémico</a:t>
            </a:r>
          </a:p>
        </p:txBody>
      </p:sp>
      <p:pic>
        <p:nvPicPr>
          <p:cNvPr id="162822" name="Picture 6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928813"/>
            <a:ext cx="46799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1787525"/>
          </a:xfrm>
        </p:spPr>
        <p:txBody>
          <a:bodyPr/>
          <a:lstStyle/>
          <a:p>
            <a:pPr eaLnBrk="1" hangingPunct="1"/>
            <a:r>
              <a:rPr lang="es-ES" sz="3200">
                <a:latin typeface="Trebuchet MS" charset="0"/>
              </a:rPr>
              <a:t>Fijar un valor explícito para los servicios de los ecosistemas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060575"/>
            <a:ext cx="5770562" cy="4105275"/>
          </a:xfrm>
          <a:solidFill>
            <a:srgbClr val="CCECFF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400">
                <a:latin typeface="Georgia" charset="0"/>
              </a:rPr>
              <a:t>En el pasado predominaron miopes prácticas de manejo que subvaloraron los servicios de los ecosistemas.</a:t>
            </a:r>
          </a:p>
          <a:p>
            <a:pPr eaLnBrk="1" hangingPunct="1">
              <a:lnSpc>
                <a:spcPct val="90000"/>
              </a:lnSpc>
            </a:pPr>
            <a:r>
              <a:rPr lang="es-ES" sz="2400">
                <a:latin typeface="Georgia" charset="0"/>
              </a:rPr>
              <a:t>El enfoque ecosistémico ayuda a las comunidades, los gobiernos y las industrias a </a:t>
            </a:r>
            <a:r>
              <a:rPr lang="es-ES" sz="2400" b="1">
                <a:latin typeface="Georgia" charset="0"/>
              </a:rPr>
              <a:t>asignar valores más realistas a los servicios que prestan los ecosistemas</a:t>
            </a:r>
            <a:r>
              <a:rPr lang="es-ES" sz="2400">
                <a:latin typeface="Georgia" charset="0"/>
              </a:rPr>
              <a:t>, de manera que se los pueda tener en cuenta en los procesos de planificación</a:t>
            </a:r>
            <a:r>
              <a:rPr lang="es-ES" sz="2400">
                <a:solidFill>
                  <a:schemeClr val="bg2"/>
                </a:solidFill>
                <a:latin typeface="Georgia" charset="0"/>
              </a:rPr>
              <a:t>. </a:t>
            </a:r>
          </a:p>
        </p:txBody>
      </p:sp>
      <p:pic>
        <p:nvPicPr>
          <p:cNvPr id="165892" name="Picture 4" descr="Trabajo forestal en Guarayos Cortando yesquero 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300788" y="2420938"/>
            <a:ext cx="2681287" cy="3313112"/>
          </a:xfrm>
          <a:noFill/>
        </p:spPr>
      </p:pic>
      <p:pic>
        <p:nvPicPr>
          <p:cNvPr id="165893" name="Picture 5" descr="Servicios Ambienta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2214563"/>
            <a:ext cx="5834063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4"/>
          <p:cNvSpPr>
            <a:spLocks noChangeArrowheads="1"/>
          </p:cNvSpPr>
          <p:nvPr/>
        </p:nvSpPr>
        <p:spPr bwMode="auto">
          <a:xfrm flipV="1">
            <a:off x="3348038" y="1484313"/>
            <a:ext cx="3384550" cy="32416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5477" name="Oval 5"/>
          <p:cNvSpPr>
            <a:spLocks noChangeArrowheads="1"/>
          </p:cNvSpPr>
          <p:nvPr/>
        </p:nvSpPr>
        <p:spPr bwMode="auto">
          <a:xfrm>
            <a:off x="4859338" y="3429000"/>
            <a:ext cx="433387" cy="431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latin typeface="Georgia" charset="0"/>
            </a:endParaRPr>
          </a:p>
        </p:txBody>
      </p:sp>
      <p:sp>
        <p:nvSpPr>
          <p:cNvPr id="105480" name="AutoShape 8"/>
          <p:cNvSpPr>
            <a:spLocks noChangeArrowheads="1"/>
          </p:cNvSpPr>
          <p:nvPr/>
        </p:nvSpPr>
        <p:spPr bwMode="auto">
          <a:xfrm rot="3460099">
            <a:off x="2771775" y="836613"/>
            <a:ext cx="1584325" cy="720725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latin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3.7037E-6 C 0.00312 0.01713 0.00069 0.00255 0.00347 0.02755 C 0.00416 0.03449 0.00312 0.04329 0.00694 0.04838 C 0.00989 0.05232 0.01718 0.05741 0.01718 0.05741 C 0.02274 0.06852 0.02604 0.08357 0.02933 0.09653 C 0.02951 0.09722 0.03194 0.11134 0.03281 0.11273 C 0.03454 0.11551 0.03732 0.11713 0.03958 0.11945 C 0.04913 0.13843 0.03576 0.11204 0.04826 0.13565 C 0.05069 0.14005 0.0552 0.14931 0.0552 0.14931 C 0.05815 0.16134 0.05763 0.16227 0.06718 0.16551 C 0.07135 0.17384 0.07725 0.17708 0.08281 0.1838 " pathEditMode="relative" ptsTypes="ffffffffffA">
                                      <p:cBhvr>
                                        <p:cTn id="6" dur="10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C 0.00921 -0.00069 0.01858 0.00047 0.02761 -0.00231 C 0.02969 -0.00301 0.02952 -0.0074 0.03091 -0.00926 C 0.03421 -0.01365 0.03716 -0.01435 0.04132 -0.0162 C 0.05487 -0.04282 0.06546 -0.05648 0.06546 -0.08981 " pathEditMode="relative" ptsTypes="ffffA">
                                      <p:cBhvr>
                                        <p:cTn id="9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animBg="1"/>
      <p:bldP spid="1054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43438" y="3143250"/>
            <a:ext cx="4214812" cy="34290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Clr>
                <a:srgbClr val="000066"/>
              </a:buClr>
            </a:pPr>
            <a:r>
              <a:rPr lang="es-ES" sz="2000" b="1">
                <a:latin typeface="Georgia" charset="0"/>
                <a:ea typeface="ＭＳ Ｐゴシック" charset="0"/>
              </a:rPr>
              <a:t>Conservación</a:t>
            </a:r>
            <a:r>
              <a:rPr lang="es-ES" sz="2000">
                <a:latin typeface="Georgia" charset="0"/>
                <a:ea typeface="ＭＳ Ｐゴシック" charset="0"/>
              </a:rPr>
              <a:t> de la biodiversidad a escalas múltiples</a:t>
            </a:r>
          </a:p>
          <a:p>
            <a:pPr lvl="1" eaLnBrk="1" hangingPunct="1">
              <a:lnSpc>
                <a:spcPct val="80000"/>
              </a:lnSpc>
              <a:buClr>
                <a:srgbClr val="000066"/>
              </a:buClr>
            </a:pPr>
            <a:r>
              <a:rPr lang="es-ES" sz="2000" b="1">
                <a:latin typeface="Georgia" charset="0"/>
                <a:ea typeface="ＭＳ Ｐゴシック" charset="0"/>
              </a:rPr>
              <a:t>Uso sostenible </a:t>
            </a:r>
            <a:r>
              <a:rPr lang="es-ES" sz="2000">
                <a:latin typeface="Georgia" charset="0"/>
                <a:ea typeface="ＭＳ Ｐゴシック" charset="0"/>
              </a:rPr>
              <a:t>de los recursos naturales y del ambiente en general</a:t>
            </a:r>
          </a:p>
          <a:p>
            <a:pPr lvl="1" eaLnBrk="1" hangingPunct="1">
              <a:lnSpc>
                <a:spcPct val="80000"/>
              </a:lnSpc>
              <a:buClr>
                <a:srgbClr val="000066"/>
              </a:buClr>
            </a:pPr>
            <a:r>
              <a:rPr lang="es-ES" sz="2000" b="1">
                <a:latin typeface="Georgia" charset="0"/>
                <a:ea typeface="ＭＳ Ｐゴシック" charset="0"/>
              </a:rPr>
              <a:t>Distribución equitativa </a:t>
            </a:r>
            <a:r>
              <a:rPr lang="es-ES" sz="2000">
                <a:latin typeface="Georgia" charset="0"/>
                <a:ea typeface="ＭＳ Ｐゴシック" charset="0"/>
              </a:rPr>
              <a:t>de los beneficios generados por las prestaciones ambientales (</a:t>
            </a:r>
            <a:r>
              <a:rPr lang="es-ES" sz="2000" i="1">
                <a:latin typeface="Georgia" charset="0"/>
                <a:ea typeface="ＭＳ Ｐゴシック" charset="0"/>
              </a:rPr>
              <a:t>y de las responsabilidades</a:t>
            </a:r>
            <a:r>
              <a:rPr lang="es-ES" sz="2000">
                <a:latin typeface="Georgia" charset="0"/>
                <a:ea typeface="ＭＳ Ｐゴシック" charset="0"/>
              </a:rPr>
              <a:t>)</a:t>
            </a:r>
          </a:p>
        </p:txBody>
      </p:sp>
      <p:pic>
        <p:nvPicPr>
          <p:cNvPr id="141316" name="Picture 4" descr="Secretariat of the Convention on Biological D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1440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Diagrama"/>
          <p:cNvGraphicFramePr/>
          <p:nvPr/>
        </p:nvGraphicFramePr>
        <p:xfrm>
          <a:off x="0" y="2643182"/>
          <a:ext cx="5929354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556" name="6 Imagen" descr="Mujer_díptic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214813"/>
            <a:ext cx="1004887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7 Imagen" descr="Stand 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429125"/>
            <a:ext cx="125412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9 Imagen" descr="17072008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143250"/>
            <a:ext cx="1309687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AutoShape 4"/>
          <p:cNvSpPr>
            <a:spLocks noChangeArrowheads="1"/>
          </p:cNvSpPr>
          <p:nvPr/>
        </p:nvSpPr>
        <p:spPr bwMode="auto">
          <a:xfrm flipV="1">
            <a:off x="3348038" y="1484313"/>
            <a:ext cx="3384550" cy="32416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6501" name="Oval 5"/>
          <p:cNvSpPr>
            <a:spLocks noChangeArrowheads="1"/>
          </p:cNvSpPr>
          <p:nvPr/>
        </p:nvSpPr>
        <p:spPr bwMode="auto">
          <a:xfrm>
            <a:off x="5435600" y="2781300"/>
            <a:ext cx="433388" cy="431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latin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C -0.00052 0.00995 -0.00087 0.01991 -0.00174 0.02986 C -0.0033 0.04699 -0.01858 0.05394 -0.0276 0.06204 C -0.02986 0.06667 -0.03212 0.0713 -0.03438 0.07593 C -0.03542 0.07824 -0.03785 0.08264 -0.03785 0.08264 C -0.04097 0.09491 -0.0375 0.08495 -0.04479 0.09653 C -0.04965 0.10417 -0.05052 0.1081 -0.05851 0.1081 " pathEditMode="relative" ptsTypes="ffffffA">
                                      <p:cBhvr>
                                        <p:cTn id="6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reeform 4"/>
          <p:cNvSpPr>
            <a:spLocks/>
          </p:cNvSpPr>
          <p:nvPr/>
        </p:nvSpPr>
        <p:spPr bwMode="auto">
          <a:xfrm>
            <a:off x="990600" y="4114800"/>
            <a:ext cx="7215188" cy="2357438"/>
          </a:xfrm>
          <a:custGeom>
            <a:avLst/>
            <a:gdLst>
              <a:gd name="T0" fmla="*/ 2147483647 w 4545"/>
              <a:gd name="T1" fmla="*/ 2147483647 h 1485"/>
              <a:gd name="T2" fmla="*/ 2147483647 w 4545"/>
              <a:gd name="T3" fmla="*/ 2147483647 h 1485"/>
              <a:gd name="T4" fmla="*/ 2147483647 w 4545"/>
              <a:gd name="T5" fmla="*/ 2147483647 h 1485"/>
              <a:gd name="T6" fmla="*/ 2147483647 w 4545"/>
              <a:gd name="T7" fmla="*/ 2147483647 h 1485"/>
              <a:gd name="T8" fmla="*/ 2147483647 w 4545"/>
              <a:gd name="T9" fmla="*/ 2147483647 h 1485"/>
              <a:gd name="T10" fmla="*/ 2147483647 w 4545"/>
              <a:gd name="T11" fmla="*/ 2147483647 h 1485"/>
              <a:gd name="T12" fmla="*/ 2147483647 w 4545"/>
              <a:gd name="T13" fmla="*/ 2147483647 h 1485"/>
              <a:gd name="T14" fmla="*/ 2147483647 w 4545"/>
              <a:gd name="T15" fmla="*/ 2147483647 h 1485"/>
              <a:gd name="T16" fmla="*/ 2147483647 w 4545"/>
              <a:gd name="T17" fmla="*/ 2147483647 h 1485"/>
              <a:gd name="T18" fmla="*/ 2147483647 w 4545"/>
              <a:gd name="T19" fmla="*/ 2147483647 h 1485"/>
              <a:gd name="T20" fmla="*/ 2147483647 w 4545"/>
              <a:gd name="T21" fmla="*/ 2147483647 h 1485"/>
              <a:gd name="T22" fmla="*/ 2147483647 w 4545"/>
              <a:gd name="T23" fmla="*/ 2147483647 h 1485"/>
              <a:gd name="T24" fmla="*/ 2147483647 w 4545"/>
              <a:gd name="T25" fmla="*/ 2147483647 h 1485"/>
              <a:gd name="T26" fmla="*/ 2147483647 w 4545"/>
              <a:gd name="T27" fmla="*/ 2147483647 h 1485"/>
              <a:gd name="T28" fmla="*/ 2147483647 w 4545"/>
              <a:gd name="T29" fmla="*/ 2147483647 h 1485"/>
              <a:gd name="T30" fmla="*/ 2147483647 w 4545"/>
              <a:gd name="T31" fmla="*/ 2147483647 h 1485"/>
              <a:gd name="T32" fmla="*/ 2147483647 w 4545"/>
              <a:gd name="T33" fmla="*/ 2147483647 h 1485"/>
              <a:gd name="T34" fmla="*/ 2147483647 w 4545"/>
              <a:gd name="T35" fmla="*/ 2147483647 h 1485"/>
              <a:gd name="T36" fmla="*/ 2147483647 w 4545"/>
              <a:gd name="T37" fmla="*/ 2147483647 h 1485"/>
              <a:gd name="T38" fmla="*/ 2147483647 w 4545"/>
              <a:gd name="T39" fmla="*/ 2147483647 h 1485"/>
              <a:gd name="T40" fmla="*/ 2147483647 w 4545"/>
              <a:gd name="T41" fmla="*/ 2147483647 h 1485"/>
              <a:gd name="T42" fmla="*/ 2147483647 w 4545"/>
              <a:gd name="T43" fmla="*/ 2147483647 h 1485"/>
              <a:gd name="T44" fmla="*/ 2147483647 w 4545"/>
              <a:gd name="T45" fmla="*/ 2147483647 h 1485"/>
              <a:gd name="T46" fmla="*/ 2147483647 w 4545"/>
              <a:gd name="T47" fmla="*/ 2147483647 h 1485"/>
              <a:gd name="T48" fmla="*/ 2147483647 w 4545"/>
              <a:gd name="T49" fmla="*/ 2147483647 h 1485"/>
              <a:gd name="T50" fmla="*/ 2147483647 w 4545"/>
              <a:gd name="T51" fmla="*/ 2147483647 h 1485"/>
              <a:gd name="T52" fmla="*/ 2147483647 w 4545"/>
              <a:gd name="T53" fmla="*/ 2147483647 h 1485"/>
              <a:gd name="T54" fmla="*/ 2147483647 w 4545"/>
              <a:gd name="T55" fmla="*/ 2147483647 h 1485"/>
              <a:gd name="T56" fmla="*/ 2147483647 w 4545"/>
              <a:gd name="T57" fmla="*/ 2147483647 h 1485"/>
              <a:gd name="T58" fmla="*/ 2147483647 w 4545"/>
              <a:gd name="T59" fmla="*/ 2147483647 h 1485"/>
              <a:gd name="T60" fmla="*/ 2147483647 w 4545"/>
              <a:gd name="T61" fmla="*/ 2147483647 h 1485"/>
              <a:gd name="T62" fmla="*/ 2147483647 w 4545"/>
              <a:gd name="T63" fmla="*/ 2147483647 h 1485"/>
              <a:gd name="T64" fmla="*/ 2147483647 w 4545"/>
              <a:gd name="T65" fmla="*/ 2147483647 h 1485"/>
              <a:gd name="T66" fmla="*/ 2147483647 w 4545"/>
              <a:gd name="T67" fmla="*/ 2147483647 h 1485"/>
              <a:gd name="T68" fmla="*/ 2147483647 w 4545"/>
              <a:gd name="T69" fmla="*/ 2147483647 h 1485"/>
              <a:gd name="T70" fmla="*/ 2147483647 w 4545"/>
              <a:gd name="T71" fmla="*/ 2147483647 h 1485"/>
              <a:gd name="T72" fmla="*/ 0 w 4545"/>
              <a:gd name="T73" fmla="*/ 2147483647 h 1485"/>
              <a:gd name="T74" fmla="*/ 2147483647 w 4545"/>
              <a:gd name="T75" fmla="*/ 2147483647 h 1485"/>
              <a:gd name="T76" fmla="*/ 2147483647 w 4545"/>
              <a:gd name="T77" fmla="*/ 2147483647 h 148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545"/>
              <a:gd name="T118" fmla="*/ 0 h 1485"/>
              <a:gd name="T119" fmla="*/ 4545 w 4545"/>
              <a:gd name="T120" fmla="*/ 1485 h 148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545" h="1485">
                <a:moveTo>
                  <a:pt x="9" y="1485"/>
                </a:moveTo>
                <a:cubicBezTo>
                  <a:pt x="51" y="1437"/>
                  <a:pt x="88" y="1384"/>
                  <a:pt x="135" y="1341"/>
                </a:cubicBezTo>
                <a:cubicBezTo>
                  <a:pt x="225" y="1259"/>
                  <a:pt x="338" y="1241"/>
                  <a:pt x="441" y="1143"/>
                </a:cubicBezTo>
                <a:cubicBezTo>
                  <a:pt x="590" y="1001"/>
                  <a:pt x="726" y="835"/>
                  <a:pt x="891" y="711"/>
                </a:cubicBezTo>
                <a:cubicBezTo>
                  <a:pt x="963" y="735"/>
                  <a:pt x="1082" y="806"/>
                  <a:pt x="1125" y="828"/>
                </a:cubicBezTo>
                <a:cubicBezTo>
                  <a:pt x="1158" y="845"/>
                  <a:pt x="1189" y="869"/>
                  <a:pt x="1224" y="882"/>
                </a:cubicBezTo>
                <a:cubicBezTo>
                  <a:pt x="1263" y="897"/>
                  <a:pt x="1304" y="908"/>
                  <a:pt x="1341" y="927"/>
                </a:cubicBezTo>
                <a:cubicBezTo>
                  <a:pt x="1421" y="968"/>
                  <a:pt x="1501" y="1030"/>
                  <a:pt x="1584" y="1071"/>
                </a:cubicBezTo>
                <a:cubicBezTo>
                  <a:pt x="1656" y="1107"/>
                  <a:pt x="1812" y="1124"/>
                  <a:pt x="1863" y="1134"/>
                </a:cubicBezTo>
                <a:cubicBezTo>
                  <a:pt x="1994" y="1159"/>
                  <a:pt x="2018" y="1200"/>
                  <a:pt x="2142" y="1251"/>
                </a:cubicBezTo>
                <a:cubicBezTo>
                  <a:pt x="2187" y="1270"/>
                  <a:pt x="2245" y="1283"/>
                  <a:pt x="2295" y="1296"/>
                </a:cubicBezTo>
                <a:cubicBezTo>
                  <a:pt x="2389" y="1358"/>
                  <a:pt x="2318" y="1319"/>
                  <a:pt x="2565" y="1296"/>
                </a:cubicBezTo>
                <a:cubicBezTo>
                  <a:pt x="2636" y="1289"/>
                  <a:pt x="2798" y="1263"/>
                  <a:pt x="2862" y="1251"/>
                </a:cubicBezTo>
                <a:cubicBezTo>
                  <a:pt x="2892" y="1245"/>
                  <a:pt x="2914" y="1225"/>
                  <a:pt x="2943" y="1215"/>
                </a:cubicBezTo>
                <a:cubicBezTo>
                  <a:pt x="2952" y="1206"/>
                  <a:pt x="2960" y="1196"/>
                  <a:pt x="2970" y="1188"/>
                </a:cubicBezTo>
                <a:cubicBezTo>
                  <a:pt x="2978" y="1181"/>
                  <a:pt x="2989" y="1177"/>
                  <a:pt x="2997" y="1170"/>
                </a:cubicBezTo>
                <a:cubicBezTo>
                  <a:pt x="3041" y="1130"/>
                  <a:pt x="3074" y="1086"/>
                  <a:pt x="3123" y="1053"/>
                </a:cubicBezTo>
                <a:cubicBezTo>
                  <a:pt x="3148" y="1016"/>
                  <a:pt x="3189" y="995"/>
                  <a:pt x="3231" y="981"/>
                </a:cubicBezTo>
                <a:cubicBezTo>
                  <a:pt x="3278" y="993"/>
                  <a:pt x="3312" y="1020"/>
                  <a:pt x="3357" y="1035"/>
                </a:cubicBezTo>
                <a:cubicBezTo>
                  <a:pt x="3386" y="1057"/>
                  <a:pt x="3414" y="1092"/>
                  <a:pt x="3447" y="1107"/>
                </a:cubicBezTo>
                <a:cubicBezTo>
                  <a:pt x="3464" y="1115"/>
                  <a:pt x="3501" y="1125"/>
                  <a:pt x="3501" y="1125"/>
                </a:cubicBezTo>
                <a:cubicBezTo>
                  <a:pt x="3549" y="1116"/>
                  <a:pt x="3598" y="1110"/>
                  <a:pt x="3645" y="1098"/>
                </a:cubicBezTo>
                <a:cubicBezTo>
                  <a:pt x="3669" y="1092"/>
                  <a:pt x="3680" y="1066"/>
                  <a:pt x="3699" y="1053"/>
                </a:cubicBezTo>
                <a:cubicBezTo>
                  <a:pt x="3727" y="1034"/>
                  <a:pt x="3765" y="1024"/>
                  <a:pt x="3798" y="1017"/>
                </a:cubicBezTo>
                <a:cubicBezTo>
                  <a:pt x="3820" y="1006"/>
                  <a:pt x="3839" y="992"/>
                  <a:pt x="3861" y="981"/>
                </a:cubicBezTo>
                <a:cubicBezTo>
                  <a:pt x="3894" y="964"/>
                  <a:pt x="3934" y="966"/>
                  <a:pt x="3969" y="954"/>
                </a:cubicBezTo>
                <a:cubicBezTo>
                  <a:pt x="4025" y="961"/>
                  <a:pt x="4069" y="972"/>
                  <a:pt x="4122" y="990"/>
                </a:cubicBezTo>
                <a:cubicBezTo>
                  <a:pt x="4151" y="1000"/>
                  <a:pt x="4203" y="1035"/>
                  <a:pt x="4203" y="1035"/>
                </a:cubicBezTo>
                <a:cubicBezTo>
                  <a:pt x="4242" y="1094"/>
                  <a:pt x="4271" y="1148"/>
                  <a:pt x="4293" y="1215"/>
                </a:cubicBezTo>
                <a:cubicBezTo>
                  <a:pt x="4296" y="1242"/>
                  <a:pt x="4277" y="1286"/>
                  <a:pt x="4302" y="1296"/>
                </a:cubicBezTo>
                <a:cubicBezTo>
                  <a:pt x="4334" y="1310"/>
                  <a:pt x="4369" y="1274"/>
                  <a:pt x="4401" y="1260"/>
                </a:cubicBezTo>
                <a:cubicBezTo>
                  <a:pt x="4460" y="1235"/>
                  <a:pt x="4510" y="1214"/>
                  <a:pt x="4545" y="1161"/>
                </a:cubicBezTo>
                <a:cubicBezTo>
                  <a:pt x="4542" y="1107"/>
                  <a:pt x="4541" y="1053"/>
                  <a:pt x="4536" y="999"/>
                </a:cubicBezTo>
                <a:cubicBezTo>
                  <a:pt x="4533" y="965"/>
                  <a:pt x="4509" y="900"/>
                  <a:pt x="4509" y="900"/>
                </a:cubicBezTo>
                <a:cubicBezTo>
                  <a:pt x="4501" y="792"/>
                  <a:pt x="4487" y="684"/>
                  <a:pt x="4473" y="576"/>
                </a:cubicBezTo>
                <a:cubicBezTo>
                  <a:pt x="4465" y="518"/>
                  <a:pt x="4457" y="500"/>
                  <a:pt x="4437" y="450"/>
                </a:cubicBezTo>
                <a:cubicBezTo>
                  <a:pt x="4430" y="432"/>
                  <a:pt x="4419" y="396"/>
                  <a:pt x="4419" y="396"/>
                </a:cubicBezTo>
                <a:cubicBezTo>
                  <a:pt x="4407" y="399"/>
                  <a:pt x="4392" y="396"/>
                  <a:pt x="4383" y="405"/>
                </a:cubicBezTo>
                <a:cubicBezTo>
                  <a:pt x="4360" y="428"/>
                  <a:pt x="4347" y="459"/>
                  <a:pt x="4329" y="486"/>
                </a:cubicBezTo>
                <a:cubicBezTo>
                  <a:pt x="4324" y="494"/>
                  <a:pt x="4327" y="506"/>
                  <a:pt x="4320" y="513"/>
                </a:cubicBezTo>
                <a:cubicBezTo>
                  <a:pt x="4313" y="520"/>
                  <a:pt x="4302" y="519"/>
                  <a:pt x="4293" y="522"/>
                </a:cubicBezTo>
                <a:cubicBezTo>
                  <a:pt x="4198" y="427"/>
                  <a:pt x="4171" y="395"/>
                  <a:pt x="4032" y="378"/>
                </a:cubicBezTo>
                <a:cubicBezTo>
                  <a:pt x="4010" y="367"/>
                  <a:pt x="3991" y="353"/>
                  <a:pt x="3969" y="342"/>
                </a:cubicBezTo>
                <a:cubicBezTo>
                  <a:pt x="3926" y="321"/>
                  <a:pt x="3871" y="318"/>
                  <a:pt x="3825" y="306"/>
                </a:cubicBezTo>
                <a:cubicBezTo>
                  <a:pt x="3631" y="313"/>
                  <a:pt x="3571" y="242"/>
                  <a:pt x="3537" y="378"/>
                </a:cubicBezTo>
                <a:cubicBezTo>
                  <a:pt x="3532" y="426"/>
                  <a:pt x="3541" y="479"/>
                  <a:pt x="3519" y="522"/>
                </a:cubicBezTo>
                <a:cubicBezTo>
                  <a:pt x="3516" y="528"/>
                  <a:pt x="3465" y="561"/>
                  <a:pt x="3456" y="567"/>
                </a:cubicBezTo>
                <a:cubicBezTo>
                  <a:pt x="3411" y="564"/>
                  <a:pt x="3366" y="565"/>
                  <a:pt x="3321" y="558"/>
                </a:cubicBezTo>
                <a:cubicBezTo>
                  <a:pt x="3294" y="554"/>
                  <a:pt x="3270" y="525"/>
                  <a:pt x="3249" y="513"/>
                </a:cubicBezTo>
                <a:cubicBezTo>
                  <a:pt x="3224" y="499"/>
                  <a:pt x="3194" y="490"/>
                  <a:pt x="3168" y="477"/>
                </a:cubicBezTo>
                <a:cubicBezTo>
                  <a:pt x="3143" y="464"/>
                  <a:pt x="3122" y="443"/>
                  <a:pt x="3096" y="432"/>
                </a:cubicBezTo>
                <a:cubicBezTo>
                  <a:pt x="2993" y="386"/>
                  <a:pt x="2891" y="376"/>
                  <a:pt x="2781" y="360"/>
                </a:cubicBezTo>
                <a:cubicBezTo>
                  <a:pt x="2730" y="363"/>
                  <a:pt x="2678" y="358"/>
                  <a:pt x="2628" y="369"/>
                </a:cubicBezTo>
                <a:cubicBezTo>
                  <a:pt x="2596" y="376"/>
                  <a:pt x="2574" y="405"/>
                  <a:pt x="2547" y="423"/>
                </a:cubicBezTo>
                <a:cubicBezTo>
                  <a:pt x="2531" y="434"/>
                  <a:pt x="2511" y="435"/>
                  <a:pt x="2493" y="441"/>
                </a:cubicBezTo>
                <a:cubicBezTo>
                  <a:pt x="2455" y="454"/>
                  <a:pt x="2422" y="474"/>
                  <a:pt x="2385" y="486"/>
                </a:cubicBezTo>
                <a:cubicBezTo>
                  <a:pt x="2366" y="505"/>
                  <a:pt x="2354" y="532"/>
                  <a:pt x="2322" y="504"/>
                </a:cubicBezTo>
                <a:cubicBezTo>
                  <a:pt x="2226" y="420"/>
                  <a:pt x="2341" y="477"/>
                  <a:pt x="2250" y="414"/>
                </a:cubicBezTo>
                <a:cubicBezTo>
                  <a:pt x="2204" y="382"/>
                  <a:pt x="2156" y="350"/>
                  <a:pt x="2106" y="324"/>
                </a:cubicBezTo>
                <a:cubicBezTo>
                  <a:pt x="2058" y="299"/>
                  <a:pt x="2003" y="291"/>
                  <a:pt x="1953" y="270"/>
                </a:cubicBezTo>
                <a:cubicBezTo>
                  <a:pt x="1899" y="247"/>
                  <a:pt x="1847" y="218"/>
                  <a:pt x="1791" y="198"/>
                </a:cubicBezTo>
                <a:cubicBezTo>
                  <a:pt x="1669" y="154"/>
                  <a:pt x="1537" y="166"/>
                  <a:pt x="1413" y="117"/>
                </a:cubicBezTo>
                <a:cubicBezTo>
                  <a:pt x="1305" y="74"/>
                  <a:pt x="1205" y="19"/>
                  <a:pt x="1089" y="0"/>
                </a:cubicBezTo>
                <a:cubicBezTo>
                  <a:pt x="1029" y="9"/>
                  <a:pt x="968" y="14"/>
                  <a:pt x="909" y="27"/>
                </a:cubicBezTo>
                <a:cubicBezTo>
                  <a:pt x="884" y="32"/>
                  <a:pt x="869" y="59"/>
                  <a:pt x="846" y="72"/>
                </a:cubicBezTo>
                <a:cubicBezTo>
                  <a:pt x="785" y="106"/>
                  <a:pt x="671" y="170"/>
                  <a:pt x="639" y="234"/>
                </a:cubicBezTo>
                <a:cubicBezTo>
                  <a:pt x="614" y="283"/>
                  <a:pt x="629" y="259"/>
                  <a:pt x="594" y="306"/>
                </a:cubicBezTo>
                <a:cubicBezTo>
                  <a:pt x="557" y="416"/>
                  <a:pt x="598" y="307"/>
                  <a:pt x="549" y="405"/>
                </a:cubicBezTo>
                <a:cubicBezTo>
                  <a:pt x="518" y="466"/>
                  <a:pt x="487" y="566"/>
                  <a:pt x="432" y="621"/>
                </a:cubicBezTo>
                <a:cubicBezTo>
                  <a:pt x="379" y="674"/>
                  <a:pt x="393" y="582"/>
                  <a:pt x="324" y="720"/>
                </a:cubicBezTo>
                <a:cubicBezTo>
                  <a:pt x="284" y="800"/>
                  <a:pt x="251" y="886"/>
                  <a:pt x="207" y="963"/>
                </a:cubicBezTo>
                <a:cubicBezTo>
                  <a:pt x="180" y="1011"/>
                  <a:pt x="137" y="1051"/>
                  <a:pt x="99" y="1089"/>
                </a:cubicBezTo>
                <a:cubicBezTo>
                  <a:pt x="84" y="1104"/>
                  <a:pt x="72" y="1136"/>
                  <a:pt x="63" y="1152"/>
                </a:cubicBezTo>
                <a:cubicBezTo>
                  <a:pt x="46" y="1182"/>
                  <a:pt x="19" y="1204"/>
                  <a:pt x="0" y="1233"/>
                </a:cubicBezTo>
                <a:cubicBezTo>
                  <a:pt x="14" y="1318"/>
                  <a:pt x="1" y="1262"/>
                  <a:pt x="36" y="1359"/>
                </a:cubicBezTo>
                <a:cubicBezTo>
                  <a:pt x="42" y="1377"/>
                  <a:pt x="54" y="1413"/>
                  <a:pt x="54" y="1413"/>
                </a:cubicBezTo>
                <a:cubicBezTo>
                  <a:pt x="57" y="1437"/>
                  <a:pt x="63" y="1485"/>
                  <a:pt x="63" y="1485"/>
                </a:cubicBezTo>
                <a:lnTo>
                  <a:pt x="9" y="148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53250" name="Oval 5"/>
          <p:cNvSpPr>
            <a:spLocks noChangeArrowheads="1"/>
          </p:cNvSpPr>
          <p:nvPr/>
        </p:nvSpPr>
        <p:spPr bwMode="auto">
          <a:xfrm>
            <a:off x="2057400" y="48006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latin typeface="Georgia" charset="0"/>
            </a:endParaRPr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4495800" y="5715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latin typeface="Georgia" charset="0"/>
            </a:endParaRPr>
          </a:p>
        </p:txBody>
      </p:sp>
      <p:sp>
        <p:nvSpPr>
          <p:cNvPr id="53252" name="Line 7"/>
          <p:cNvSpPr>
            <a:spLocks noChangeShapeType="1"/>
          </p:cNvSpPr>
          <p:nvPr/>
        </p:nvSpPr>
        <p:spPr bwMode="auto">
          <a:xfrm>
            <a:off x="2667000" y="4800600"/>
            <a:ext cx="1600200" cy="838200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s-ES"/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1295400" y="5791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latin typeface="Georgia" charset="0"/>
            </a:endParaRPr>
          </a:p>
        </p:txBody>
      </p:sp>
      <p:sp>
        <p:nvSpPr>
          <p:cNvPr id="53254" name="Line 9"/>
          <p:cNvSpPr>
            <a:spLocks noChangeShapeType="1"/>
          </p:cNvSpPr>
          <p:nvPr/>
        </p:nvSpPr>
        <p:spPr bwMode="auto">
          <a:xfrm flipV="1">
            <a:off x="1676400" y="5105400"/>
            <a:ext cx="457200" cy="533400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s-ES"/>
          </a:p>
        </p:txBody>
      </p:sp>
      <p:sp>
        <p:nvSpPr>
          <p:cNvPr id="53255" name="Line 10"/>
          <p:cNvSpPr>
            <a:spLocks noChangeShapeType="1"/>
          </p:cNvSpPr>
          <p:nvPr/>
        </p:nvSpPr>
        <p:spPr bwMode="auto">
          <a:xfrm>
            <a:off x="2743200" y="4724400"/>
            <a:ext cx="1676400" cy="304800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s-ES"/>
          </a:p>
        </p:txBody>
      </p:sp>
      <p:sp>
        <p:nvSpPr>
          <p:cNvPr id="30731" name="Oval 11"/>
          <p:cNvSpPr>
            <a:spLocks noChangeArrowheads="1"/>
          </p:cNvSpPr>
          <p:nvPr/>
        </p:nvSpPr>
        <p:spPr bwMode="auto">
          <a:xfrm>
            <a:off x="4572000" y="5029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latin typeface="Georgia" charset="0"/>
            </a:endParaRPr>
          </a:p>
        </p:txBody>
      </p:sp>
      <p:sp>
        <p:nvSpPr>
          <p:cNvPr id="53257" name="Line 13"/>
          <p:cNvSpPr>
            <a:spLocks noChangeShapeType="1"/>
          </p:cNvSpPr>
          <p:nvPr/>
        </p:nvSpPr>
        <p:spPr bwMode="auto">
          <a:xfrm flipV="1">
            <a:off x="2362200" y="4419600"/>
            <a:ext cx="228600" cy="304800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s-ES"/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2667000" y="4191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latin typeface="Georgia" charset="0"/>
            </a:endParaRPr>
          </a:p>
        </p:txBody>
      </p:sp>
      <p:sp>
        <p:nvSpPr>
          <p:cNvPr id="53259" name="Line 15"/>
          <p:cNvSpPr>
            <a:spLocks noChangeShapeType="1"/>
          </p:cNvSpPr>
          <p:nvPr/>
        </p:nvSpPr>
        <p:spPr bwMode="auto">
          <a:xfrm>
            <a:off x="4211638" y="2420938"/>
            <a:ext cx="0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3260" name="Line 16"/>
          <p:cNvSpPr>
            <a:spLocks noChangeShapeType="1"/>
          </p:cNvSpPr>
          <p:nvPr/>
        </p:nvSpPr>
        <p:spPr bwMode="auto">
          <a:xfrm>
            <a:off x="4211638" y="4005263"/>
            <a:ext cx="32400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3261" name="Freeform 17"/>
          <p:cNvSpPr>
            <a:spLocks/>
          </p:cNvSpPr>
          <p:nvPr/>
        </p:nvSpPr>
        <p:spPr bwMode="auto">
          <a:xfrm>
            <a:off x="4233863" y="3332163"/>
            <a:ext cx="2830512" cy="638175"/>
          </a:xfrm>
          <a:custGeom>
            <a:avLst/>
            <a:gdLst>
              <a:gd name="T0" fmla="*/ 0 w 1783"/>
              <a:gd name="T1" fmla="*/ 2147483647 h 402"/>
              <a:gd name="T2" fmla="*/ 2147483647 w 1783"/>
              <a:gd name="T3" fmla="*/ 2147483647 h 402"/>
              <a:gd name="T4" fmla="*/ 2147483647 w 1783"/>
              <a:gd name="T5" fmla="*/ 2147483647 h 402"/>
              <a:gd name="T6" fmla="*/ 2147483647 w 1783"/>
              <a:gd name="T7" fmla="*/ 2147483647 h 402"/>
              <a:gd name="T8" fmla="*/ 2147483647 w 1783"/>
              <a:gd name="T9" fmla="*/ 2147483647 h 402"/>
              <a:gd name="T10" fmla="*/ 2147483647 w 1783"/>
              <a:gd name="T11" fmla="*/ 2147483647 h 402"/>
              <a:gd name="T12" fmla="*/ 2147483647 w 1783"/>
              <a:gd name="T13" fmla="*/ 2147483647 h 402"/>
              <a:gd name="T14" fmla="*/ 2147483647 w 1783"/>
              <a:gd name="T15" fmla="*/ 2147483647 h 402"/>
              <a:gd name="T16" fmla="*/ 2147483647 w 1783"/>
              <a:gd name="T17" fmla="*/ 0 h 402"/>
              <a:gd name="T18" fmla="*/ 2147483647 w 1783"/>
              <a:gd name="T19" fmla="*/ 2147483647 h 402"/>
              <a:gd name="T20" fmla="*/ 2147483647 w 1783"/>
              <a:gd name="T21" fmla="*/ 2147483647 h 402"/>
              <a:gd name="T22" fmla="*/ 2147483647 w 1783"/>
              <a:gd name="T23" fmla="*/ 2147483647 h 402"/>
              <a:gd name="T24" fmla="*/ 2147483647 w 1783"/>
              <a:gd name="T25" fmla="*/ 2147483647 h 402"/>
              <a:gd name="T26" fmla="*/ 2147483647 w 1783"/>
              <a:gd name="T27" fmla="*/ 2147483647 h 402"/>
              <a:gd name="T28" fmla="*/ 2147483647 w 1783"/>
              <a:gd name="T29" fmla="*/ 2147483647 h 402"/>
              <a:gd name="T30" fmla="*/ 2147483647 w 1783"/>
              <a:gd name="T31" fmla="*/ 2147483647 h 402"/>
              <a:gd name="T32" fmla="*/ 2147483647 w 1783"/>
              <a:gd name="T33" fmla="*/ 2147483647 h 402"/>
              <a:gd name="T34" fmla="*/ 2147483647 w 1783"/>
              <a:gd name="T35" fmla="*/ 2147483647 h 402"/>
              <a:gd name="T36" fmla="*/ 2147483647 w 1783"/>
              <a:gd name="T37" fmla="*/ 2147483647 h 402"/>
              <a:gd name="T38" fmla="*/ 2147483647 w 1783"/>
              <a:gd name="T39" fmla="*/ 2147483647 h 402"/>
              <a:gd name="T40" fmla="*/ 2147483647 w 1783"/>
              <a:gd name="T41" fmla="*/ 2147483647 h 402"/>
              <a:gd name="T42" fmla="*/ 2147483647 w 1783"/>
              <a:gd name="T43" fmla="*/ 2147483647 h 402"/>
              <a:gd name="T44" fmla="*/ 2147483647 w 1783"/>
              <a:gd name="T45" fmla="*/ 2147483647 h 402"/>
              <a:gd name="T46" fmla="*/ 2147483647 w 1783"/>
              <a:gd name="T47" fmla="*/ 2147483647 h 402"/>
              <a:gd name="T48" fmla="*/ 2147483647 w 1783"/>
              <a:gd name="T49" fmla="*/ 2147483647 h 402"/>
              <a:gd name="T50" fmla="*/ 2147483647 w 1783"/>
              <a:gd name="T51" fmla="*/ 2147483647 h 402"/>
              <a:gd name="T52" fmla="*/ 2147483647 w 1783"/>
              <a:gd name="T53" fmla="*/ 2147483647 h 402"/>
              <a:gd name="T54" fmla="*/ 2147483647 w 1783"/>
              <a:gd name="T55" fmla="*/ 2147483647 h 402"/>
              <a:gd name="T56" fmla="*/ 2147483647 w 1783"/>
              <a:gd name="T57" fmla="*/ 2147483647 h 402"/>
              <a:gd name="T58" fmla="*/ 2147483647 w 1783"/>
              <a:gd name="T59" fmla="*/ 2147483647 h 402"/>
              <a:gd name="T60" fmla="*/ 2147483647 w 1783"/>
              <a:gd name="T61" fmla="*/ 2147483647 h 402"/>
              <a:gd name="T62" fmla="*/ 2147483647 w 1783"/>
              <a:gd name="T63" fmla="*/ 2147483647 h 40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83"/>
              <a:gd name="T97" fmla="*/ 0 h 402"/>
              <a:gd name="T98" fmla="*/ 1783 w 1783"/>
              <a:gd name="T99" fmla="*/ 402 h 40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83" h="402">
                <a:moveTo>
                  <a:pt x="0" y="79"/>
                </a:moveTo>
                <a:cubicBezTo>
                  <a:pt x="5" y="63"/>
                  <a:pt x="11" y="47"/>
                  <a:pt x="16" y="31"/>
                </a:cubicBezTo>
                <a:cubicBezTo>
                  <a:pt x="21" y="15"/>
                  <a:pt x="63" y="16"/>
                  <a:pt x="63" y="16"/>
                </a:cubicBezTo>
                <a:cubicBezTo>
                  <a:pt x="109" y="25"/>
                  <a:pt x="132" y="41"/>
                  <a:pt x="174" y="55"/>
                </a:cubicBezTo>
                <a:cubicBezTo>
                  <a:pt x="223" y="48"/>
                  <a:pt x="266" y="42"/>
                  <a:pt x="308" y="16"/>
                </a:cubicBezTo>
                <a:cubicBezTo>
                  <a:pt x="359" y="23"/>
                  <a:pt x="400" y="27"/>
                  <a:pt x="442" y="55"/>
                </a:cubicBezTo>
                <a:cubicBezTo>
                  <a:pt x="471" y="51"/>
                  <a:pt x="506" y="57"/>
                  <a:pt x="529" y="39"/>
                </a:cubicBezTo>
                <a:cubicBezTo>
                  <a:pt x="536" y="33"/>
                  <a:pt x="536" y="21"/>
                  <a:pt x="544" y="16"/>
                </a:cubicBezTo>
                <a:cubicBezTo>
                  <a:pt x="558" y="7"/>
                  <a:pt x="592" y="0"/>
                  <a:pt x="592" y="0"/>
                </a:cubicBezTo>
                <a:cubicBezTo>
                  <a:pt x="608" y="3"/>
                  <a:pt x="625" y="1"/>
                  <a:pt x="639" y="8"/>
                </a:cubicBezTo>
                <a:cubicBezTo>
                  <a:pt x="647" y="12"/>
                  <a:pt x="648" y="25"/>
                  <a:pt x="655" y="31"/>
                </a:cubicBezTo>
                <a:cubicBezTo>
                  <a:pt x="694" y="65"/>
                  <a:pt x="694" y="61"/>
                  <a:pt x="734" y="71"/>
                </a:cubicBezTo>
                <a:cubicBezTo>
                  <a:pt x="753" y="99"/>
                  <a:pt x="752" y="115"/>
                  <a:pt x="781" y="134"/>
                </a:cubicBezTo>
                <a:cubicBezTo>
                  <a:pt x="789" y="172"/>
                  <a:pt x="796" y="188"/>
                  <a:pt x="813" y="221"/>
                </a:cubicBezTo>
                <a:cubicBezTo>
                  <a:pt x="817" y="228"/>
                  <a:pt x="815" y="238"/>
                  <a:pt x="821" y="244"/>
                </a:cubicBezTo>
                <a:cubicBezTo>
                  <a:pt x="834" y="257"/>
                  <a:pt x="868" y="276"/>
                  <a:pt x="868" y="276"/>
                </a:cubicBezTo>
                <a:cubicBezTo>
                  <a:pt x="927" y="269"/>
                  <a:pt x="953" y="278"/>
                  <a:pt x="970" y="221"/>
                </a:cubicBezTo>
                <a:cubicBezTo>
                  <a:pt x="1035" y="237"/>
                  <a:pt x="976" y="215"/>
                  <a:pt x="1018" y="252"/>
                </a:cubicBezTo>
                <a:cubicBezTo>
                  <a:pt x="1032" y="264"/>
                  <a:pt x="1065" y="284"/>
                  <a:pt x="1065" y="284"/>
                </a:cubicBezTo>
                <a:cubicBezTo>
                  <a:pt x="1102" y="275"/>
                  <a:pt x="1115" y="276"/>
                  <a:pt x="1136" y="244"/>
                </a:cubicBezTo>
                <a:cubicBezTo>
                  <a:pt x="1138" y="244"/>
                  <a:pt x="1190" y="253"/>
                  <a:pt x="1199" y="260"/>
                </a:cubicBezTo>
                <a:cubicBezTo>
                  <a:pt x="1249" y="301"/>
                  <a:pt x="1181" y="273"/>
                  <a:pt x="1239" y="292"/>
                </a:cubicBezTo>
                <a:cubicBezTo>
                  <a:pt x="1255" y="287"/>
                  <a:pt x="1277" y="290"/>
                  <a:pt x="1286" y="276"/>
                </a:cubicBezTo>
                <a:cubicBezTo>
                  <a:pt x="1311" y="240"/>
                  <a:pt x="1323" y="211"/>
                  <a:pt x="1365" y="197"/>
                </a:cubicBezTo>
                <a:cubicBezTo>
                  <a:pt x="1383" y="200"/>
                  <a:pt x="1403" y="198"/>
                  <a:pt x="1420" y="205"/>
                </a:cubicBezTo>
                <a:cubicBezTo>
                  <a:pt x="1457" y="220"/>
                  <a:pt x="1483" y="254"/>
                  <a:pt x="1515" y="276"/>
                </a:cubicBezTo>
                <a:cubicBezTo>
                  <a:pt x="1519" y="289"/>
                  <a:pt x="1525" y="315"/>
                  <a:pt x="1539" y="323"/>
                </a:cubicBezTo>
                <a:cubicBezTo>
                  <a:pt x="1553" y="332"/>
                  <a:pt x="1570" y="334"/>
                  <a:pt x="1586" y="339"/>
                </a:cubicBezTo>
                <a:cubicBezTo>
                  <a:pt x="1594" y="342"/>
                  <a:pt x="1610" y="347"/>
                  <a:pt x="1610" y="347"/>
                </a:cubicBezTo>
                <a:cubicBezTo>
                  <a:pt x="1664" y="384"/>
                  <a:pt x="1639" y="374"/>
                  <a:pt x="1681" y="386"/>
                </a:cubicBezTo>
                <a:cubicBezTo>
                  <a:pt x="1699" y="358"/>
                  <a:pt x="1713" y="349"/>
                  <a:pt x="1744" y="339"/>
                </a:cubicBezTo>
                <a:cubicBezTo>
                  <a:pt x="1775" y="350"/>
                  <a:pt x="1783" y="368"/>
                  <a:pt x="1783" y="402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3262" name="Text Box 18"/>
          <p:cNvSpPr txBox="1">
            <a:spLocks noChangeArrowheads="1"/>
          </p:cNvSpPr>
          <p:nvPr/>
        </p:nvSpPr>
        <p:spPr bwMode="auto">
          <a:xfrm>
            <a:off x="5292725" y="4076700"/>
            <a:ext cx="887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2000">
                <a:latin typeface="Georgia" charset="0"/>
              </a:rPr>
              <a:t>tiempo</a:t>
            </a:r>
            <a:endParaRPr lang="es-ES" sz="2000">
              <a:latin typeface="Georgia" charset="0"/>
            </a:endParaRPr>
          </a:p>
        </p:txBody>
      </p:sp>
      <p:sp>
        <p:nvSpPr>
          <p:cNvPr id="53263" name="Text Box 19"/>
          <p:cNvSpPr txBox="1">
            <a:spLocks noChangeArrowheads="1"/>
          </p:cNvSpPr>
          <p:nvPr/>
        </p:nvSpPr>
        <p:spPr bwMode="auto">
          <a:xfrm>
            <a:off x="2771775" y="2420938"/>
            <a:ext cx="13652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800" b="1">
                <a:latin typeface="Georgia" charset="0"/>
              </a:rPr>
              <a:t>Propiedad</a:t>
            </a:r>
          </a:p>
          <a:p>
            <a:pPr eaLnBrk="1" hangingPunct="1"/>
            <a:r>
              <a:rPr lang="es-ES_tradnl" sz="1800" b="1">
                <a:latin typeface="Georgia" charset="0"/>
              </a:rPr>
              <a:t>emergente:</a:t>
            </a:r>
          </a:p>
          <a:p>
            <a:pPr eaLnBrk="1" hangingPunct="1"/>
            <a:r>
              <a:rPr lang="es-ES_tradnl" sz="1800" b="1">
                <a:latin typeface="Georgia" charset="0"/>
              </a:rPr>
              <a:t>(Biomasa,</a:t>
            </a:r>
          </a:p>
          <a:p>
            <a:pPr eaLnBrk="1" hangingPunct="1"/>
            <a:r>
              <a:rPr lang="es-ES_tradnl" sz="1800" b="1">
                <a:latin typeface="Georgia" charset="0"/>
              </a:rPr>
              <a:t>Diversidad, </a:t>
            </a:r>
          </a:p>
          <a:p>
            <a:pPr eaLnBrk="1" hangingPunct="1"/>
            <a:r>
              <a:rPr lang="es-ES_tradnl" sz="1800" b="1">
                <a:latin typeface="Georgia" charset="0"/>
              </a:rPr>
              <a:t>etc)</a:t>
            </a:r>
            <a:endParaRPr lang="es-ES" sz="1800" b="1">
              <a:latin typeface="Georgia" charset="0"/>
            </a:endParaRPr>
          </a:p>
        </p:txBody>
      </p:sp>
      <p:sp>
        <p:nvSpPr>
          <p:cNvPr id="53264" name="Oval 20"/>
          <p:cNvSpPr>
            <a:spLocks noChangeArrowheads="1"/>
          </p:cNvSpPr>
          <p:nvPr/>
        </p:nvSpPr>
        <p:spPr bwMode="auto">
          <a:xfrm>
            <a:off x="4427538" y="3284538"/>
            <a:ext cx="144462" cy="14446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_tradnl">
              <a:latin typeface="Georgia" charset="0"/>
            </a:endParaRPr>
          </a:p>
        </p:txBody>
      </p:sp>
      <p:sp>
        <p:nvSpPr>
          <p:cNvPr id="53265" name="Oval 21"/>
          <p:cNvSpPr>
            <a:spLocks noChangeArrowheads="1"/>
          </p:cNvSpPr>
          <p:nvPr/>
        </p:nvSpPr>
        <p:spPr bwMode="auto">
          <a:xfrm>
            <a:off x="4859338" y="3284538"/>
            <a:ext cx="144462" cy="14446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_tradnl">
              <a:latin typeface="Georgia" charset="0"/>
            </a:endParaRPr>
          </a:p>
        </p:txBody>
      </p:sp>
      <p:sp>
        <p:nvSpPr>
          <p:cNvPr id="53266" name="Oval 22"/>
          <p:cNvSpPr>
            <a:spLocks noChangeArrowheads="1"/>
          </p:cNvSpPr>
          <p:nvPr/>
        </p:nvSpPr>
        <p:spPr bwMode="auto">
          <a:xfrm>
            <a:off x="5580063" y="3644900"/>
            <a:ext cx="144462" cy="144463"/>
          </a:xfrm>
          <a:prstGeom prst="ellipse">
            <a:avLst/>
          </a:prstGeom>
          <a:solidFill>
            <a:srgbClr val="EE0ACD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_tradnl">
              <a:latin typeface="Georgia" charset="0"/>
            </a:endParaRPr>
          </a:p>
        </p:txBody>
      </p:sp>
      <p:sp>
        <p:nvSpPr>
          <p:cNvPr id="53267" name="Oval 23"/>
          <p:cNvSpPr>
            <a:spLocks noChangeArrowheads="1"/>
          </p:cNvSpPr>
          <p:nvPr/>
        </p:nvSpPr>
        <p:spPr bwMode="auto">
          <a:xfrm>
            <a:off x="5867400" y="3644900"/>
            <a:ext cx="144463" cy="144463"/>
          </a:xfrm>
          <a:prstGeom prst="ellipse">
            <a:avLst/>
          </a:prstGeom>
          <a:solidFill>
            <a:srgbClr val="EE0ACD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_tradnl">
              <a:latin typeface="Georgia" charset="0"/>
            </a:endParaRPr>
          </a:p>
        </p:txBody>
      </p:sp>
      <p:sp>
        <p:nvSpPr>
          <p:cNvPr id="53268" name="Oval 24"/>
          <p:cNvSpPr>
            <a:spLocks noChangeArrowheads="1"/>
          </p:cNvSpPr>
          <p:nvPr/>
        </p:nvSpPr>
        <p:spPr bwMode="auto">
          <a:xfrm>
            <a:off x="6084888" y="3644900"/>
            <a:ext cx="144462" cy="144463"/>
          </a:xfrm>
          <a:prstGeom prst="ellipse">
            <a:avLst/>
          </a:prstGeom>
          <a:solidFill>
            <a:srgbClr val="EE0ACD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_tradnl">
              <a:latin typeface="Georgia" charset="0"/>
            </a:endParaRPr>
          </a:p>
        </p:txBody>
      </p:sp>
      <p:sp>
        <p:nvSpPr>
          <p:cNvPr id="53269" name="Oval 25"/>
          <p:cNvSpPr>
            <a:spLocks noChangeArrowheads="1"/>
          </p:cNvSpPr>
          <p:nvPr/>
        </p:nvSpPr>
        <p:spPr bwMode="auto">
          <a:xfrm>
            <a:off x="6804025" y="3789363"/>
            <a:ext cx="144463" cy="144462"/>
          </a:xfrm>
          <a:prstGeom prst="ellipse">
            <a:avLst/>
          </a:prstGeom>
          <a:solidFill>
            <a:srgbClr val="FF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_tradnl">
              <a:latin typeface="Georgia" charset="0"/>
            </a:endParaRPr>
          </a:p>
        </p:txBody>
      </p:sp>
      <p:sp>
        <p:nvSpPr>
          <p:cNvPr id="53270" name="Line 26"/>
          <p:cNvSpPr>
            <a:spLocks noChangeShapeType="1"/>
          </p:cNvSpPr>
          <p:nvPr/>
        </p:nvSpPr>
        <p:spPr bwMode="auto">
          <a:xfrm>
            <a:off x="5219700" y="2420938"/>
            <a:ext cx="0" cy="15843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3271" name="Line 27"/>
          <p:cNvSpPr>
            <a:spLocks noChangeShapeType="1"/>
          </p:cNvSpPr>
          <p:nvPr/>
        </p:nvSpPr>
        <p:spPr bwMode="auto">
          <a:xfrm>
            <a:off x="6300788" y="2420938"/>
            <a:ext cx="0" cy="15843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3272" name="Line 28"/>
          <p:cNvSpPr>
            <a:spLocks noChangeShapeType="1"/>
          </p:cNvSpPr>
          <p:nvPr/>
        </p:nvSpPr>
        <p:spPr bwMode="auto">
          <a:xfrm>
            <a:off x="7092950" y="2492375"/>
            <a:ext cx="0" cy="15843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3273" name="Text Box 29"/>
          <p:cNvSpPr txBox="1">
            <a:spLocks noChangeArrowheads="1"/>
          </p:cNvSpPr>
          <p:nvPr/>
        </p:nvSpPr>
        <p:spPr bwMode="auto">
          <a:xfrm>
            <a:off x="6215063" y="1643063"/>
            <a:ext cx="2597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2000">
                <a:solidFill>
                  <a:srgbClr val="EE0ACD"/>
                </a:solidFill>
                <a:latin typeface="Georgia" charset="0"/>
              </a:rPr>
              <a:t>Límites de la integridad</a:t>
            </a:r>
          </a:p>
          <a:p>
            <a:pPr eaLnBrk="1" hangingPunct="1"/>
            <a:r>
              <a:rPr lang="es-ES_tradnl" sz="2000">
                <a:solidFill>
                  <a:srgbClr val="EE0ACD"/>
                </a:solidFill>
                <a:latin typeface="Georgia" charset="0"/>
              </a:rPr>
              <a:t>del ecosistema</a:t>
            </a:r>
            <a:endParaRPr lang="es-ES" sz="2000">
              <a:solidFill>
                <a:srgbClr val="EE0ACD"/>
              </a:solidFill>
              <a:latin typeface="Georgia" charset="0"/>
            </a:endParaRPr>
          </a:p>
        </p:txBody>
      </p:sp>
      <p:sp>
        <p:nvSpPr>
          <p:cNvPr id="53274" name="Line 30"/>
          <p:cNvSpPr>
            <a:spLocks noChangeShapeType="1"/>
          </p:cNvSpPr>
          <p:nvPr/>
        </p:nvSpPr>
        <p:spPr bwMode="auto">
          <a:xfrm flipH="1">
            <a:off x="5292725" y="2205038"/>
            <a:ext cx="1150938" cy="503237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3275" name="Line 31"/>
          <p:cNvSpPr>
            <a:spLocks noChangeShapeType="1"/>
          </p:cNvSpPr>
          <p:nvPr/>
        </p:nvSpPr>
        <p:spPr bwMode="auto">
          <a:xfrm flipH="1" flipV="1">
            <a:off x="4140200" y="2133600"/>
            <a:ext cx="719138" cy="107950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3276" name="Text Box 32"/>
          <p:cNvSpPr txBox="1">
            <a:spLocks noChangeArrowheads="1"/>
          </p:cNvSpPr>
          <p:nvPr/>
        </p:nvSpPr>
        <p:spPr bwMode="auto">
          <a:xfrm>
            <a:off x="3563938" y="1412875"/>
            <a:ext cx="2295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2000">
                <a:solidFill>
                  <a:srgbClr val="FF0000"/>
                </a:solidFill>
                <a:latin typeface="Georgia" charset="0"/>
              </a:rPr>
              <a:t>Cambio de estado</a:t>
            </a:r>
          </a:p>
          <a:p>
            <a:pPr eaLnBrk="1" hangingPunct="1"/>
            <a:r>
              <a:rPr lang="es-ES_tradnl" sz="2000">
                <a:solidFill>
                  <a:srgbClr val="FF0000"/>
                </a:solidFill>
                <a:latin typeface="Georgia" charset="0"/>
              </a:rPr>
              <a:t>frente a perturbación</a:t>
            </a:r>
            <a:endParaRPr lang="es-ES" sz="2000">
              <a:solidFill>
                <a:srgbClr val="FF0000"/>
              </a:solidFill>
              <a:latin typeface="Georgia" charset="0"/>
            </a:endParaRPr>
          </a:p>
        </p:txBody>
      </p:sp>
      <p:sp>
        <p:nvSpPr>
          <p:cNvPr id="53277" name="AutoShape 8"/>
          <p:cNvSpPr>
            <a:spLocks noChangeArrowheads="1"/>
          </p:cNvSpPr>
          <p:nvPr/>
        </p:nvSpPr>
        <p:spPr bwMode="auto">
          <a:xfrm rot="2709815">
            <a:off x="458788" y="3794125"/>
            <a:ext cx="1530350" cy="720725"/>
          </a:xfrm>
          <a:prstGeom prst="rightArrow">
            <a:avLst>
              <a:gd name="adj1" fmla="val 50000"/>
              <a:gd name="adj2" fmla="val 54932"/>
            </a:avLst>
          </a:prstGeom>
          <a:solidFill>
            <a:srgbClr val="FF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latin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30726" grpId="1" animBg="1"/>
      <p:bldP spid="30728" grpId="0" animBg="1"/>
      <p:bldP spid="30728" grpId="1" animBg="1"/>
      <p:bldP spid="30731" grpId="0" animBg="1"/>
      <p:bldP spid="30731" grpId="1" animBg="1"/>
      <p:bldP spid="30734" grpId="0" animBg="1"/>
      <p:bldP spid="3073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1 Título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8458200" cy="1470025"/>
          </a:xfrm>
        </p:spPr>
        <p:txBody>
          <a:bodyPr/>
          <a:lstStyle/>
          <a:p>
            <a:pPr eaLnBrk="1" hangingPunct="1"/>
            <a:r>
              <a:rPr lang="es-BO" dirty="0">
                <a:latin typeface="Trebuchet MS" charset="0"/>
              </a:rPr>
              <a:t>¿Cuáles son los Principios fundamentales del EE?</a:t>
            </a:r>
          </a:p>
        </p:txBody>
      </p:sp>
      <p:pic>
        <p:nvPicPr>
          <p:cNvPr id="4" name="3 Imagen" descr="baures agosto 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356992"/>
            <a:ext cx="4286280" cy="3214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28596" y="1071546"/>
            <a:ext cx="2303462" cy="16160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s-ES" sz="1600" b="1">
                <a:solidFill>
                  <a:srgbClr val="CC3300"/>
                </a:solidFill>
                <a:latin typeface="Times New Roman" charset="0"/>
                <a:ea typeface="Arial" charset="0"/>
                <a:cs typeface="Arial" charset="0"/>
              </a:rPr>
              <a:t>P1</a:t>
            </a:r>
            <a:r>
              <a:rPr lang="es-ES" sz="16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. La elección de los </a:t>
            </a:r>
            <a:r>
              <a:rPr lang="es-ES" sz="1600" b="1">
                <a:solidFill>
                  <a:srgbClr val="CC3300"/>
                </a:solidFill>
                <a:latin typeface="Times New Roman" charset="0"/>
                <a:ea typeface="Arial" charset="0"/>
                <a:cs typeface="Arial" charset="0"/>
              </a:rPr>
              <a:t>objetivos</a:t>
            </a:r>
            <a:r>
              <a:rPr lang="es-ES" sz="1600" b="1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 </a:t>
            </a:r>
            <a:r>
              <a:rPr lang="es-ES" sz="16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de la gestión de los recursos tierras, hídricos y vivos debe </a:t>
            </a:r>
            <a:r>
              <a:rPr lang="es-ES" sz="1600" b="1">
                <a:solidFill>
                  <a:srgbClr val="CC0000"/>
                </a:solidFill>
                <a:latin typeface="Times New Roman" charset="0"/>
                <a:ea typeface="Arial" charset="0"/>
                <a:cs typeface="Arial" charset="0"/>
              </a:rPr>
              <a:t>quedar en manos de la sociedad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928926" y="214290"/>
            <a:ext cx="1943101" cy="1323439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Char char="•"/>
              <a:defRPr/>
            </a:pPr>
            <a:endParaRPr lang="es-ES" sz="1600" b="1" smtClean="0">
              <a:solidFill>
                <a:srgbClr val="CC3300"/>
              </a:solidFill>
              <a:latin typeface="Times New Roman" charset="0"/>
            </a:endParaRPr>
          </a:p>
          <a:p>
            <a:pPr algn="ctr" eaLnBrk="1" hangingPunct="1">
              <a:buFontTx/>
              <a:buChar char="•"/>
              <a:defRPr/>
            </a:pPr>
            <a:r>
              <a:rPr lang="es-ES" sz="1600" b="1" smtClean="0">
                <a:solidFill>
                  <a:srgbClr val="CC3300"/>
                </a:solidFill>
                <a:latin typeface="Times New Roman" charset="0"/>
              </a:rPr>
              <a:t>P2.</a:t>
            </a:r>
            <a:r>
              <a:rPr lang="es-ES" sz="1600" smtClean="0">
                <a:solidFill>
                  <a:srgbClr val="000000"/>
                </a:solidFill>
                <a:latin typeface="Times New Roman" charset="0"/>
              </a:rPr>
              <a:t> La</a:t>
            </a:r>
            <a:r>
              <a:rPr lang="es-ES" sz="1600" b="1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s-ES" sz="1600" b="1" smtClean="0">
                <a:solidFill>
                  <a:srgbClr val="CC3300"/>
                </a:solidFill>
                <a:latin typeface="Times New Roman" charset="0"/>
              </a:rPr>
              <a:t>gestión</a:t>
            </a:r>
            <a:r>
              <a:rPr lang="es-ES" sz="1600" b="1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s-ES" sz="1600" smtClean="0">
                <a:solidFill>
                  <a:srgbClr val="000000"/>
                </a:solidFill>
                <a:latin typeface="Times New Roman" charset="0"/>
              </a:rPr>
              <a:t>debe estar centralizada en el </a:t>
            </a:r>
            <a:r>
              <a:rPr lang="es-ES" sz="1600" b="1" smtClean="0">
                <a:solidFill>
                  <a:srgbClr val="CC0000"/>
                </a:solidFill>
                <a:latin typeface="Times New Roman" charset="0"/>
              </a:rPr>
              <a:t>nivel más bajo</a:t>
            </a:r>
            <a:r>
              <a:rPr lang="es-ES" sz="1600" smtClean="0">
                <a:solidFill>
                  <a:srgbClr val="000000"/>
                </a:solidFill>
                <a:latin typeface="Times New Roman" charset="0"/>
              </a:rPr>
              <a:t> </a:t>
            </a:r>
          </a:p>
          <a:p>
            <a:pPr algn="ctr" eaLnBrk="1" hangingPunct="1">
              <a:defRPr/>
            </a:pPr>
            <a:endParaRPr lang="es-ES" sz="16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214942" y="357166"/>
            <a:ext cx="2520950" cy="1616075"/>
          </a:xfrm>
          <a:prstGeom prst="rect">
            <a:avLst/>
          </a:prstGeom>
          <a:ln w="28575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s-ES" sz="1600" b="1">
                <a:solidFill>
                  <a:srgbClr val="CC3300"/>
                </a:solidFill>
                <a:latin typeface="Times New Roman" charset="0"/>
                <a:ea typeface="Arial" charset="0"/>
                <a:cs typeface="Arial" charset="0"/>
              </a:rPr>
              <a:t>P4</a:t>
            </a:r>
            <a:r>
              <a:rPr lang="es-ES" sz="16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. Dados los posibles beneficios derivados de su gestión, es necesario comprender y gestionar el ecosistema en un </a:t>
            </a:r>
            <a:r>
              <a:rPr lang="es-ES" sz="1600" b="1">
                <a:solidFill>
                  <a:srgbClr val="CC0000"/>
                </a:solidFill>
                <a:latin typeface="Times New Roman" charset="0"/>
                <a:ea typeface="Arial" charset="0"/>
                <a:cs typeface="Arial" charset="0"/>
              </a:rPr>
              <a:t>contexto </a:t>
            </a:r>
            <a:r>
              <a:rPr lang="es-ES" sz="1600" b="1">
                <a:solidFill>
                  <a:srgbClr val="CC3300"/>
                </a:solidFill>
                <a:latin typeface="Times New Roman" charset="0"/>
                <a:ea typeface="Arial" charset="0"/>
                <a:cs typeface="Arial" charset="0"/>
              </a:rPr>
              <a:t>económico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85720" y="3000372"/>
            <a:ext cx="2520950" cy="186055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s-ES" sz="1600" b="1">
                <a:solidFill>
                  <a:srgbClr val="CC3300"/>
                </a:solidFill>
                <a:latin typeface="Times New Roman" charset="0"/>
                <a:ea typeface="Arial" charset="0"/>
                <a:cs typeface="Arial" charset="0"/>
              </a:rPr>
              <a:t>P10</a:t>
            </a:r>
            <a:r>
              <a:rPr lang="es-ES" sz="16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. En el enfoque por ecosistemas se debe procurar el </a:t>
            </a:r>
            <a:r>
              <a:rPr lang="es-ES" sz="1600" b="1">
                <a:solidFill>
                  <a:srgbClr val="CC3300"/>
                </a:solidFill>
                <a:latin typeface="Times New Roman" charset="0"/>
                <a:ea typeface="Arial" charset="0"/>
                <a:cs typeface="Arial" charset="0"/>
              </a:rPr>
              <a:t>equilibrio</a:t>
            </a:r>
            <a:r>
              <a:rPr lang="es-ES" sz="1600">
                <a:solidFill>
                  <a:srgbClr val="CC3300"/>
                </a:solidFill>
                <a:latin typeface="Times New Roman" charset="0"/>
                <a:ea typeface="Arial" charset="0"/>
                <a:cs typeface="Arial" charset="0"/>
              </a:rPr>
              <a:t> </a:t>
            </a:r>
            <a:r>
              <a:rPr lang="es-ES" sz="16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apropiado entre la </a:t>
            </a:r>
            <a:r>
              <a:rPr lang="es-ES" sz="1600" b="1">
                <a:solidFill>
                  <a:srgbClr val="CC0000"/>
                </a:solidFill>
                <a:latin typeface="Times New Roman" charset="0"/>
                <a:ea typeface="Arial" charset="0"/>
                <a:cs typeface="Arial" charset="0"/>
              </a:rPr>
              <a:t>conservación y la utilización</a:t>
            </a:r>
            <a:r>
              <a:rPr lang="es-ES" sz="16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 de la diversidad biológica y su integración 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928926" y="4500570"/>
            <a:ext cx="3097213" cy="210502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s-ES" sz="1600" b="1">
                <a:solidFill>
                  <a:srgbClr val="CC3300"/>
                </a:solidFill>
                <a:latin typeface="Times New Roman" charset="0"/>
                <a:ea typeface="Arial" charset="0"/>
                <a:cs typeface="Arial" charset="0"/>
              </a:rPr>
              <a:t>P11</a:t>
            </a:r>
            <a:r>
              <a:rPr lang="es-ES" sz="16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. En el enfoque por ecosistemas deberían </a:t>
            </a:r>
            <a:r>
              <a:rPr lang="es-ES" sz="1600" b="1">
                <a:solidFill>
                  <a:srgbClr val="CC0000"/>
                </a:solidFill>
                <a:latin typeface="Times New Roman" charset="0"/>
                <a:ea typeface="Arial" charset="0"/>
                <a:cs typeface="Arial" charset="0"/>
              </a:rPr>
              <a:t>tenerse en cuenta</a:t>
            </a:r>
            <a:r>
              <a:rPr lang="es-ES" sz="16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 todas las formas de </a:t>
            </a:r>
            <a:r>
              <a:rPr lang="es-ES" sz="1600" b="1">
                <a:solidFill>
                  <a:srgbClr val="CC3300"/>
                </a:solidFill>
                <a:latin typeface="Times New Roman" charset="0"/>
                <a:ea typeface="Arial" charset="0"/>
                <a:cs typeface="Arial" charset="0"/>
              </a:rPr>
              <a:t>información</a:t>
            </a:r>
            <a:r>
              <a:rPr lang="es-ES" sz="1600">
                <a:solidFill>
                  <a:srgbClr val="CC3300"/>
                </a:solidFill>
                <a:latin typeface="Times New Roman" charset="0"/>
                <a:ea typeface="Arial" charset="0"/>
                <a:cs typeface="Arial" charset="0"/>
              </a:rPr>
              <a:t> </a:t>
            </a:r>
            <a:r>
              <a:rPr lang="es-ES" sz="16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pertinente, incluidos los conocimientos, las innovaciones y las prácticas de las comunidades científicas, indígenas y locales 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215074" y="4286256"/>
            <a:ext cx="2376487" cy="16160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s-ES" sz="1600" b="1">
                <a:solidFill>
                  <a:srgbClr val="CC3300"/>
                </a:solidFill>
                <a:latin typeface="Times New Roman" charset="0"/>
                <a:ea typeface="Arial" charset="0"/>
                <a:cs typeface="Arial" charset="0"/>
              </a:rPr>
              <a:t>P12</a:t>
            </a:r>
            <a:r>
              <a:rPr lang="es-ES" sz="16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. En el enfoque por ecosistemas deben </a:t>
            </a:r>
            <a:r>
              <a:rPr lang="es-ES" sz="1600" b="1">
                <a:solidFill>
                  <a:srgbClr val="CC3300"/>
                </a:solidFill>
                <a:latin typeface="Times New Roman" charset="0"/>
                <a:ea typeface="Arial" charset="0"/>
                <a:cs typeface="Arial" charset="0"/>
              </a:rPr>
              <a:t>intervenir</a:t>
            </a:r>
            <a:r>
              <a:rPr lang="es-ES" sz="1600" b="1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 </a:t>
            </a:r>
            <a:r>
              <a:rPr lang="es-ES" sz="16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todos los </a:t>
            </a:r>
            <a:r>
              <a:rPr lang="es-ES" sz="1600" b="1">
                <a:solidFill>
                  <a:srgbClr val="CC0000"/>
                </a:solidFill>
                <a:latin typeface="Times New Roman" charset="0"/>
                <a:ea typeface="Arial" charset="0"/>
                <a:cs typeface="Arial" charset="0"/>
              </a:rPr>
              <a:t>sectores</a:t>
            </a:r>
            <a:r>
              <a:rPr lang="es-ES" sz="16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 de la sociedad y las disciplinas científicas pertinentes </a:t>
            </a:r>
          </a:p>
        </p:txBody>
      </p:sp>
      <p:sp>
        <p:nvSpPr>
          <p:cNvPr id="218120" name="Oval 8"/>
          <p:cNvSpPr>
            <a:spLocks noChangeArrowheads="1"/>
          </p:cNvSpPr>
          <p:nvPr/>
        </p:nvSpPr>
        <p:spPr bwMode="auto">
          <a:xfrm>
            <a:off x="3635375" y="2133600"/>
            <a:ext cx="1871663" cy="1727200"/>
          </a:xfrm>
          <a:prstGeom prst="ellipse">
            <a:avLst/>
          </a:prstGeom>
          <a:solidFill>
            <a:srgbClr val="FFFF00"/>
          </a:solidFill>
          <a:ln w="28575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b="1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Principios</a:t>
            </a:r>
          </a:p>
          <a:p>
            <a:pPr algn="ctr">
              <a:defRPr/>
            </a:pPr>
            <a:r>
              <a:rPr lang="es-ES" b="1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Socio-Político-</a:t>
            </a:r>
          </a:p>
          <a:p>
            <a:pPr algn="ctr">
              <a:defRPr/>
            </a:pPr>
            <a:r>
              <a:rPr lang="es-ES" b="1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Económicos</a:t>
            </a:r>
          </a:p>
          <a:p>
            <a:pPr algn="ctr">
              <a:defRPr/>
            </a:pPr>
            <a:r>
              <a:rPr lang="es-ES" b="1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del EE</a:t>
            </a:r>
          </a:p>
        </p:txBody>
      </p:sp>
      <p:sp>
        <p:nvSpPr>
          <p:cNvPr id="218127" name="AutoShape 15"/>
          <p:cNvSpPr>
            <a:spLocks noChangeArrowheads="1"/>
          </p:cNvSpPr>
          <p:nvPr/>
        </p:nvSpPr>
        <p:spPr bwMode="auto">
          <a:xfrm>
            <a:off x="5940425" y="2852738"/>
            <a:ext cx="1008063" cy="431800"/>
          </a:xfrm>
          <a:prstGeom prst="rightArrow">
            <a:avLst>
              <a:gd name="adj1" fmla="val 50000"/>
              <a:gd name="adj2" fmla="val 58364"/>
            </a:avLst>
          </a:prstGeom>
          <a:ln w="28575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BO" sz="1600"/>
          </a:p>
        </p:txBody>
      </p:sp>
      <p:sp>
        <p:nvSpPr>
          <p:cNvPr id="218128" name="AutoShape 16"/>
          <p:cNvSpPr>
            <a:spLocks noChangeArrowheads="1"/>
          </p:cNvSpPr>
          <p:nvPr/>
        </p:nvSpPr>
        <p:spPr bwMode="auto">
          <a:xfrm>
            <a:off x="7235825" y="2492375"/>
            <a:ext cx="1584325" cy="11525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BO" sz="1800" b="1" smtClean="0">
                <a:solidFill>
                  <a:srgbClr val="000000"/>
                </a:solidFill>
                <a:latin typeface="Times New Roman" charset="0"/>
              </a:rPr>
              <a:t>Participación</a:t>
            </a:r>
          </a:p>
          <a:p>
            <a:pPr algn="ctr" eaLnBrk="1" hangingPunct="1">
              <a:defRPr/>
            </a:pPr>
            <a:r>
              <a:rPr lang="es-BO" sz="1800" b="1" smtClean="0">
                <a:solidFill>
                  <a:srgbClr val="000000"/>
                </a:solidFill>
                <a:latin typeface="Times New Roman" charset="0"/>
              </a:rPr>
              <a:t>Social/</a:t>
            </a:r>
          </a:p>
          <a:p>
            <a:pPr algn="ctr" eaLnBrk="1" hangingPunct="1">
              <a:defRPr/>
            </a:pPr>
            <a:r>
              <a:rPr lang="es-BO" sz="1800" b="1" smtClean="0">
                <a:solidFill>
                  <a:srgbClr val="000000"/>
                </a:solidFill>
                <a:latin typeface="Times New Roman" charset="0"/>
              </a:rPr>
              <a:t>Gobernanza</a:t>
            </a:r>
            <a:endParaRPr lang="es-ES" sz="1800" b="1" smtClean="0">
              <a:solidFill>
                <a:srgbClr val="000000"/>
              </a:solidFill>
              <a:latin typeface="Times New Roman" charset="0"/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 rot="5400000">
            <a:off x="5581650" y="1677988"/>
            <a:ext cx="598487" cy="1189038"/>
          </a:xfrm>
          <a:prstGeom prst="straightConnector1">
            <a:avLst/>
          </a:prstGeom>
          <a:ln w="3810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16200000" flipH="1">
            <a:off x="3719513" y="1719263"/>
            <a:ext cx="676275" cy="3143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2714625" y="2000250"/>
            <a:ext cx="1071563" cy="6429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flipV="1">
            <a:off x="2786063" y="3357563"/>
            <a:ext cx="928687" cy="428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endCxn id="218120" idx="5"/>
          </p:cNvCxnSpPr>
          <p:nvPr/>
        </p:nvCxnSpPr>
        <p:spPr>
          <a:xfrm rot="10800000">
            <a:off x="5232400" y="3608388"/>
            <a:ext cx="2125663" cy="6778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rot="5400000" flipH="1" flipV="1">
            <a:off x="4202907" y="4202906"/>
            <a:ext cx="571500" cy="238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rot="10800000" flipV="1">
            <a:off x="5357813" y="2000250"/>
            <a:ext cx="1000125" cy="5000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85720" y="1214422"/>
            <a:ext cx="2447925" cy="1693863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s-ES" sz="1600" b="1" smtClean="0">
                <a:solidFill>
                  <a:srgbClr val="CC3300"/>
                </a:solidFill>
                <a:latin typeface="Times New Roman" charset="0"/>
              </a:rPr>
              <a:t>P3.</a:t>
            </a:r>
            <a:r>
              <a:rPr lang="es-ES" sz="1600" smtClean="0">
                <a:solidFill>
                  <a:srgbClr val="000000"/>
                </a:solidFill>
                <a:latin typeface="Times New Roman" charset="0"/>
              </a:rPr>
              <a:t> Los administradores de ecosistemas deben tener en cuenta los </a:t>
            </a:r>
            <a:r>
              <a:rPr lang="es-ES" sz="1600" b="1" smtClean="0">
                <a:solidFill>
                  <a:srgbClr val="CC3300"/>
                </a:solidFill>
                <a:latin typeface="Times New Roman" charset="0"/>
              </a:rPr>
              <a:t>efectos</a:t>
            </a:r>
            <a:r>
              <a:rPr lang="es-ES" sz="1600" b="1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s-ES" sz="1600" smtClean="0">
                <a:solidFill>
                  <a:srgbClr val="000000"/>
                </a:solidFill>
                <a:latin typeface="Times New Roman" charset="0"/>
              </a:rPr>
              <a:t>(reales o posibles) de sus actividades en los </a:t>
            </a:r>
            <a:r>
              <a:rPr lang="es-ES" sz="1600" b="1" smtClean="0">
                <a:solidFill>
                  <a:srgbClr val="CC0000"/>
                </a:solidFill>
                <a:latin typeface="Times New Roman" charset="0"/>
              </a:rPr>
              <a:t>ecosistemas adyacentes</a:t>
            </a:r>
            <a:r>
              <a:rPr lang="es-ES" sz="1600" smtClean="0">
                <a:solidFill>
                  <a:srgbClr val="000000"/>
                </a:solidFill>
                <a:latin typeface="Times New Roman" charset="0"/>
              </a:rPr>
              <a:t> y en otros ecosistemas</a:t>
            </a:r>
            <a:r>
              <a:rPr lang="es-ES" sz="1600" i="1" smtClean="0">
                <a:solidFill>
                  <a:srgbClr val="000000"/>
                </a:solidFill>
                <a:latin typeface="Times New Roman" charset="0"/>
              </a:rPr>
              <a:t> </a:t>
            </a:r>
            <a:endParaRPr lang="es-ES" sz="16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928926" y="285728"/>
            <a:ext cx="2714644" cy="156966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s-ES" sz="1600" b="1">
                <a:solidFill>
                  <a:srgbClr val="CC3300"/>
                </a:solidFill>
                <a:latin typeface="Times New Roman" charset="0"/>
                <a:ea typeface="Arial" charset="0"/>
                <a:cs typeface="Arial" charset="0"/>
              </a:rPr>
              <a:t>P5.</a:t>
            </a:r>
            <a:r>
              <a:rPr lang="es-ES" sz="16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 La </a:t>
            </a:r>
            <a:r>
              <a:rPr lang="es-ES" sz="1600" b="1">
                <a:solidFill>
                  <a:srgbClr val="CC3300"/>
                </a:solidFill>
                <a:latin typeface="Times New Roman" charset="0"/>
                <a:ea typeface="Arial" charset="0"/>
                <a:cs typeface="Arial" charset="0"/>
              </a:rPr>
              <a:t>conservación</a:t>
            </a:r>
            <a:r>
              <a:rPr lang="es-ES" sz="1600" b="1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 </a:t>
            </a:r>
            <a:r>
              <a:rPr lang="es-ES" sz="16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de la </a:t>
            </a:r>
            <a:r>
              <a:rPr lang="es-ES" sz="1600" b="1">
                <a:solidFill>
                  <a:srgbClr val="CC0000"/>
                </a:solidFill>
                <a:latin typeface="Times New Roman" charset="0"/>
                <a:ea typeface="Arial" charset="0"/>
                <a:cs typeface="Arial" charset="0"/>
              </a:rPr>
              <a:t>estructura y el funcionamiento de los ecosistemas</a:t>
            </a:r>
            <a:r>
              <a:rPr lang="es-ES" sz="16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 debería ser un objetivo prioritario del enfoque por ecosistemas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857884" y="857232"/>
            <a:ext cx="1957387" cy="13716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600" b="1">
                <a:solidFill>
                  <a:srgbClr val="CC3300"/>
                </a:solidFill>
                <a:latin typeface="Times New Roman" charset="0"/>
                <a:ea typeface="Arial" charset="0"/>
                <a:cs typeface="Arial" charset="0"/>
              </a:rPr>
              <a:t>P6.</a:t>
            </a:r>
            <a:r>
              <a:rPr lang="es-ES" sz="16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 Los ecosistemas se deben gestionar dentro de los </a:t>
            </a:r>
            <a:r>
              <a:rPr lang="es-ES" sz="1600" b="1">
                <a:solidFill>
                  <a:srgbClr val="CC3300"/>
                </a:solidFill>
                <a:latin typeface="Times New Roman" charset="0"/>
                <a:ea typeface="Arial" charset="0"/>
                <a:cs typeface="Arial" charset="0"/>
              </a:rPr>
              <a:t>límites</a:t>
            </a:r>
            <a:r>
              <a:rPr lang="es-ES" sz="1600">
                <a:solidFill>
                  <a:srgbClr val="CC3300"/>
                </a:solidFill>
                <a:latin typeface="Times New Roman" charset="0"/>
                <a:ea typeface="Arial" charset="0"/>
                <a:cs typeface="Arial" charset="0"/>
              </a:rPr>
              <a:t> </a:t>
            </a:r>
            <a:r>
              <a:rPr lang="es-ES" sz="1600" b="1">
                <a:solidFill>
                  <a:srgbClr val="CC0000"/>
                </a:solidFill>
                <a:latin typeface="Times New Roman" charset="0"/>
                <a:ea typeface="Arial" charset="0"/>
                <a:cs typeface="Arial" charset="0"/>
              </a:rPr>
              <a:t>de su funcionamiento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57158" y="3143248"/>
            <a:ext cx="2357438" cy="13716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s-ES" sz="1600" b="1">
                <a:solidFill>
                  <a:srgbClr val="CC3300"/>
                </a:solidFill>
                <a:latin typeface="Times New Roman" charset="0"/>
                <a:ea typeface="Arial" charset="0"/>
                <a:cs typeface="Arial" charset="0"/>
              </a:rPr>
              <a:t>P7.</a:t>
            </a:r>
            <a:r>
              <a:rPr lang="es-ES" sz="16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 El enfoque por ecosistemas debe aplicarse a las</a:t>
            </a:r>
            <a:r>
              <a:rPr lang="es-ES" sz="1600" b="1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 </a:t>
            </a:r>
            <a:r>
              <a:rPr lang="es-ES" sz="1600" b="1">
                <a:solidFill>
                  <a:srgbClr val="CC3300"/>
                </a:solidFill>
                <a:latin typeface="Times New Roman" charset="0"/>
                <a:ea typeface="Arial" charset="0"/>
                <a:cs typeface="Arial" charset="0"/>
              </a:rPr>
              <a:t>escalas</a:t>
            </a:r>
            <a:r>
              <a:rPr lang="es-ES" sz="1600">
                <a:solidFill>
                  <a:srgbClr val="CC3300"/>
                </a:solidFill>
                <a:latin typeface="Times New Roman" charset="0"/>
                <a:ea typeface="Arial" charset="0"/>
                <a:cs typeface="Arial" charset="0"/>
              </a:rPr>
              <a:t> </a:t>
            </a:r>
            <a:r>
              <a:rPr lang="es-ES" sz="1600" b="1">
                <a:solidFill>
                  <a:srgbClr val="CC0000"/>
                </a:solidFill>
                <a:latin typeface="Times New Roman" charset="0"/>
                <a:ea typeface="Arial" charset="0"/>
                <a:cs typeface="Arial" charset="0"/>
              </a:rPr>
              <a:t>espaciales y temporales</a:t>
            </a:r>
            <a:r>
              <a:rPr lang="es-ES" sz="16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 apropiadas/ múltiples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143108" y="4714884"/>
            <a:ext cx="3455988" cy="16160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s-ES" sz="1600" b="1">
                <a:solidFill>
                  <a:srgbClr val="CC3300"/>
                </a:solidFill>
                <a:latin typeface="Times New Roman" charset="0"/>
                <a:ea typeface="Arial" charset="0"/>
                <a:cs typeface="Arial" charset="0"/>
              </a:rPr>
              <a:t>P8.</a:t>
            </a:r>
            <a:r>
              <a:rPr lang="es-ES" sz="16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 Habida cuenta de las diversas escalas temporales y los efectos retardados que caracterizan los procesos de los ecosistemas, se deberían establecer </a:t>
            </a:r>
            <a:r>
              <a:rPr lang="es-ES" sz="1600" b="1">
                <a:solidFill>
                  <a:srgbClr val="CC3300"/>
                </a:solidFill>
                <a:latin typeface="Times New Roman" charset="0"/>
                <a:ea typeface="Arial" charset="0"/>
                <a:cs typeface="Arial" charset="0"/>
              </a:rPr>
              <a:t>objetivos</a:t>
            </a:r>
            <a:r>
              <a:rPr lang="es-ES" sz="16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 </a:t>
            </a:r>
            <a:r>
              <a:rPr lang="es-ES" sz="1600" b="1">
                <a:solidFill>
                  <a:srgbClr val="CC0000"/>
                </a:solidFill>
                <a:latin typeface="Times New Roman" charset="0"/>
                <a:ea typeface="Arial" charset="0"/>
                <a:cs typeface="Arial" charset="0"/>
              </a:rPr>
              <a:t>a largo plazo en la gestión</a:t>
            </a:r>
            <a:r>
              <a:rPr lang="es-ES" sz="16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 de los ecosistemas 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5857884" y="4143380"/>
            <a:ext cx="1925638" cy="16160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600" b="1">
                <a:solidFill>
                  <a:srgbClr val="CC3300"/>
                </a:solidFill>
                <a:latin typeface="Times New Roman" charset="0"/>
                <a:ea typeface="Arial" charset="0"/>
                <a:cs typeface="Arial" charset="0"/>
              </a:rPr>
              <a:t>P9.</a:t>
            </a:r>
            <a:r>
              <a:rPr lang="es-ES" sz="16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 En la gestión debe reconocerse que el </a:t>
            </a:r>
            <a:r>
              <a:rPr lang="es-ES" sz="1600" b="1">
                <a:solidFill>
                  <a:srgbClr val="CC3300"/>
                </a:solidFill>
                <a:latin typeface="Times New Roman" charset="0"/>
                <a:ea typeface="Arial" charset="0"/>
                <a:cs typeface="Arial" charset="0"/>
              </a:rPr>
              <a:t>cambio</a:t>
            </a:r>
            <a:r>
              <a:rPr lang="es-ES" sz="16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 es inevitable y manejar de </a:t>
            </a:r>
            <a:r>
              <a:rPr lang="es-ES" sz="1600" b="1">
                <a:solidFill>
                  <a:srgbClr val="CC0000"/>
                </a:solidFill>
                <a:latin typeface="Times New Roman" charset="0"/>
                <a:ea typeface="Arial" charset="0"/>
                <a:cs typeface="Arial" charset="0"/>
              </a:rPr>
              <a:t>manera adaptativa</a:t>
            </a:r>
          </a:p>
        </p:txBody>
      </p:sp>
      <p:sp>
        <p:nvSpPr>
          <p:cNvPr id="219144" name="Oval 8"/>
          <p:cNvSpPr>
            <a:spLocks noChangeArrowheads="1"/>
          </p:cNvSpPr>
          <p:nvPr/>
        </p:nvSpPr>
        <p:spPr bwMode="auto">
          <a:xfrm>
            <a:off x="3708400" y="2349500"/>
            <a:ext cx="1871663" cy="1728788"/>
          </a:xfrm>
          <a:prstGeom prst="ellipse">
            <a:avLst/>
          </a:prstGeom>
          <a:solidFill>
            <a:srgbClr val="CCFF99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b="1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Principios</a:t>
            </a:r>
          </a:p>
          <a:p>
            <a:pPr algn="ctr">
              <a:defRPr/>
            </a:pPr>
            <a:r>
              <a:rPr lang="es-ES" b="1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Ecológicos</a:t>
            </a:r>
          </a:p>
          <a:p>
            <a:pPr algn="ctr">
              <a:defRPr/>
            </a:pPr>
            <a:r>
              <a:rPr lang="es-ES" b="1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del EE</a:t>
            </a: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1763713" y="2060575"/>
            <a:ext cx="1944687" cy="936625"/>
          </a:xfrm>
          <a:prstGeom prst="line">
            <a:avLst/>
          </a:prstGeom>
          <a:ln>
            <a:noFill/>
            <a:headEnd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BO" sz="1600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4572000" y="1714500"/>
            <a:ext cx="71438" cy="635000"/>
          </a:xfrm>
          <a:prstGeom prst="line">
            <a:avLst/>
          </a:prstGeom>
          <a:ln>
            <a:noFill/>
            <a:headEnd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BO" sz="1600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>
            <a:off x="5724525" y="1916113"/>
            <a:ext cx="1727200" cy="1008062"/>
          </a:xfrm>
          <a:prstGeom prst="line">
            <a:avLst/>
          </a:prstGeom>
          <a:ln>
            <a:noFill/>
            <a:headEnd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BO" sz="1600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H="1" flipV="1">
            <a:off x="5508625" y="3500438"/>
            <a:ext cx="2232025" cy="792162"/>
          </a:xfrm>
          <a:prstGeom prst="line">
            <a:avLst/>
          </a:prstGeom>
          <a:ln>
            <a:noFill/>
            <a:headEnd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BO" sz="1600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 flipV="1">
            <a:off x="-73025" y="4005263"/>
            <a:ext cx="0" cy="431800"/>
          </a:xfrm>
          <a:prstGeom prst="line">
            <a:avLst/>
          </a:prstGeom>
          <a:ln>
            <a:noFill/>
            <a:headEnd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BO" sz="1600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V="1">
            <a:off x="1476375" y="3644900"/>
            <a:ext cx="2374900" cy="792163"/>
          </a:xfrm>
          <a:prstGeom prst="line">
            <a:avLst/>
          </a:prstGeom>
          <a:ln>
            <a:noFill/>
            <a:headEnd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BO" sz="1600"/>
          </a:p>
        </p:txBody>
      </p:sp>
      <p:sp>
        <p:nvSpPr>
          <p:cNvPr id="219151" name="AutoShape 15"/>
          <p:cNvSpPr>
            <a:spLocks noChangeArrowheads="1"/>
          </p:cNvSpPr>
          <p:nvPr/>
        </p:nvSpPr>
        <p:spPr bwMode="auto">
          <a:xfrm>
            <a:off x="6084888" y="2924175"/>
            <a:ext cx="1008062" cy="431800"/>
          </a:xfrm>
          <a:prstGeom prst="rightArrow">
            <a:avLst>
              <a:gd name="adj1" fmla="val 50000"/>
              <a:gd name="adj2" fmla="val 58364"/>
            </a:avLst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BO" sz="1600"/>
          </a:p>
        </p:txBody>
      </p:sp>
      <p:sp>
        <p:nvSpPr>
          <p:cNvPr id="219152" name="AutoShape 16"/>
          <p:cNvSpPr>
            <a:spLocks noChangeArrowheads="1"/>
          </p:cNvSpPr>
          <p:nvPr/>
        </p:nvSpPr>
        <p:spPr bwMode="auto">
          <a:xfrm>
            <a:off x="7308850" y="2420938"/>
            <a:ext cx="1584325" cy="11525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BO" sz="1800" b="1" smtClean="0">
                <a:solidFill>
                  <a:srgbClr val="000000"/>
                </a:solidFill>
                <a:latin typeface="Times New Roman" charset="0"/>
              </a:rPr>
              <a:t>Integridad</a:t>
            </a:r>
          </a:p>
          <a:p>
            <a:pPr algn="ctr" eaLnBrk="1" hangingPunct="1">
              <a:defRPr/>
            </a:pPr>
            <a:r>
              <a:rPr lang="es-BO" sz="1800" b="1" smtClean="0">
                <a:solidFill>
                  <a:srgbClr val="000000"/>
                </a:solidFill>
                <a:latin typeface="Times New Roman" charset="0"/>
              </a:rPr>
              <a:t>Ecológica</a:t>
            </a:r>
            <a:endParaRPr lang="es-ES" sz="1800" b="1" smtClean="0">
              <a:solidFill>
                <a:srgbClr val="000000"/>
              </a:solidFill>
              <a:latin typeface="Times New Roman" charset="0"/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 rot="10800000" flipV="1">
            <a:off x="5429250" y="2214563"/>
            <a:ext cx="1285875" cy="6429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16200000" flipH="1">
            <a:off x="4107656" y="2035969"/>
            <a:ext cx="500063" cy="1428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2714625" y="2214563"/>
            <a:ext cx="1071563" cy="7143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flipV="1">
            <a:off x="2714625" y="3429000"/>
            <a:ext cx="1000125" cy="4000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rot="5400000" flipH="1" flipV="1">
            <a:off x="3721100" y="4149725"/>
            <a:ext cx="714375" cy="4159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rot="10800000">
            <a:off x="5357813" y="3714750"/>
            <a:ext cx="1428750" cy="428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1547813" y="3068638"/>
            <a:ext cx="1584325" cy="1152525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1">
              <a:srgbClr val="CCFFFF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s-BO" sz="2000" b="1">
                <a:solidFill>
                  <a:schemeClr val="tx2"/>
                </a:solidFill>
                <a:latin typeface="Times New Roman" charset="0"/>
              </a:rPr>
              <a:t>Participación</a:t>
            </a:r>
          </a:p>
          <a:p>
            <a:pPr algn="ctr"/>
            <a:r>
              <a:rPr lang="es-BO" sz="2000" b="1">
                <a:solidFill>
                  <a:schemeClr val="tx2"/>
                </a:solidFill>
                <a:latin typeface="Times New Roman" charset="0"/>
              </a:rPr>
              <a:t>Social</a:t>
            </a:r>
            <a:endParaRPr lang="es-ES" sz="2000" b="1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4211638" y="3068638"/>
            <a:ext cx="1584325" cy="1152525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1">
              <a:srgbClr val="CCECFF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s-BO" sz="2000" b="1">
                <a:solidFill>
                  <a:schemeClr val="tx2"/>
                </a:solidFill>
                <a:latin typeface="Times New Roman" charset="0"/>
              </a:rPr>
              <a:t>Integridad</a:t>
            </a:r>
          </a:p>
          <a:p>
            <a:pPr algn="ctr"/>
            <a:r>
              <a:rPr lang="es-BO" sz="2000" b="1">
                <a:solidFill>
                  <a:schemeClr val="tx2"/>
                </a:solidFill>
                <a:latin typeface="Times New Roman" charset="0"/>
              </a:rPr>
              <a:t>Ecológica</a:t>
            </a:r>
            <a:endParaRPr lang="es-ES" sz="2000" b="1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67590" name="AutoShape 6"/>
          <p:cNvSpPr>
            <a:spLocks noChangeArrowheads="1"/>
          </p:cNvSpPr>
          <p:nvPr/>
        </p:nvSpPr>
        <p:spPr bwMode="auto">
          <a:xfrm>
            <a:off x="6804025" y="3068638"/>
            <a:ext cx="1584325" cy="1152525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1">
              <a:srgbClr val="CCECFF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s-BO" sz="2000" b="1">
                <a:solidFill>
                  <a:schemeClr val="tx2"/>
                </a:solidFill>
                <a:latin typeface="Times New Roman" charset="0"/>
              </a:rPr>
              <a:t>Enfoque</a:t>
            </a:r>
          </a:p>
          <a:p>
            <a:pPr algn="ctr"/>
            <a:r>
              <a:rPr lang="es-BO" sz="2000" b="1">
                <a:solidFill>
                  <a:schemeClr val="tx2"/>
                </a:solidFill>
                <a:latin typeface="Times New Roman" charset="0"/>
              </a:rPr>
              <a:t>Ecosistémico</a:t>
            </a:r>
            <a:endParaRPr lang="es-ES" sz="2000" b="1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57348" name="Text Box 7"/>
          <p:cNvSpPr txBox="1">
            <a:spLocks noChangeArrowheads="1"/>
          </p:cNvSpPr>
          <p:nvPr/>
        </p:nvSpPr>
        <p:spPr bwMode="auto">
          <a:xfrm>
            <a:off x="3255963" y="3114675"/>
            <a:ext cx="6381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BO" sz="1800">
                <a:solidFill>
                  <a:schemeClr val="tx2"/>
                </a:solidFill>
                <a:latin typeface="Georgia" charset="0"/>
              </a:rPr>
              <a:t> </a:t>
            </a:r>
            <a:r>
              <a:rPr lang="es-BO" sz="4400" b="1">
                <a:solidFill>
                  <a:schemeClr val="tx2"/>
                </a:solidFill>
                <a:latin typeface="Georgia" charset="0"/>
              </a:rPr>
              <a:t>+</a:t>
            </a:r>
            <a:endParaRPr lang="es-ES" sz="4400" b="1">
              <a:solidFill>
                <a:schemeClr val="tx2"/>
              </a:solidFill>
              <a:latin typeface="Georgia" charset="0"/>
            </a:endParaRPr>
          </a:p>
        </p:txBody>
      </p:sp>
      <p:sp>
        <p:nvSpPr>
          <p:cNvPr id="57349" name="Text Box 8"/>
          <p:cNvSpPr txBox="1">
            <a:spLocks noChangeArrowheads="1"/>
          </p:cNvSpPr>
          <p:nvPr/>
        </p:nvSpPr>
        <p:spPr bwMode="auto">
          <a:xfrm>
            <a:off x="6011863" y="3213100"/>
            <a:ext cx="5826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BO" sz="4400" b="1">
                <a:solidFill>
                  <a:schemeClr val="tx2"/>
                </a:solidFill>
                <a:latin typeface="Georgia" charset="0"/>
              </a:rPr>
              <a:t>=</a:t>
            </a:r>
            <a:endParaRPr lang="es-ES" sz="4400" b="1">
              <a:solidFill>
                <a:schemeClr val="tx2"/>
              </a:solidFill>
              <a:latin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nimBg="1"/>
      <p:bldP spid="67589" grpId="0" animBg="1"/>
      <p:bldP spid="6759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1 Título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/>
          <a:lstStyle/>
          <a:p>
            <a:pPr eaLnBrk="1" hangingPunct="1"/>
            <a:r>
              <a:rPr lang="es-BO">
                <a:latin typeface="Trebuchet MS" charset="0"/>
              </a:rPr>
              <a:t>¿Cuáles son los escenarios de aplicación del EE?</a:t>
            </a:r>
          </a:p>
        </p:txBody>
      </p:sp>
      <p:sp>
        <p:nvSpPr>
          <p:cNvPr id="63490" name="2 Subtítulo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/>
          <a:lstStyle/>
          <a:p>
            <a:pPr marL="63500" eaLnBrk="1" hangingPunct="1"/>
            <a:r>
              <a:rPr lang="es-BO">
                <a:latin typeface="Georgia" charset="0"/>
              </a:rPr>
              <a:t>Para América Latina hay varios esfuerzos en desarrollar casos de aplicación del 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4" name="Oval 4"/>
          <p:cNvSpPr>
            <a:spLocks noChangeArrowheads="1"/>
          </p:cNvSpPr>
          <p:nvPr/>
        </p:nvSpPr>
        <p:spPr bwMode="auto">
          <a:xfrm>
            <a:off x="3995738" y="2924175"/>
            <a:ext cx="1512887" cy="144145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BO" sz="2800" b="1" smtClean="0">
                <a:solidFill>
                  <a:srgbClr val="FFFFFF"/>
                </a:solidFill>
                <a:latin typeface="Verdana" charset="0"/>
              </a:rPr>
              <a:t>EE</a:t>
            </a:r>
            <a:endParaRPr lang="es-ES" sz="2800" b="1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225285" name="Oval 5"/>
          <p:cNvSpPr>
            <a:spLocks noChangeArrowheads="1"/>
          </p:cNvSpPr>
          <p:nvPr/>
        </p:nvSpPr>
        <p:spPr bwMode="auto">
          <a:xfrm>
            <a:off x="2339975" y="1989138"/>
            <a:ext cx="1655763" cy="10588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r>
              <a:rPr kumimoji="1" lang="es-BO" b="1">
                <a:latin typeface="Times New Roman" pitchFamily="18" charset="0"/>
              </a:rPr>
              <a:t>Ordenamiento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kumimoji="1" lang="es-BO" b="1">
                <a:latin typeface="Times New Roman" pitchFamily="18" charset="0"/>
              </a:rPr>
              <a:t>Territorial</a:t>
            </a:r>
          </a:p>
        </p:txBody>
      </p:sp>
      <p:sp>
        <p:nvSpPr>
          <p:cNvPr id="225286" name="Oval 6"/>
          <p:cNvSpPr>
            <a:spLocks noChangeArrowheads="1"/>
          </p:cNvSpPr>
          <p:nvPr/>
        </p:nvSpPr>
        <p:spPr bwMode="auto">
          <a:xfrm>
            <a:off x="2195513" y="4005263"/>
            <a:ext cx="1655762" cy="10588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kumimoji="1" lang="es-BO" sz="1800" b="1" smtClean="0">
                <a:solidFill>
                  <a:srgbClr val="000000"/>
                </a:solidFill>
                <a:latin typeface="Times New Roman" charset="0"/>
              </a:rPr>
              <a:t>Corredores</a:t>
            </a:r>
          </a:p>
          <a:p>
            <a:pPr algn="ctr" eaLnBrk="1" hangingPunct="1">
              <a:defRPr/>
            </a:pPr>
            <a:r>
              <a:rPr kumimoji="1" lang="es-BO" sz="1800" b="1" smtClean="0">
                <a:solidFill>
                  <a:srgbClr val="000000"/>
                </a:solidFill>
                <a:latin typeface="Times New Roman" charset="0"/>
              </a:rPr>
              <a:t>Biológicos</a:t>
            </a:r>
            <a:endParaRPr kumimoji="1" lang="es-ES" sz="1800" b="1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5287" name="Oval 7"/>
          <p:cNvSpPr>
            <a:spLocks noChangeArrowheads="1"/>
          </p:cNvSpPr>
          <p:nvPr/>
        </p:nvSpPr>
        <p:spPr bwMode="auto">
          <a:xfrm>
            <a:off x="5795963" y="3429000"/>
            <a:ext cx="1655762" cy="10588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kumimoji="1" lang="es-BO" sz="1800" b="1" smtClean="0">
                <a:solidFill>
                  <a:srgbClr val="000000"/>
                </a:solidFill>
                <a:latin typeface="Times New Roman" charset="0"/>
              </a:rPr>
              <a:t>Bosques </a:t>
            </a:r>
          </a:p>
          <a:p>
            <a:pPr algn="ctr" eaLnBrk="1" hangingPunct="1">
              <a:defRPr/>
            </a:pPr>
            <a:r>
              <a:rPr kumimoji="1" lang="es-BO" sz="1800" b="1" smtClean="0">
                <a:solidFill>
                  <a:srgbClr val="000000"/>
                </a:solidFill>
                <a:latin typeface="Times New Roman" charset="0"/>
              </a:rPr>
              <a:t>Modelo</a:t>
            </a:r>
            <a:endParaRPr kumimoji="1" lang="es-ES" sz="1800" b="1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5288" name="Oval 8"/>
          <p:cNvSpPr>
            <a:spLocks noChangeArrowheads="1"/>
          </p:cNvSpPr>
          <p:nvPr/>
        </p:nvSpPr>
        <p:spPr bwMode="auto">
          <a:xfrm>
            <a:off x="2051050" y="2997200"/>
            <a:ext cx="1655763" cy="10588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kumimoji="1" lang="es-BO" sz="1600" b="1" dirty="0" smtClean="0">
                <a:solidFill>
                  <a:srgbClr val="000000"/>
                </a:solidFill>
                <a:latin typeface="Times New Roman" charset="0"/>
              </a:rPr>
              <a:t>AP y Sistemas de</a:t>
            </a:r>
          </a:p>
          <a:p>
            <a:pPr algn="ctr" eaLnBrk="1" hangingPunct="1">
              <a:defRPr/>
            </a:pPr>
            <a:r>
              <a:rPr kumimoji="1" lang="es-BO" sz="1600" b="1" dirty="0" smtClean="0">
                <a:solidFill>
                  <a:srgbClr val="000000"/>
                </a:solidFill>
                <a:latin typeface="Times New Roman" charset="0"/>
              </a:rPr>
              <a:t>Áreas de</a:t>
            </a:r>
          </a:p>
          <a:p>
            <a:pPr algn="ctr" eaLnBrk="1" hangingPunct="1">
              <a:defRPr/>
            </a:pPr>
            <a:r>
              <a:rPr kumimoji="1" lang="es-BO" sz="1600" b="1" dirty="0" smtClean="0">
                <a:solidFill>
                  <a:srgbClr val="000000"/>
                </a:solidFill>
                <a:latin typeface="Times New Roman" charset="0"/>
              </a:rPr>
              <a:t>Conservación</a:t>
            </a:r>
            <a:endParaRPr kumimoji="1" lang="es-ES" sz="1600" b="1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5289" name="Oval 9"/>
          <p:cNvSpPr>
            <a:spLocks noChangeArrowheads="1"/>
          </p:cNvSpPr>
          <p:nvPr/>
        </p:nvSpPr>
        <p:spPr bwMode="auto">
          <a:xfrm>
            <a:off x="3635375" y="1412875"/>
            <a:ext cx="1655763" cy="10588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kumimoji="1" lang="es-BO" sz="1800" b="1" smtClean="0">
                <a:solidFill>
                  <a:srgbClr val="000000"/>
                </a:solidFill>
                <a:latin typeface="Times New Roman" charset="0"/>
              </a:rPr>
              <a:t>Sitios</a:t>
            </a:r>
          </a:p>
          <a:p>
            <a:pPr algn="ctr" eaLnBrk="1" hangingPunct="1">
              <a:defRPr/>
            </a:pPr>
            <a:r>
              <a:rPr kumimoji="1" lang="es-BO" sz="1800" b="1" smtClean="0">
                <a:solidFill>
                  <a:srgbClr val="000000"/>
                </a:solidFill>
                <a:latin typeface="Times New Roman" charset="0"/>
              </a:rPr>
              <a:t>Ramsar</a:t>
            </a:r>
            <a:endParaRPr kumimoji="1" lang="es-ES" sz="1800" b="1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5290" name="Oval 10"/>
          <p:cNvSpPr>
            <a:spLocks noChangeArrowheads="1"/>
          </p:cNvSpPr>
          <p:nvPr/>
        </p:nvSpPr>
        <p:spPr bwMode="auto">
          <a:xfrm>
            <a:off x="5795963" y="2492375"/>
            <a:ext cx="1655762" cy="10588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kumimoji="1" lang="es-BO" sz="1800" b="1" smtClean="0">
                <a:solidFill>
                  <a:srgbClr val="000000"/>
                </a:solidFill>
                <a:latin typeface="Times New Roman" charset="0"/>
              </a:rPr>
              <a:t>Manejo </a:t>
            </a:r>
          </a:p>
          <a:p>
            <a:pPr algn="ctr" eaLnBrk="1" hangingPunct="1">
              <a:defRPr/>
            </a:pPr>
            <a:r>
              <a:rPr kumimoji="1" lang="es-BO" sz="1800" b="1" smtClean="0">
                <a:solidFill>
                  <a:srgbClr val="000000"/>
                </a:solidFill>
                <a:latin typeface="Times New Roman" charset="0"/>
              </a:rPr>
              <a:t>Integral de</a:t>
            </a:r>
          </a:p>
          <a:p>
            <a:pPr algn="ctr" eaLnBrk="1" hangingPunct="1">
              <a:defRPr/>
            </a:pPr>
            <a:r>
              <a:rPr kumimoji="1" lang="es-BO" sz="1800" b="1" smtClean="0">
                <a:solidFill>
                  <a:srgbClr val="000000"/>
                </a:solidFill>
                <a:latin typeface="Times New Roman" charset="0"/>
              </a:rPr>
              <a:t>Cuencas</a:t>
            </a:r>
            <a:endParaRPr kumimoji="1" lang="es-ES" sz="1800" b="1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5291" name="Oval 11"/>
          <p:cNvSpPr>
            <a:spLocks noChangeArrowheads="1"/>
          </p:cNvSpPr>
          <p:nvPr/>
        </p:nvSpPr>
        <p:spPr bwMode="auto">
          <a:xfrm>
            <a:off x="5003800" y="1700213"/>
            <a:ext cx="1655763" cy="10588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kumimoji="1" lang="es-BO" sz="1800" b="1" smtClean="0">
                <a:solidFill>
                  <a:srgbClr val="000000"/>
                </a:solidFill>
                <a:latin typeface="Times New Roman" charset="0"/>
              </a:rPr>
              <a:t>Reservas </a:t>
            </a:r>
          </a:p>
          <a:p>
            <a:pPr algn="ctr" eaLnBrk="1" hangingPunct="1">
              <a:defRPr/>
            </a:pPr>
            <a:r>
              <a:rPr kumimoji="1" lang="es-BO" sz="1800" b="1" smtClean="0">
                <a:solidFill>
                  <a:srgbClr val="000000"/>
                </a:solidFill>
                <a:latin typeface="Times New Roman" charset="0"/>
              </a:rPr>
              <a:t>de la</a:t>
            </a:r>
          </a:p>
          <a:p>
            <a:pPr algn="ctr" eaLnBrk="1" hangingPunct="1">
              <a:defRPr/>
            </a:pPr>
            <a:r>
              <a:rPr kumimoji="1" lang="es-BO" sz="1800" b="1" smtClean="0">
                <a:solidFill>
                  <a:srgbClr val="000000"/>
                </a:solidFill>
                <a:latin typeface="Times New Roman" charset="0"/>
              </a:rPr>
              <a:t>Biosfera</a:t>
            </a:r>
            <a:endParaRPr kumimoji="1" lang="es-ES" sz="1800" b="1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5292" name="Oval 12"/>
          <p:cNvSpPr>
            <a:spLocks noChangeArrowheads="1"/>
          </p:cNvSpPr>
          <p:nvPr/>
        </p:nvSpPr>
        <p:spPr bwMode="auto">
          <a:xfrm>
            <a:off x="5724525" y="4292600"/>
            <a:ext cx="1655763" cy="10588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kumimoji="1" lang="es-BO" sz="1800" b="1" smtClean="0">
                <a:solidFill>
                  <a:srgbClr val="000000"/>
                </a:solidFill>
                <a:latin typeface="Times New Roman" charset="0"/>
              </a:rPr>
              <a:t>Bienes </a:t>
            </a:r>
          </a:p>
          <a:p>
            <a:pPr algn="ctr" eaLnBrk="1" hangingPunct="1">
              <a:defRPr/>
            </a:pPr>
            <a:r>
              <a:rPr kumimoji="1" lang="es-BO" sz="1800" b="1" smtClean="0">
                <a:solidFill>
                  <a:srgbClr val="000000"/>
                </a:solidFill>
                <a:latin typeface="Times New Roman" charset="0"/>
              </a:rPr>
              <a:t>Públicos</a:t>
            </a:r>
          </a:p>
          <a:p>
            <a:pPr algn="ctr" eaLnBrk="1" hangingPunct="1">
              <a:defRPr/>
            </a:pPr>
            <a:r>
              <a:rPr kumimoji="1" lang="es-BO" sz="1800" b="1" smtClean="0">
                <a:solidFill>
                  <a:srgbClr val="000000"/>
                </a:solidFill>
                <a:latin typeface="Times New Roman" charset="0"/>
              </a:rPr>
              <a:t>Regionales</a:t>
            </a:r>
            <a:endParaRPr kumimoji="1" lang="es-ES" sz="1800" b="1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5293" name="Oval 13"/>
          <p:cNvSpPr>
            <a:spLocks noChangeArrowheads="1"/>
          </p:cNvSpPr>
          <p:nvPr/>
        </p:nvSpPr>
        <p:spPr bwMode="auto">
          <a:xfrm>
            <a:off x="4500563" y="4868863"/>
            <a:ext cx="1655762" cy="10588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kumimoji="1" lang="es-BO" sz="1800" b="1" smtClean="0">
                <a:solidFill>
                  <a:srgbClr val="000000"/>
                </a:solidFill>
                <a:latin typeface="Times New Roman" charset="0"/>
              </a:rPr>
              <a:t>Gestión</a:t>
            </a:r>
          </a:p>
          <a:p>
            <a:pPr algn="ctr" eaLnBrk="1" hangingPunct="1">
              <a:defRPr/>
            </a:pPr>
            <a:r>
              <a:rPr kumimoji="1" lang="es-BO" sz="1800" b="1" smtClean="0">
                <a:solidFill>
                  <a:srgbClr val="000000"/>
                </a:solidFill>
                <a:latin typeface="Times New Roman" charset="0"/>
              </a:rPr>
              <a:t>Ecorregional</a:t>
            </a:r>
            <a:endParaRPr kumimoji="1" lang="es-ES" sz="1800" b="1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5294" name="Oval 14"/>
          <p:cNvSpPr>
            <a:spLocks noChangeArrowheads="1"/>
          </p:cNvSpPr>
          <p:nvPr/>
        </p:nvSpPr>
        <p:spPr bwMode="auto">
          <a:xfrm>
            <a:off x="2987675" y="4797425"/>
            <a:ext cx="1655763" cy="10588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kumimoji="1" lang="es-BO" sz="1800" b="1" smtClean="0">
                <a:solidFill>
                  <a:srgbClr val="000000"/>
                </a:solidFill>
                <a:latin typeface="Times New Roman" charset="0"/>
              </a:rPr>
              <a:t>Manejo </a:t>
            </a:r>
          </a:p>
          <a:p>
            <a:pPr algn="ctr" eaLnBrk="1" hangingPunct="1">
              <a:defRPr/>
            </a:pPr>
            <a:r>
              <a:rPr kumimoji="1" lang="es-BO" sz="1800" b="1" smtClean="0">
                <a:solidFill>
                  <a:srgbClr val="000000"/>
                </a:solidFill>
                <a:latin typeface="Times New Roman" charset="0"/>
              </a:rPr>
              <a:t>Sostenible de</a:t>
            </a:r>
          </a:p>
          <a:p>
            <a:pPr algn="ctr" eaLnBrk="1" hangingPunct="1">
              <a:defRPr/>
            </a:pPr>
            <a:r>
              <a:rPr kumimoji="1" lang="es-BO" sz="1800" b="1" smtClean="0">
                <a:solidFill>
                  <a:srgbClr val="000000"/>
                </a:solidFill>
                <a:latin typeface="Times New Roman" charset="0"/>
              </a:rPr>
              <a:t>Bosques</a:t>
            </a:r>
            <a:endParaRPr kumimoji="1" lang="es-ES" sz="1800" b="1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8685" name="Line 27"/>
          <p:cNvSpPr>
            <a:spLocks noChangeShapeType="1"/>
          </p:cNvSpPr>
          <p:nvPr/>
        </p:nvSpPr>
        <p:spPr bwMode="auto">
          <a:xfrm flipH="1" flipV="1">
            <a:off x="4643438" y="2420938"/>
            <a:ext cx="73025" cy="4318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BO"/>
          </a:p>
        </p:txBody>
      </p:sp>
      <p:sp>
        <p:nvSpPr>
          <p:cNvPr id="28686" name="Line 28"/>
          <p:cNvSpPr>
            <a:spLocks noChangeShapeType="1"/>
          </p:cNvSpPr>
          <p:nvPr/>
        </p:nvSpPr>
        <p:spPr bwMode="auto">
          <a:xfrm flipV="1">
            <a:off x="5148263" y="2708275"/>
            <a:ext cx="287337" cy="360363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BO"/>
          </a:p>
        </p:txBody>
      </p:sp>
      <p:sp>
        <p:nvSpPr>
          <p:cNvPr id="28687" name="Line 29"/>
          <p:cNvSpPr>
            <a:spLocks noChangeShapeType="1"/>
          </p:cNvSpPr>
          <p:nvPr/>
        </p:nvSpPr>
        <p:spPr bwMode="auto">
          <a:xfrm flipV="1">
            <a:off x="5435600" y="3213100"/>
            <a:ext cx="504825" cy="2159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BO"/>
          </a:p>
        </p:txBody>
      </p:sp>
      <p:sp>
        <p:nvSpPr>
          <p:cNvPr id="28688" name="Line 30"/>
          <p:cNvSpPr>
            <a:spLocks noChangeShapeType="1"/>
          </p:cNvSpPr>
          <p:nvPr/>
        </p:nvSpPr>
        <p:spPr bwMode="auto">
          <a:xfrm>
            <a:off x="5435600" y="3860800"/>
            <a:ext cx="431800" cy="7302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BO"/>
          </a:p>
        </p:txBody>
      </p:sp>
      <p:sp>
        <p:nvSpPr>
          <p:cNvPr id="28689" name="Line 31"/>
          <p:cNvSpPr>
            <a:spLocks noChangeShapeType="1"/>
          </p:cNvSpPr>
          <p:nvPr/>
        </p:nvSpPr>
        <p:spPr bwMode="auto">
          <a:xfrm>
            <a:off x="5292725" y="4149725"/>
            <a:ext cx="503238" cy="4318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BO"/>
          </a:p>
        </p:txBody>
      </p:sp>
      <p:sp>
        <p:nvSpPr>
          <p:cNvPr id="28690" name="Line 32"/>
          <p:cNvSpPr>
            <a:spLocks noChangeShapeType="1"/>
          </p:cNvSpPr>
          <p:nvPr/>
        </p:nvSpPr>
        <p:spPr bwMode="auto">
          <a:xfrm flipH="1" flipV="1">
            <a:off x="4932363" y="4365625"/>
            <a:ext cx="144462" cy="503238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BO"/>
          </a:p>
        </p:txBody>
      </p:sp>
      <p:sp>
        <p:nvSpPr>
          <p:cNvPr id="28691" name="Line 33"/>
          <p:cNvSpPr>
            <a:spLocks noChangeShapeType="1"/>
          </p:cNvSpPr>
          <p:nvPr/>
        </p:nvSpPr>
        <p:spPr bwMode="auto">
          <a:xfrm flipV="1">
            <a:off x="4211638" y="4292600"/>
            <a:ext cx="215900" cy="50482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BO"/>
          </a:p>
        </p:txBody>
      </p:sp>
      <p:sp>
        <p:nvSpPr>
          <p:cNvPr id="28692" name="Line 34"/>
          <p:cNvSpPr>
            <a:spLocks noChangeShapeType="1"/>
          </p:cNvSpPr>
          <p:nvPr/>
        </p:nvSpPr>
        <p:spPr bwMode="auto">
          <a:xfrm flipV="1">
            <a:off x="3708400" y="4005263"/>
            <a:ext cx="358775" cy="287337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BO"/>
          </a:p>
        </p:txBody>
      </p:sp>
      <p:sp>
        <p:nvSpPr>
          <p:cNvPr id="28693" name="Line 35"/>
          <p:cNvSpPr>
            <a:spLocks noChangeShapeType="1"/>
          </p:cNvSpPr>
          <p:nvPr/>
        </p:nvSpPr>
        <p:spPr bwMode="auto">
          <a:xfrm>
            <a:off x="3635375" y="3413125"/>
            <a:ext cx="4318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BO"/>
          </a:p>
        </p:txBody>
      </p:sp>
      <p:sp>
        <p:nvSpPr>
          <p:cNvPr id="28694" name="Line 36"/>
          <p:cNvSpPr>
            <a:spLocks noChangeShapeType="1"/>
          </p:cNvSpPr>
          <p:nvPr/>
        </p:nvSpPr>
        <p:spPr bwMode="auto">
          <a:xfrm flipH="1" flipV="1">
            <a:off x="3779838" y="2852738"/>
            <a:ext cx="504825" cy="28892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BO"/>
          </a:p>
        </p:txBody>
      </p:sp>
      <p:sp>
        <p:nvSpPr>
          <p:cNvPr id="225318" name="Rectangle 38"/>
          <p:cNvSpPr>
            <a:spLocks noChangeArrowheads="1"/>
          </p:cNvSpPr>
          <p:nvPr/>
        </p:nvSpPr>
        <p:spPr bwMode="auto">
          <a:xfrm>
            <a:off x="3419475" y="333375"/>
            <a:ext cx="1657350" cy="7921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BO" sz="1600" b="1" smtClean="0">
                <a:solidFill>
                  <a:srgbClr val="FFFFFF"/>
                </a:solidFill>
                <a:latin typeface="Times New Roman" charset="0"/>
              </a:rPr>
              <a:t>Conservación</a:t>
            </a:r>
          </a:p>
          <a:p>
            <a:pPr algn="ctr" eaLnBrk="1" hangingPunct="1">
              <a:defRPr/>
            </a:pPr>
            <a:r>
              <a:rPr lang="es-BO" sz="1600" b="1" smtClean="0">
                <a:solidFill>
                  <a:srgbClr val="FFFFFF"/>
                </a:solidFill>
                <a:latin typeface="Times New Roman" charset="0"/>
              </a:rPr>
              <a:t>Integral de</a:t>
            </a:r>
          </a:p>
          <a:p>
            <a:pPr algn="ctr" eaLnBrk="1" hangingPunct="1">
              <a:defRPr/>
            </a:pPr>
            <a:r>
              <a:rPr lang="es-BO" sz="1600" b="1" smtClean="0">
                <a:solidFill>
                  <a:srgbClr val="FFFFFF"/>
                </a:solidFill>
                <a:latin typeface="Times New Roman" charset="0"/>
              </a:rPr>
              <a:t>humedales</a:t>
            </a:r>
            <a:endParaRPr lang="es-ES" sz="1600" b="1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5319" name="Rectangle 39"/>
          <p:cNvSpPr>
            <a:spLocks noChangeArrowheads="1"/>
          </p:cNvSpPr>
          <p:nvPr/>
        </p:nvSpPr>
        <p:spPr bwMode="auto">
          <a:xfrm>
            <a:off x="5435600" y="620713"/>
            <a:ext cx="1439863" cy="792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BO" sz="1600" b="1" smtClean="0">
                <a:solidFill>
                  <a:srgbClr val="FFFFFF"/>
                </a:solidFill>
                <a:latin typeface="Times New Roman" charset="0"/>
              </a:rPr>
              <a:t>Demostrar</a:t>
            </a:r>
          </a:p>
          <a:p>
            <a:pPr algn="ctr" eaLnBrk="1" hangingPunct="1">
              <a:defRPr/>
            </a:pPr>
            <a:r>
              <a:rPr lang="es-BO" sz="1600" b="1" smtClean="0">
                <a:solidFill>
                  <a:srgbClr val="FFFFFF"/>
                </a:solidFill>
                <a:latin typeface="Times New Roman" charset="0"/>
              </a:rPr>
              <a:t>Desarrollo y</a:t>
            </a:r>
          </a:p>
          <a:p>
            <a:pPr algn="ctr" eaLnBrk="1" hangingPunct="1">
              <a:defRPr/>
            </a:pPr>
            <a:r>
              <a:rPr lang="es-BO" sz="1600" b="1" smtClean="0">
                <a:solidFill>
                  <a:srgbClr val="FFFFFF"/>
                </a:solidFill>
                <a:latin typeface="Times New Roman" charset="0"/>
              </a:rPr>
              <a:t>conservación</a:t>
            </a:r>
            <a:endParaRPr lang="es-ES" sz="1600" b="1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5320" name="Rectangle 40"/>
          <p:cNvSpPr>
            <a:spLocks noChangeArrowheads="1"/>
          </p:cNvSpPr>
          <p:nvPr/>
        </p:nvSpPr>
        <p:spPr bwMode="auto">
          <a:xfrm>
            <a:off x="7092950" y="1196975"/>
            <a:ext cx="2051050" cy="1225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BO" sz="1600" b="1" smtClean="0">
                <a:solidFill>
                  <a:srgbClr val="FFFFFF"/>
                </a:solidFill>
                <a:latin typeface="Times New Roman" charset="0"/>
              </a:rPr>
              <a:t>Manejo</a:t>
            </a:r>
          </a:p>
          <a:p>
            <a:pPr algn="ctr" eaLnBrk="1" hangingPunct="1">
              <a:defRPr/>
            </a:pPr>
            <a:r>
              <a:rPr lang="es-BO" sz="1600" b="1" smtClean="0">
                <a:solidFill>
                  <a:srgbClr val="FFFFFF"/>
                </a:solidFill>
                <a:latin typeface="Times New Roman" charset="0"/>
              </a:rPr>
              <a:t>Participativo</a:t>
            </a:r>
          </a:p>
          <a:p>
            <a:pPr algn="ctr" eaLnBrk="1" hangingPunct="1">
              <a:defRPr/>
            </a:pPr>
            <a:r>
              <a:rPr lang="es-BO" sz="1600" b="1" smtClean="0">
                <a:solidFill>
                  <a:srgbClr val="FFFFFF"/>
                </a:solidFill>
                <a:latin typeface="Times New Roman" charset="0"/>
              </a:rPr>
              <a:t>y adaptativo</a:t>
            </a:r>
          </a:p>
          <a:p>
            <a:pPr algn="ctr" eaLnBrk="1" hangingPunct="1">
              <a:defRPr/>
            </a:pPr>
            <a:r>
              <a:rPr lang="es-BO" sz="1600" b="1" smtClean="0">
                <a:solidFill>
                  <a:srgbClr val="FFFFFF"/>
                </a:solidFill>
                <a:latin typeface="Times New Roman" charset="0"/>
              </a:rPr>
              <a:t>Ordenamiento</a:t>
            </a:r>
          </a:p>
          <a:p>
            <a:pPr algn="ctr" eaLnBrk="1" hangingPunct="1">
              <a:defRPr/>
            </a:pPr>
            <a:r>
              <a:rPr lang="es-BO" sz="1600" b="1" smtClean="0">
                <a:solidFill>
                  <a:srgbClr val="FFFFFF"/>
                </a:solidFill>
                <a:latin typeface="Times New Roman" charset="0"/>
              </a:rPr>
              <a:t>territorial</a:t>
            </a:r>
            <a:endParaRPr lang="es-ES" sz="1600" b="1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5321" name="Rectangle 41"/>
          <p:cNvSpPr>
            <a:spLocks noChangeArrowheads="1"/>
          </p:cNvSpPr>
          <p:nvPr/>
        </p:nvSpPr>
        <p:spPr bwMode="auto">
          <a:xfrm>
            <a:off x="7596188" y="3429000"/>
            <a:ext cx="1368425" cy="1081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BO" sz="1600" b="1" smtClean="0">
                <a:solidFill>
                  <a:srgbClr val="FFFFFF"/>
                </a:solidFill>
                <a:latin typeface="Times New Roman" charset="0"/>
              </a:rPr>
              <a:t>Redes de </a:t>
            </a:r>
          </a:p>
          <a:p>
            <a:pPr algn="ctr" eaLnBrk="1" hangingPunct="1">
              <a:defRPr/>
            </a:pPr>
            <a:r>
              <a:rPr lang="es-BO" sz="1600" b="1" smtClean="0">
                <a:solidFill>
                  <a:srgbClr val="FFFFFF"/>
                </a:solidFill>
                <a:latin typeface="Times New Roman" charset="0"/>
              </a:rPr>
              <a:t>Aprendizaje</a:t>
            </a:r>
          </a:p>
          <a:p>
            <a:pPr algn="ctr" eaLnBrk="1" hangingPunct="1">
              <a:defRPr/>
            </a:pPr>
            <a:r>
              <a:rPr lang="es-BO" sz="1600" b="1" smtClean="0">
                <a:solidFill>
                  <a:srgbClr val="FFFFFF"/>
                </a:solidFill>
                <a:latin typeface="Times New Roman" charset="0"/>
              </a:rPr>
              <a:t>y resolución</a:t>
            </a:r>
          </a:p>
          <a:p>
            <a:pPr algn="ctr" eaLnBrk="1" hangingPunct="1">
              <a:defRPr/>
            </a:pPr>
            <a:r>
              <a:rPr lang="es-BO" sz="1600" b="1" smtClean="0">
                <a:solidFill>
                  <a:srgbClr val="FFFFFF"/>
                </a:solidFill>
                <a:latin typeface="Times New Roman" charset="0"/>
              </a:rPr>
              <a:t>conflictos</a:t>
            </a:r>
            <a:endParaRPr lang="es-ES" sz="1600" b="1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5322" name="Rectangle 42"/>
          <p:cNvSpPr>
            <a:spLocks noChangeArrowheads="1"/>
          </p:cNvSpPr>
          <p:nvPr/>
        </p:nvSpPr>
        <p:spPr bwMode="auto">
          <a:xfrm>
            <a:off x="7451725" y="5084763"/>
            <a:ext cx="1441450" cy="720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BO" sz="1600" b="1" smtClean="0">
                <a:solidFill>
                  <a:srgbClr val="FFFFFF"/>
                </a:solidFill>
                <a:latin typeface="Times New Roman" charset="0"/>
              </a:rPr>
              <a:t>Conservación</a:t>
            </a:r>
          </a:p>
          <a:p>
            <a:pPr algn="ctr" eaLnBrk="1" hangingPunct="1">
              <a:defRPr/>
            </a:pPr>
            <a:r>
              <a:rPr lang="es-BO" sz="1600" b="1" smtClean="0">
                <a:solidFill>
                  <a:srgbClr val="FFFFFF"/>
                </a:solidFill>
                <a:latin typeface="Times New Roman" charset="0"/>
              </a:rPr>
              <a:t>Trans-</a:t>
            </a:r>
          </a:p>
          <a:p>
            <a:pPr algn="ctr" eaLnBrk="1" hangingPunct="1">
              <a:defRPr/>
            </a:pPr>
            <a:r>
              <a:rPr lang="es-BO" sz="1600" b="1" smtClean="0">
                <a:solidFill>
                  <a:srgbClr val="FFFFFF"/>
                </a:solidFill>
                <a:latin typeface="Times New Roman" charset="0"/>
              </a:rPr>
              <a:t>fronteriza</a:t>
            </a:r>
            <a:endParaRPr lang="es-ES" sz="1600" b="1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5323" name="Rectangle 43"/>
          <p:cNvSpPr>
            <a:spLocks noChangeArrowheads="1"/>
          </p:cNvSpPr>
          <p:nvPr/>
        </p:nvSpPr>
        <p:spPr bwMode="auto">
          <a:xfrm>
            <a:off x="5219700" y="6092825"/>
            <a:ext cx="2089150" cy="549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BO" sz="1600" b="1" smtClean="0">
                <a:solidFill>
                  <a:srgbClr val="FFFFFF"/>
                </a:solidFill>
                <a:latin typeface="Times New Roman" charset="0"/>
              </a:rPr>
              <a:t>Búsqueda de</a:t>
            </a:r>
          </a:p>
          <a:p>
            <a:pPr algn="ctr" eaLnBrk="1" hangingPunct="1">
              <a:defRPr/>
            </a:pPr>
            <a:r>
              <a:rPr lang="es-BO" sz="1600" b="1" smtClean="0">
                <a:solidFill>
                  <a:srgbClr val="FFFFFF"/>
                </a:solidFill>
                <a:latin typeface="Times New Roman" charset="0"/>
              </a:rPr>
              <a:t>Integridad ecológica</a:t>
            </a:r>
            <a:endParaRPr lang="es-ES" sz="1600" b="1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5324" name="Rectangle 44"/>
          <p:cNvSpPr>
            <a:spLocks noChangeArrowheads="1"/>
          </p:cNvSpPr>
          <p:nvPr/>
        </p:nvSpPr>
        <p:spPr bwMode="auto">
          <a:xfrm>
            <a:off x="2195513" y="6021388"/>
            <a:ext cx="2087562" cy="5746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BO" sz="1600" b="1" smtClean="0">
                <a:solidFill>
                  <a:srgbClr val="FFFFFF"/>
                </a:solidFill>
                <a:latin typeface="Times New Roman" charset="0"/>
              </a:rPr>
              <a:t>Múltiples</a:t>
            </a:r>
          </a:p>
          <a:p>
            <a:pPr algn="ctr" eaLnBrk="1" hangingPunct="1">
              <a:defRPr/>
            </a:pPr>
            <a:r>
              <a:rPr lang="es-BO" sz="1600" b="1" smtClean="0">
                <a:solidFill>
                  <a:srgbClr val="FFFFFF"/>
                </a:solidFill>
                <a:latin typeface="Times New Roman" charset="0"/>
              </a:rPr>
              <a:t>Funciones y usos </a:t>
            </a:r>
            <a:endParaRPr lang="es-ES" sz="1600" b="1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5325" name="Rectangle 45"/>
          <p:cNvSpPr>
            <a:spLocks noChangeArrowheads="1"/>
          </p:cNvSpPr>
          <p:nvPr/>
        </p:nvSpPr>
        <p:spPr bwMode="auto">
          <a:xfrm>
            <a:off x="468313" y="4581525"/>
            <a:ext cx="1512887" cy="12969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BO" sz="1600" b="1" smtClean="0">
                <a:solidFill>
                  <a:srgbClr val="FFFFFF"/>
                </a:solidFill>
                <a:latin typeface="Times New Roman" charset="0"/>
              </a:rPr>
              <a:t>Ligando </a:t>
            </a:r>
          </a:p>
          <a:p>
            <a:pPr algn="ctr" eaLnBrk="1" hangingPunct="1">
              <a:defRPr/>
            </a:pPr>
            <a:r>
              <a:rPr lang="es-BO" sz="1600" b="1" smtClean="0">
                <a:solidFill>
                  <a:srgbClr val="FFFFFF"/>
                </a:solidFill>
                <a:latin typeface="Times New Roman" charset="0"/>
              </a:rPr>
              <a:t>Paisajes</a:t>
            </a:r>
          </a:p>
          <a:p>
            <a:pPr algn="ctr" eaLnBrk="1" hangingPunct="1">
              <a:defRPr/>
            </a:pPr>
            <a:r>
              <a:rPr lang="es-BO" sz="1600" b="1" smtClean="0">
                <a:solidFill>
                  <a:srgbClr val="FFFFFF"/>
                </a:solidFill>
                <a:latin typeface="Times New Roman" charset="0"/>
              </a:rPr>
              <a:t>Funcionales </a:t>
            </a:r>
          </a:p>
          <a:p>
            <a:pPr algn="ctr" eaLnBrk="1" hangingPunct="1">
              <a:defRPr/>
            </a:pPr>
            <a:r>
              <a:rPr lang="es-BO" sz="1600" b="1" smtClean="0">
                <a:solidFill>
                  <a:srgbClr val="FFFFFF"/>
                </a:solidFill>
                <a:latin typeface="Times New Roman" charset="0"/>
              </a:rPr>
              <a:t>a diferentes</a:t>
            </a:r>
          </a:p>
          <a:p>
            <a:pPr algn="ctr" eaLnBrk="1" hangingPunct="1">
              <a:defRPr/>
            </a:pPr>
            <a:r>
              <a:rPr lang="es-BO" sz="1600" b="1" smtClean="0">
                <a:solidFill>
                  <a:srgbClr val="FFFFFF"/>
                </a:solidFill>
                <a:latin typeface="Times New Roman" charset="0"/>
              </a:rPr>
              <a:t>escalas</a:t>
            </a:r>
            <a:endParaRPr lang="es-ES" sz="1600" b="1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5326" name="Rectangle 46"/>
          <p:cNvSpPr>
            <a:spLocks noChangeArrowheads="1"/>
          </p:cNvSpPr>
          <p:nvPr/>
        </p:nvSpPr>
        <p:spPr bwMode="auto">
          <a:xfrm>
            <a:off x="179388" y="2924175"/>
            <a:ext cx="1655762" cy="8651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BO" sz="1600" b="1" dirty="0" smtClean="0">
                <a:solidFill>
                  <a:srgbClr val="FFFFFF"/>
                </a:solidFill>
                <a:latin typeface="Times New Roman" charset="0"/>
              </a:rPr>
              <a:t>Descentralizando</a:t>
            </a:r>
          </a:p>
          <a:p>
            <a:pPr algn="ctr" eaLnBrk="1" hangingPunct="1">
              <a:defRPr/>
            </a:pPr>
            <a:r>
              <a:rPr lang="es-BO" sz="1600" b="1" dirty="0" smtClean="0">
                <a:solidFill>
                  <a:srgbClr val="FFFFFF"/>
                </a:solidFill>
                <a:latin typeface="Times New Roman" charset="0"/>
              </a:rPr>
              <a:t>la gestión de </a:t>
            </a:r>
          </a:p>
          <a:p>
            <a:pPr algn="ctr" eaLnBrk="1" hangingPunct="1">
              <a:defRPr/>
            </a:pPr>
            <a:r>
              <a:rPr lang="es-BO" sz="1600" b="1" dirty="0">
                <a:solidFill>
                  <a:srgbClr val="FFFFFF"/>
                </a:solidFill>
                <a:latin typeface="Times New Roman" charset="0"/>
              </a:rPr>
              <a:t>l</a:t>
            </a:r>
            <a:r>
              <a:rPr lang="es-BO" sz="1600" b="1" dirty="0" smtClean="0">
                <a:solidFill>
                  <a:srgbClr val="FFFFFF"/>
                </a:solidFill>
                <a:latin typeface="Times New Roman" charset="0"/>
              </a:rPr>
              <a:t>as AP</a:t>
            </a:r>
            <a:endParaRPr lang="es-ES" sz="1600" b="1" dirty="0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5327" name="Rectangle 47"/>
          <p:cNvSpPr>
            <a:spLocks noChangeArrowheads="1"/>
          </p:cNvSpPr>
          <p:nvPr/>
        </p:nvSpPr>
        <p:spPr bwMode="auto">
          <a:xfrm>
            <a:off x="755650" y="765175"/>
            <a:ext cx="1655763" cy="1082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BO" sz="1600" b="1" smtClean="0">
                <a:solidFill>
                  <a:srgbClr val="FFFFFF"/>
                </a:solidFill>
                <a:latin typeface="Times New Roman" charset="0"/>
              </a:rPr>
              <a:t>Integrando</a:t>
            </a:r>
          </a:p>
          <a:p>
            <a:pPr algn="ctr" eaLnBrk="1" hangingPunct="1">
              <a:defRPr/>
            </a:pPr>
            <a:r>
              <a:rPr lang="es-BO" sz="1600" b="1" smtClean="0">
                <a:solidFill>
                  <a:srgbClr val="FFFFFF"/>
                </a:solidFill>
                <a:latin typeface="Times New Roman" charset="0"/>
              </a:rPr>
              <a:t>Desarrollo local/</a:t>
            </a:r>
          </a:p>
          <a:p>
            <a:pPr algn="ctr" eaLnBrk="1" hangingPunct="1">
              <a:defRPr/>
            </a:pPr>
            <a:r>
              <a:rPr lang="es-BO" sz="1600" b="1" smtClean="0">
                <a:solidFill>
                  <a:srgbClr val="FFFFFF"/>
                </a:solidFill>
                <a:latin typeface="Times New Roman" charset="0"/>
              </a:rPr>
              <a:t>Regional con</a:t>
            </a:r>
          </a:p>
          <a:p>
            <a:pPr algn="ctr" eaLnBrk="1" hangingPunct="1">
              <a:defRPr/>
            </a:pPr>
            <a:r>
              <a:rPr lang="es-BO" sz="1600" b="1" smtClean="0">
                <a:solidFill>
                  <a:srgbClr val="FFFFFF"/>
                </a:solidFill>
                <a:latin typeface="Times New Roman" charset="0"/>
              </a:rPr>
              <a:t>Conservación</a:t>
            </a:r>
            <a:endParaRPr lang="es-ES" sz="1600" b="1" smtClean="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5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5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5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5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5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5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5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25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25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25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5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25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25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BO" sz="3600">
                <a:latin typeface="Trebuchet MS" charset="0"/>
              </a:rPr>
              <a:t>Algunos rasgos de los estudios de caso aplicados a estos escenarios en AL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28625" y="2571750"/>
            <a:ext cx="8229600" cy="3143250"/>
          </a:xfrm>
        </p:spPr>
        <p:txBody>
          <a:bodyPr/>
          <a:lstStyle/>
          <a:p>
            <a:pPr eaLnBrk="1" hangingPunct="1"/>
            <a:r>
              <a:rPr lang="es-BO" sz="2400">
                <a:latin typeface="Georgia" charset="0"/>
              </a:rPr>
              <a:t>1. Descentralización y participación social</a:t>
            </a:r>
          </a:p>
          <a:p>
            <a:pPr eaLnBrk="1" hangingPunct="1"/>
            <a:r>
              <a:rPr lang="es-BO" sz="2400">
                <a:latin typeface="Georgia" charset="0"/>
              </a:rPr>
              <a:t>2. Valoración de los servicios ambientales</a:t>
            </a:r>
          </a:p>
          <a:p>
            <a:pPr eaLnBrk="1" hangingPunct="1"/>
            <a:r>
              <a:rPr lang="es-BO" sz="2400">
                <a:latin typeface="Georgia" charset="0"/>
              </a:rPr>
              <a:t>3. Gestión integral del territorio a diferentes escalas</a:t>
            </a:r>
          </a:p>
          <a:p>
            <a:pPr eaLnBrk="1" hangingPunct="1"/>
            <a:r>
              <a:rPr lang="es-BO" sz="2400">
                <a:latin typeface="Georgia" charset="0"/>
              </a:rPr>
              <a:t>4. Planificación a largo plazo</a:t>
            </a:r>
          </a:p>
          <a:p>
            <a:pPr eaLnBrk="1" hangingPunct="1"/>
            <a:r>
              <a:rPr lang="es-BO" sz="2400">
                <a:latin typeface="Georgia" charset="0"/>
              </a:rPr>
              <a:t>5. Manejo adaptativo</a:t>
            </a:r>
          </a:p>
          <a:p>
            <a:pPr eaLnBrk="1" hangingPunct="1"/>
            <a:r>
              <a:rPr lang="es-BO" sz="2400">
                <a:latin typeface="Georgia" charset="0"/>
              </a:rPr>
              <a:t>6. Integración de conocimientos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2409473769"/>
              </p:ext>
            </p:extLst>
          </p:nvPr>
        </p:nvGraphicFramePr>
        <p:xfrm>
          <a:off x="214282" y="357166"/>
          <a:ext cx="8786874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6660232" y="692696"/>
            <a:ext cx="2340923" cy="4824536"/>
          </a:xfrm>
          <a:prstGeom prst="flowChartDocumen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s-BO" sz="2000" b="1" dirty="0" smtClean="0">
              <a:solidFill>
                <a:srgbClr val="FF0000"/>
              </a:solidFill>
              <a:latin typeface="Calibri" charset="0"/>
            </a:endParaRPr>
          </a:p>
          <a:p>
            <a:pPr eaLnBrk="1" hangingPunct="1">
              <a:defRPr/>
            </a:pPr>
            <a:r>
              <a:rPr lang="es-BO" sz="2000" b="1" u="sng" dirty="0" smtClean="0">
                <a:solidFill>
                  <a:srgbClr val="000000"/>
                </a:solidFill>
                <a:latin typeface="Calibri" charset="0"/>
              </a:rPr>
              <a:t>Aplicando los</a:t>
            </a:r>
          </a:p>
          <a:p>
            <a:pPr eaLnBrk="1" hangingPunct="1">
              <a:defRPr/>
            </a:pPr>
            <a:r>
              <a:rPr lang="es-BO" sz="2000" b="1" u="sng" dirty="0" smtClean="0">
                <a:solidFill>
                  <a:srgbClr val="000000"/>
                </a:solidFill>
                <a:latin typeface="Calibri" charset="0"/>
              </a:rPr>
              <a:t>Principios del EE:</a:t>
            </a:r>
          </a:p>
          <a:p>
            <a:pPr eaLnBrk="1" hangingPunct="1">
              <a:buFontTx/>
              <a:buChar char="•"/>
              <a:defRPr/>
            </a:pPr>
            <a:endParaRPr lang="es-BO" sz="1800" b="1" dirty="0" smtClean="0">
              <a:solidFill>
                <a:srgbClr val="FFFF00"/>
              </a:solidFill>
              <a:latin typeface="Calibri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s-BO" sz="1800" b="1" dirty="0" smtClean="0">
                <a:solidFill>
                  <a:srgbClr val="000000"/>
                </a:solidFill>
                <a:latin typeface="Calibri" charset="0"/>
              </a:rPr>
              <a:t>Participación  y</a:t>
            </a:r>
          </a:p>
          <a:p>
            <a:pPr eaLnBrk="1" hangingPunct="1">
              <a:defRPr/>
            </a:pPr>
            <a:r>
              <a:rPr lang="es-BO" sz="1800" b="1" dirty="0" smtClean="0">
                <a:solidFill>
                  <a:srgbClr val="000000"/>
                </a:solidFill>
                <a:latin typeface="Calibri" charset="0"/>
              </a:rPr>
              <a:t>  nivel de decisión</a:t>
            </a:r>
          </a:p>
          <a:p>
            <a:pPr eaLnBrk="1" hangingPunct="1">
              <a:buFontTx/>
              <a:buChar char="•"/>
              <a:defRPr/>
            </a:pPr>
            <a:r>
              <a:rPr lang="es-BO" sz="1800" b="1" dirty="0" smtClean="0">
                <a:solidFill>
                  <a:srgbClr val="000000"/>
                </a:solidFill>
                <a:latin typeface="Calibri" charset="0"/>
              </a:rPr>
              <a:t>Visión de largo plazo</a:t>
            </a:r>
          </a:p>
          <a:p>
            <a:pPr eaLnBrk="1" hangingPunct="1">
              <a:buFontTx/>
              <a:buChar char="•"/>
              <a:defRPr/>
            </a:pPr>
            <a:r>
              <a:rPr lang="es-BO" sz="1800" b="1" dirty="0" smtClean="0">
                <a:solidFill>
                  <a:srgbClr val="000000"/>
                </a:solidFill>
                <a:latin typeface="Calibri" charset="0"/>
              </a:rPr>
              <a:t>Equidad en los</a:t>
            </a:r>
          </a:p>
          <a:p>
            <a:pPr eaLnBrk="1" hangingPunct="1">
              <a:defRPr/>
            </a:pPr>
            <a:r>
              <a:rPr lang="es-BO" sz="1800" b="1" dirty="0" smtClean="0">
                <a:solidFill>
                  <a:srgbClr val="000000"/>
                </a:solidFill>
                <a:latin typeface="Calibri" charset="0"/>
              </a:rPr>
              <a:t>  beneficios</a:t>
            </a:r>
          </a:p>
          <a:p>
            <a:pPr eaLnBrk="1" hangingPunct="1">
              <a:buFontTx/>
              <a:buChar char="•"/>
              <a:defRPr/>
            </a:pPr>
            <a:r>
              <a:rPr lang="es-BO" sz="1800" b="1" dirty="0" smtClean="0">
                <a:solidFill>
                  <a:srgbClr val="000000"/>
                </a:solidFill>
                <a:latin typeface="Calibri" charset="0"/>
              </a:rPr>
              <a:t>Integración de</a:t>
            </a:r>
          </a:p>
          <a:p>
            <a:pPr eaLnBrk="1" hangingPunct="1">
              <a:defRPr/>
            </a:pPr>
            <a:r>
              <a:rPr lang="es-BO" sz="1800" b="1" dirty="0" smtClean="0">
                <a:solidFill>
                  <a:srgbClr val="000000"/>
                </a:solidFill>
                <a:latin typeface="Calibri" charset="0"/>
              </a:rPr>
              <a:t>  Conocimientos </a:t>
            </a:r>
          </a:p>
          <a:p>
            <a:pPr eaLnBrk="1" hangingPunct="1">
              <a:buFontTx/>
              <a:buChar char="•"/>
              <a:defRPr/>
            </a:pPr>
            <a:r>
              <a:rPr lang="es-BO" sz="1800" b="1" dirty="0" smtClean="0">
                <a:solidFill>
                  <a:srgbClr val="000000"/>
                </a:solidFill>
                <a:latin typeface="Calibri" charset="0"/>
              </a:rPr>
              <a:t>Gestión económica</a:t>
            </a:r>
          </a:p>
          <a:p>
            <a:pPr eaLnBrk="1" hangingPunct="1">
              <a:defRPr/>
            </a:pPr>
            <a:r>
              <a:rPr lang="es-BO" sz="1800" b="1" dirty="0" smtClean="0">
                <a:solidFill>
                  <a:srgbClr val="000000"/>
                </a:solidFill>
                <a:latin typeface="Calibri" charset="0"/>
              </a:rPr>
              <a:t>  de los ecosistemas</a:t>
            </a:r>
          </a:p>
          <a:p>
            <a:pPr eaLnBrk="1" hangingPunct="1">
              <a:buFontTx/>
              <a:buChar char="•"/>
              <a:defRPr/>
            </a:pPr>
            <a:r>
              <a:rPr lang="es-BO" sz="1800" b="1" dirty="0" smtClean="0">
                <a:solidFill>
                  <a:srgbClr val="000000"/>
                </a:solidFill>
                <a:latin typeface="Calibri" charset="0"/>
              </a:rPr>
              <a:t>Manejo adaptativo</a:t>
            </a:r>
          </a:p>
          <a:p>
            <a:pPr eaLnBrk="1" hangingPunct="1">
              <a:buFontTx/>
              <a:buChar char="•"/>
              <a:defRPr/>
            </a:pPr>
            <a:r>
              <a:rPr lang="es-BO" sz="1800" b="1" dirty="0" smtClean="0">
                <a:solidFill>
                  <a:srgbClr val="000000"/>
                </a:solidFill>
                <a:latin typeface="Calibri" charset="0"/>
              </a:rPr>
              <a:t>Integridad ecológica </a:t>
            </a:r>
          </a:p>
          <a:p>
            <a:pPr eaLnBrk="1" hangingPunct="1">
              <a:defRPr/>
            </a:pPr>
            <a:endParaRPr lang="es-BO" sz="1800" b="1" dirty="0" smtClean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buFontTx/>
              <a:buChar char="•"/>
              <a:defRPr/>
            </a:pPr>
            <a:endParaRPr lang="es-ES" sz="1800" b="1" dirty="0" smtClean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6" name="4 Imagen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528" y="548680"/>
            <a:ext cx="2989534" cy="264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1042988" y="692150"/>
            <a:ext cx="6985000" cy="5472113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BO"/>
          </a:p>
        </p:txBody>
      </p:sp>
      <p:sp>
        <p:nvSpPr>
          <p:cNvPr id="143367" name="Freeform 7"/>
          <p:cNvSpPr>
            <a:spLocks/>
          </p:cNvSpPr>
          <p:nvPr/>
        </p:nvSpPr>
        <p:spPr bwMode="auto">
          <a:xfrm>
            <a:off x="2060575" y="2060575"/>
            <a:ext cx="4960938" cy="2138363"/>
          </a:xfrm>
          <a:custGeom>
            <a:avLst/>
            <a:gdLst>
              <a:gd name="T0" fmla="*/ 0 w 3125"/>
              <a:gd name="T1" fmla="*/ 2147483647 h 1347"/>
              <a:gd name="T2" fmla="*/ 2147483647 w 3125"/>
              <a:gd name="T3" fmla="*/ 2147483647 h 1347"/>
              <a:gd name="T4" fmla="*/ 2147483647 w 3125"/>
              <a:gd name="T5" fmla="*/ 2147483647 h 1347"/>
              <a:gd name="T6" fmla="*/ 2147483647 w 3125"/>
              <a:gd name="T7" fmla="*/ 2147483647 h 1347"/>
              <a:gd name="T8" fmla="*/ 2147483647 w 3125"/>
              <a:gd name="T9" fmla="*/ 2147483647 h 1347"/>
              <a:gd name="T10" fmla="*/ 2147483647 w 3125"/>
              <a:gd name="T11" fmla="*/ 2147483647 h 1347"/>
              <a:gd name="T12" fmla="*/ 2147483647 w 3125"/>
              <a:gd name="T13" fmla="*/ 2147483647 h 1347"/>
              <a:gd name="T14" fmla="*/ 2147483647 w 3125"/>
              <a:gd name="T15" fmla="*/ 2147483647 h 1347"/>
              <a:gd name="T16" fmla="*/ 2147483647 w 3125"/>
              <a:gd name="T17" fmla="*/ 2147483647 h 1347"/>
              <a:gd name="T18" fmla="*/ 2147483647 w 3125"/>
              <a:gd name="T19" fmla="*/ 2147483647 h 1347"/>
              <a:gd name="T20" fmla="*/ 2147483647 w 3125"/>
              <a:gd name="T21" fmla="*/ 2147483647 h 1347"/>
              <a:gd name="T22" fmla="*/ 2147483647 w 3125"/>
              <a:gd name="T23" fmla="*/ 2147483647 h 1347"/>
              <a:gd name="T24" fmla="*/ 2147483647 w 3125"/>
              <a:gd name="T25" fmla="*/ 2147483647 h 1347"/>
              <a:gd name="T26" fmla="*/ 2147483647 w 3125"/>
              <a:gd name="T27" fmla="*/ 2147483647 h 1347"/>
              <a:gd name="T28" fmla="*/ 2147483647 w 3125"/>
              <a:gd name="T29" fmla="*/ 2147483647 h 1347"/>
              <a:gd name="T30" fmla="*/ 2147483647 w 3125"/>
              <a:gd name="T31" fmla="*/ 2147483647 h 1347"/>
              <a:gd name="T32" fmla="*/ 2147483647 w 3125"/>
              <a:gd name="T33" fmla="*/ 2147483647 h 1347"/>
              <a:gd name="T34" fmla="*/ 2147483647 w 3125"/>
              <a:gd name="T35" fmla="*/ 2147483647 h 1347"/>
              <a:gd name="T36" fmla="*/ 2147483647 w 3125"/>
              <a:gd name="T37" fmla="*/ 2147483647 h 1347"/>
              <a:gd name="T38" fmla="*/ 2147483647 w 3125"/>
              <a:gd name="T39" fmla="*/ 2147483647 h 1347"/>
              <a:gd name="T40" fmla="*/ 2147483647 w 3125"/>
              <a:gd name="T41" fmla="*/ 2147483647 h 1347"/>
              <a:gd name="T42" fmla="*/ 2147483647 w 3125"/>
              <a:gd name="T43" fmla="*/ 2147483647 h 1347"/>
              <a:gd name="T44" fmla="*/ 2147483647 w 3125"/>
              <a:gd name="T45" fmla="*/ 2147483647 h 1347"/>
              <a:gd name="T46" fmla="*/ 2147483647 w 3125"/>
              <a:gd name="T47" fmla="*/ 2147483647 h 1347"/>
              <a:gd name="T48" fmla="*/ 2147483647 w 3125"/>
              <a:gd name="T49" fmla="*/ 2147483647 h 1347"/>
              <a:gd name="T50" fmla="*/ 2147483647 w 3125"/>
              <a:gd name="T51" fmla="*/ 2147483647 h 1347"/>
              <a:gd name="T52" fmla="*/ 2147483647 w 3125"/>
              <a:gd name="T53" fmla="*/ 2147483647 h 1347"/>
              <a:gd name="T54" fmla="*/ 2147483647 w 3125"/>
              <a:gd name="T55" fmla="*/ 2147483647 h 1347"/>
              <a:gd name="T56" fmla="*/ 2147483647 w 3125"/>
              <a:gd name="T57" fmla="*/ 2147483647 h 1347"/>
              <a:gd name="T58" fmla="*/ 2147483647 w 3125"/>
              <a:gd name="T59" fmla="*/ 2147483647 h 1347"/>
              <a:gd name="T60" fmla="*/ 2147483647 w 3125"/>
              <a:gd name="T61" fmla="*/ 2147483647 h 1347"/>
              <a:gd name="T62" fmla="*/ 2147483647 w 3125"/>
              <a:gd name="T63" fmla="*/ 2147483647 h 1347"/>
              <a:gd name="T64" fmla="*/ 2147483647 w 3125"/>
              <a:gd name="T65" fmla="*/ 2147483647 h 1347"/>
              <a:gd name="T66" fmla="*/ 2147483647 w 3125"/>
              <a:gd name="T67" fmla="*/ 2147483647 h 1347"/>
              <a:gd name="T68" fmla="*/ 2147483647 w 3125"/>
              <a:gd name="T69" fmla="*/ 2147483647 h 1347"/>
              <a:gd name="T70" fmla="*/ 2147483647 w 3125"/>
              <a:gd name="T71" fmla="*/ 2147483647 h 1347"/>
              <a:gd name="T72" fmla="*/ 2147483647 w 3125"/>
              <a:gd name="T73" fmla="*/ 2147483647 h 1347"/>
              <a:gd name="T74" fmla="*/ 2147483647 w 3125"/>
              <a:gd name="T75" fmla="*/ 0 h 134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125"/>
              <a:gd name="T115" fmla="*/ 0 h 1347"/>
              <a:gd name="T116" fmla="*/ 3125 w 3125"/>
              <a:gd name="T117" fmla="*/ 1347 h 134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125" h="1347">
                <a:moveTo>
                  <a:pt x="0" y="512"/>
                </a:moveTo>
                <a:cubicBezTo>
                  <a:pt x="3" y="521"/>
                  <a:pt x="5" y="531"/>
                  <a:pt x="9" y="540"/>
                </a:cubicBezTo>
                <a:cubicBezTo>
                  <a:pt x="14" y="550"/>
                  <a:pt x="24" y="557"/>
                  <a:pt x="28" y="567"/>
                </a:cubicBezTo>
                <a:cubicBezTo>
                  <a:pt x="57" y="633"/>
                  <a:pt x="11" y="578"/>
                  <a:pt x="64" y="631"/>
                </a:cubicBezTo>
                <a:cubicBezTo>
                  <a:pt x="74" y="662"/>
                  <a:pt x="83" y="686"/>
                  <a:pt x="101" y="713"/>
                </a:cubicBezTo>
                <a:cubicBezTo>
                  <a:pt x="109" y="796"/>
                  <a:pt x="102" y="818"/>
                  <a:pt x="156" y="869"/>
                </a:cubicBezTo>
                <a:cubicBezTo>
                  <a:pt x="168" y="904"/>
                  <a:pt x="180" y="913"/>
                  <a:pt x="211" y="933"/>
                </a:cubicBezTo>
                <a:cubicBezTo>
                  <a:pt x="246" y="980"/>
                  <a:pt x="291" y="1034"/>
                  <a:pt x="348" y="1052"/>
                </a:cubicBezTo>
                <a:cubicBezTo>
                  <a:pt x="411" y="1093"/>
                  <a:pt x="382" y="1081"/>
                  <a:pt x="430" y="1097"/>
                </a:cubicBezTo>
                <a:cubicBezTo>
                  <a:pt x="638" y="1090"/>
                  <a:pt x="668" y="1143"/>
                  <a:pt x="768" y="1043"/>
                </a:cubicBezTo>
                <a:cubicBezTo>
                  <a:pt x="794" y="962"/>
                  <a:pt x="846" y="946"/>
                  <a:pt x="915" y="924"/>
                </a:cubicBezTo>
                <a:cubicBezTo>
                  <a:pt x="951" y="927"/>
                  <a:pt x="988" y="927"/>
                  <a:pt x="1024" y="933"/>
                </a:cubicBezTo>
                <a:cubicBezTo>
                  <a:pt x="1043" y="936"/>
                  <a:pt x="1079" y="951"/>
                  <a:pt x="1079" y="951"/>
                </a:cubicBezTo>
                <a:cubicBezTo>
                  <a:pt x="1089" y="994"/>
                  <a:pt x="1109" y="1010"/>
                  <a:pt x="1134" y="1043"/>
                </a:cubicBezTo>
                <a:cubicBezTo>
                  <a:pt x="1181" y="1106"/>
                  <a:pt x="1223" y="1163"/>
                  <a:pt x="1289" y="1207"/>
                </a:cubicBezTo>
                <a:cubicBezTo>
                  <a:pt x="1300" y="1214"/>
                  <a:pt x="1306" y="1228"/>
                  <a:pt x="1317" y="1235"/>
                </a:cubicBezTo>
                <a:cubicBezTo>
                  <a:pt x="1351" y="1255"/>
                  <a:pt x="1416" y="1256"/>
                  <a:pt x="1454" y="1262"/>
                </a:cubicBezTo>
                <a:cubicBezTo>
                  <a:pt x="1519" y="1305"/>
                  <a:pt x="1435" y="1254"/>
                  <a:pt x="1527" y="1289"/>
                </a:cubicBezTo>
                <a:cubicBezTo>
                  <a:pt x="1538" y="1293"/>
                  <a:pt x="1545" y="1303"/>
                  <a:pt x="1555" y="1308"/>
                </a:cubicBezTo>
                <a:cubicBezTo>
                  <a:pt x="1585" y="1321"/>
                  <a:pt x="1669" y="1325"/>
                  <a:pt x="1683" y="1326"/>
                </a:cubicBezTo>
                <a:cubicBezTo>
                  <a:pt x="1746" y="1347"/>
                  <a:pt x="1790" y="1305"/>
                  <a:pt x="1847" y="1289"/>
                </a:cubicBezTo>
                <a:cubicBezTo>
                  <a:pt x="1866" y="1261"/>
                  <a:pt x="1888" y="1249"/>
                  <a:pt x="1911" y="1225"/>
                </a:cubicBezTo>
                <a:cubicBezTo>
                  <a:pt x="1914" y="1216"/>
                  <a:pt x="1916" y="1206"/>
                  <a:pt x="1920" y="1198"/>
                </a:cubicBezTo>
                <a:cubicBezTo>
                  <a:pt x="1925" y="1188"/>
                  <a:pt x="1934" y="1181"/>
                  <a:pt x="1939" y="1171"/>
                </a:cubicBezTo>
                <a:cubicBezTo>
                  <a:pt x="1963" y="1119"/>
                  <a:pt x="1969" y="1076"/>
                  <a:pt x="2012" y="1033"/>
                </a:cubicBezTo>
                <a:cubicBezTo>
                  <a:pt x="2020" y="918"/>
                  <a:pt x="2034" y="721"/>
                  <a:pt x="2149" y="649"/>
                </a:cubicBezTo>
                <a:cubicBezTo>
                  <a:pt x="2180" y="629"/>
                  <a:pt x="2225" y="615"/>
                  <a:pt x="2259" y="604"/>
                </a:cubicBezTo>
                <a:cubicBezTo>
                  <a:pt x="2277" y="598"/>
                  <a:pt x="2294" y="586"/>
                  <a:pt x="2313" y="585"/>
                </a:cubicBezTo>
                <a:cubicBezTo>
                  <a:pt x="2462" y="579"/>
                  <a:pt x="2612" y="579"/>
                  <a:pt x="2761" y="576"/>
                </a:cubicBezTo>
                <a:cubicBezTo>
                  <a:pt x="2773" y="570"/>
                  <a:pt x="2785" y="563"/>
                  <a:pt x="2798" y="558"/>
                </a:cubicBezTo>
                <a:cubicBezTo>
                  <a:pt x="2810" y="554"/>
                  <a:pt x="2823" y="554"/>
                  <a:pt x="2835" y="549"/>
                </a:cubicBezTo>
                <a:cubicBezTo>
                  <a:pt x="2876" y="532"/>
                  <a:pt x="2910" y="499"/>
                  <a:pt x="2953" y="485"/>
                </a:cubicBezTo>
                <a:cubicBezTo>
                  <a:pt x="2959" y="479"/>
                  <a:pt x="2965" y="472"/>
                  <a:pt x="2972" y="467"/>
                </a:cubicBezTo>
                <a:cubicBezTo>
                  <a:pt x="2980" y="462"/>
                  <a:pt x="2992" y="464"/>
                  <a:pt x="2999" y="457"/>
                </a:cubicBezTo>
                <a:cubicBezTo>
                  <a:pt x="3006" y="450"/>
                  <a:pt x="3003" y="438"/>
                  <a:pt x="3008" y="430"/>
                </a:cubicBezTo>
                <a:cubicBezTo>
                  <a:pt x="3015" y="419"/>
                  <a:pt x="3028" y="413"/>
                  <a:pt x="3036" y="403"/>
                </a:cubicBezTo>
                <a:cubicBezTo>
                  <a:pt x="3049" y="386"/>
                  <a:pt x="3072" y="348"/>
                  <a:pt x="3072" y="348"/>
                </a:cubicBezTo>
                <a:cubicBezTo>
                  <a:pt x="3125" y="183"/>
                  <a:pt x="3100" y="444"/>
                  <a:pt x="3100" y="0"/>
                </a:cubicBezTo>
              </a:path>
            </a:pathLst>
          </a:custGeom>
          <a:noFill/>
          <a:ln w="7620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3368" name="AutoShape 8"/>
          <p:cNvSpPr>
            <a:spLocks noChangeArrowheads="1"/>
          </p:cNvSpPr>
          <p:nvPr/>
        </p:nvSpPr>
        <p:spPr bwMode="auto">
          <a:xfrm rot="-585799">
            <a:off x="5435600" y="2420938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BO"/>
          </a:p>
        </p:txBody>
      </p:sp>
      <p:sp>
        <p:nvSpPr>
          <p:cNvPr id="143369" name="Freeform 9"/>
          <p:cNvSpPr>
            <a:spLocks/>
          </p:cNvSpPr>
          <p:nvPr/>
        </p:nvSpPr>
        <p:spPr bwMode="auto">
          <a:xfrm>
            <a:off x="2786063" y="2781300"/>
            <a:ext cx="561975" cy="1006475"/>
          </a:xfrm>
          <a:custGeom>
            <a:avLst/>
            <a:gdLst>
              <a:gd name="T0" fmla="*/ 0 w 266"/>
              <a:gd name="T1" fmla="*/ 2147483647 h 466"/>
              <a:gd name="T2" fmla="*/ 2147483647 w 266"/>
              <a:gd name="T3" fmla="*/ 2147483647 h 466"/>
              <a:gd name="T4" fmla="*/ 2147483647 w 266"/>
              <a:gd name="T5" fmla="*/ 2147483647 h 466"/>
              <a:gd name="T6" fmla="*/ 2147483647 w 266"/>
              <a:gd name="T7" fmla="*/ 2147483647 h 466"/>
              <a:gd name="T8" fmla="*/ 2147483647 w 266"/>
              <a:gd name="T9" fmla="*/ 2147483647 h 466"/>
              <a:gd name="T10" fmla="*/ 2147483647 w 266"/>
              <a:gd name="T11" fmla="*/ 0 h 4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6"/>
              <a:gd name="T19" fmla="*/ 0 h 466"/>
              <a:gd name="T20" fmla="*/ 266 w 266"/>
              <a:gd name="T21" fmla="*/ 466 h 46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6" h="466">
                <a:moveTo>
                  <a:pt x="0" y="466"/>
                </a:moveTo>
                <a:cubicBezTo>
                  <a:pt x="31" y="426"/>
                  <a:pt x="63" y="400"/>
                  <a:pt x="110" y="384"/>
                </a:cubicBezTo>
                <a:cubicBezTo>
                  <a:pt x="137" y="358"/>
                  <a:pt x="162" y="342"/>
                  <a:pt x="183" y="311"/>
                </a:cubicBezTo>
                <a:cubicBezTo>
                  <a:pt x="198" y="219"/>
                  <a:pt x="146" y="92"/>
                  <a:pt x="229" y="37"/>
                </a:cubicBezTo>
                <a:cubicBezTo>
                  <a:pt x="232" y="28"/>
                  <a:pt x="231" y="16"/>
                  <a:pt x="238" y="9"/>
                </a:cubicBezTo>
                <a:cubicBezTo>
                  <a:pt x="245" y="2"/>
                  <a:pt x="266" y="0"/>
                  <a:pt x="266" y="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3371" name="Freeform 11"/>
          <p:cNvSpPr>
            <a:spLocks/>
          </p:cNvSpPr>
          <p:nvPr/>
        </p:nvSpPr>
        <p:spPr bwMode="auto">
          <a:xfrm>
            <a:off x="4411663" y="4151313"/>
            <a:ext cx="2178050" cy="768350"/>
          </a:xfrm>
          <a:custGeom>
            <a:avLst/>
            <a:gdLst>
              <a:gd name="T0" fmla="*/ 0 w 1372"/>
              <a:gd name="T1" fmla="*/ 0 h 484"/>
              <a:gd name="T2" fmla="*/ 2147483647 w 1372"/>
              <a:gd name="T3" fmla="*/ 2147483647 h 484"/>
              <a:gd name="T4" fmla="*/ 2147483647 w 1372"/>
              <a:gd name="T5" fmla="*/ 2147483647 h 484"/>
              <a:gd name="T6" fmla="*/ 2147483647 w 1372"/>
              <a:gd name="T7" fmla="*/ 2147483647 h 484"/>
              <a:gd name="T8" fmla="*/ 2147483647 w 1372"/>
              <a:gd name="T9" fmla="*/ 2147483647 h 484"/>
              <a:gd name="T10" fmla="*/ 2147483647 w 1372"/>
              <a:gd name="T11" fmla="*/ 2147483647 h 484"/>
              <a:gd name="T12" fmla="*/ 2147483647 w 1372"/>
              <a:gd name="T13" fmla="*/ 2147483647 h 484"/>
              <a:gd name="T14" fmla="*/ 2147483647 w 1372"/>
              <a:gd name="T15" fmla="*/ 2147483647 h 484"/>
              <a:gd name="T16" fmla="*/ 2147483647 w 1372"/>
              <a:gd name="T17" fmla="*/ 2147483647 h 4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72"/>
              <a:gd name="T28" fmla="*/ 0 h 484"/>
              <a:gd name="T29" fmla="*/ 1372 w 1372"/>
              <a:gd name="T30" fmla="*/ 484 h 4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72" h="484">
                <a:moveTo>
                  <a:pt x="0" y="0"/>
                </a:moveTo>
                <a:cubicBezTo>
                  <a:pt x="91" y="13"/>
                  <a:pt x="145" y="44"/>
                  <a:pt x="229" y="64"/>
                </a:cubicBezTo>
                <a:cubicBezTo>
                  <a:pt x="351" y="186"/>
                  <a:pt x="529" y="207"/>
                  <a:pt x="695" y="219"/>
                </a:cubicBezTo>
                <a:cubicBezTo>
                  <a:pt x="749" y="230"/>
                  <a:pt x="789" y="255"/>
                  <a:pt x="842" y="265"/>
                </a:cubicBezTo>
                <a:cubicBezTo>
                  <a:pt x="889" y="297"/>
                  <a:pt x="884" y="370"/>
                  <a:pt x="951" y="375"/>
                </a:cubicBezTo>
                <a:cubicBezTo>
                  <a:pt x="1015" y="380"/>
                  <a:pt x="1079" y="381"/>
                  <a:pt x="1143" y="384"/>
                </a:cubicBezTo>
                <a:cubicBezTo>
                  <a:pt x="1195" y="397"/>
                  <a:pt x="1248" y="404"/>
                  <a:pt x="1299" y="420"/>
                </a:cubicBezTo>
                <a:cubicBezTo>
                  <a:pt x="1317" y="432"/>
                  <a:pt x="1336" y="445"/>
                  <a:pt x="1354" y="457"/>
                </a:cubicBezTo>
                <a:cubicBezTo>
                  <a:pt x="1363" y="463"/>
                  <a:pt x="1372" y="484"/>
                  <a:pt x="1372" y="484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6659563" y="4581525"/>
            <a:ext cx="1081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s-BO" sz="4400" b="1">
                <a:latin typeface="Times New Roman" charset="0"/>
              </a:rPr>
              <a:t>??</a:t>
            </a:r>
            <a:endParaRPr kumimoji="1" lang="es-ES" sz="4400" b="1">
              <a:latin typeface="Times New Roman" charset="0"/>
            </a:endParaRPr>
          </a:p>
        </p:txBody>
      </p:sp>
      <p:sp>
        <p:nvSpPr>
          <p:cNvPr id="143374" name="Text Box 14"/>
          <p:cNvSpPr txBox="1">
            <a:spLocks noChangeArrowheads="1"/>
          </p:cNvSpPr>
          <p:nvPr/>
        </p:nvSpPr>
        <p:spPr bwMode="auto">
          <a:xfrm>
            <a:off x="3132138" y="1844675"/>
            <a:ext cx="1081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s-BO" sz="4400" b="1">
                <a:latin typeface="Times New Roman" charset="0"/>
              </a:rPr>
              <a:t>??</a:t>
            </a:r>
            <a:endParaRPr kumimoji="1" lang="es-ES" sz="4400" b="1">
              <a:latin typeface="Times New Roman" charset="0"/>
            </a:endParaRPr>
          </a:p>
        </p:txBody>
      </p:sp>
      <p:sp>
        <p:nvSpPr>
          <p:cNvPr id="143375" name="AutoShape 15"/>
          <p:cNvSpPr>
            <a:spLocks noChangeArrowheads="1"/>
          </p:cNvSpPr>
          <p:nvPr/>
        </p:nvSpPr>
        <p:spPr bwMode="auto">
          <a:xfrm rot="-2448042">
            <a:off x="4140200" y="3141663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BO"/>
          </a:p>
        </p:txBody>
      </p:sp>
      <p:sp>
        <p:nvSpPr>
          <p:cNvPr id="143376" name="AutoShape 16"/>
          <p:cNvSpPr>
            <a:spLocks noChangeArrowheads="1"/>
          </p:cNvSpPr>
          <p:nvPr/>
        </p:nvSpPr>
        <p:spPr bwMode="auto">
          <a:xfrm rot="342571">
            <a:off x="2195513" y="3933825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BO"/>
          </a:p>
        </p:txBody>
      </p:sp>
      <p:sp>
        <p:nvSpPr>
          <p:cNvPr id="143377" name="Rectangle 17"/>
          <p:cNvSpPr>
            <a:spLocks noChangeArrowheads="1"/>
          </p:cNvSpPr>
          <p:nvPr/>
        </p:nvSpPr>
        <p:spPr bwMode="auto">
          <a:xfrm>
            <a:off x="1258888" y="2276475"/>
            <a:ext cx="914400" cy="9144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1" lang="es-BO" sz="2800" b="1">
                <a:solidFill>
                  <a:schemeClr val="tx1"/>
                </a:solidFill>
              </a:rPr>
              <a:t>NS</a:t>
            </a:r>
            <a:endParaRPr kumimoji="1" lang="es-ES" sz="2800" b="1">
              <a:solidFill>
                <a:schemeClr val="tx1"/>
              </a:solidFill>
            </a:endParaRPr>
          </a:p>
        </p:txBody>
      </p:sp>
      <p:sp>
        <p:nvSpPr>
          <p:cNvPr id="143378" name="Rectangle 18"/>
          <p:cNvSpPr>
            <a:spLocks noChangeArrowheads="1"/>
          </p:cNvSpPr>
          <p:nvPr/>
        </p:nvSpPr>
        <p:spPr bwMode="auto">
          <a:xfrm>
            <a:off x="6804025" y="1484313"/>
            <a:ext cx="914400" cy="9144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1" lang="es-BO" sz="2800" b="1">
                <a:solidFill>
                  <a:schemeClr val="tx1"/>
                </a:solidFill>
              </a:rPr>
              <a:t>S</a:t>
            </a:r>
            <a:endParaRPr kumimoji="1" lang="es-E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2327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6" grpId="0" animBg="1"/>
      <p:bldP spid="143367" grpId="0" animBg="1"/>
      <p:bldP spid="143368" grpId="0" animBg="1"/>
      <p:bldP spid="143369" grpId="0" animBg="1"/>
      <p:bldP spid="143371" grpId="0" animBg="1"/>
      <p:bldP spid="143373" grpId="0"/>
      <p:bldP spid="143374" grpId="0"/>
      <p:bldP spid="143375" grpId="0" animBg="1"/>
      <p:bldP spid="143376" grpId="0" animBg="1"/>
      <p:bldP spid="1433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2" descr="216ilu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5026025" cy="5211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Text Box 5"/>
          <p:cNvSpPr txBox="1">
            <a:spLocks noChangeArrowheads="1"/>
          </p:cNvSpPr>
          <p:nvPr/>
        </p:nvSpPr>
        <p:spPr bwMode="auto">
          <a:xfrm>
            <a:off x="6011863" y="1557338"/>
            <a:ext cx="27717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sz="3200" dirty="0" smtClean="0">
                <a:solidFill>
                  <a:srgbClr val="FF0000"/>
                </a:solidFill>
                <a:latin typeface="Times New Roman" charset="0"/>
              </a:rPr>
              <a:t>… </a:t>
            </a:r>
            <a:r>
              <a:rPr lang="es-ES" sz="3200" dirty="0">
                <a:solidFill>
                  <a:srgbClr val="FF0000"/>
                </a:solidFill>
                <a:latin typeface="Times New Roman" charset="0"/>
              </a:rPr>
              <a:t>el mundo es un Territorio en Disputa!!!</a:t>
            </a:r>
            <a:endParaRPr lang="es-ES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6948488" y="6237288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800"/>
              <a:t>Fuente: C. Lyno</a:t>
            </a:r>
          </a:p>
        </p:txBody>
      </p:sp>
    </p:spTree>
    <p:extLst>
      <p:ext uri="{BB962C8B-B14F-4D97-AF65-F5344CB8AC3E}">
        <p14:creationId xmlns:p14="http://schemas.microsoft.com/office/powerpoint/2010/main" xmlns="" val="3311988121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43"/>
          <p:cNvSpPr>
            <a:spLocks noChangeArrowheads="1"/>
          </p:cNvSpPr>
          <p:nvPr/>
        </p:nvSpPr>
        <p:spPr bwMode="auto">
          <a:xfrm>
            <a:off x="2338388" y="1700213"/>
            <a:ext cx="4176712" cy="3960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2000">
              <a:latin typeface="Times New Roman" charset="0"/>
            </a:endParaRPr>
          </a:p>
        </p:txBody>
      </p:sp>
      <p:grpSp>
        <p:nvGrpSpPr>
          <p:cNvPr id="52226" name="Group 147"/>
          <p:cNvGrpSpPr>
            <a:grpSpLocks/>
          </p:cNvGrpSpPr>
          <p:nvPr/>
        </p:nvGrpSpPr>
        <p:grpSpPr bwMode="auto">
          <a:xfrm>
            <a:off x="250825" y="908050"/>
            <a:ext cx="1800225" cy="1223963"/>
            <a:chOff x="1383" y="1570"/>
            <a:chExt cx="1134" cy="771"/>
          </a:xfrm>
        </p:grpSpPr>
        <p:sp>
          <p:nvSpPr>
            <p:cNvPr id="52255" name="Rectangle 110"/>
            <p:cNvSpPr>
              <a:spLocks noChangeArrowheads="1"/>
            </p:cNvSpPr>
            <p:nvPr/>
          </p:nvSpPr>
          <p:spPr bwMode="auto">
            <a:xfrm>
              <a:off x="1473" y="1570"/>
              <a:ext cx="953" cy="771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" sz="2000">
                <a:latin typeface="Times New Roman" charset="0"/>
              </a:endParaRPr>
            </a:p>
          </p:txBody>
        </p:sp>
        <p:sp>
          <p:nvSpPr>
            <p:cNvPr id="52256" name="Text Box 121"/>
            <p:cNvSpPr txBox="1">
              <a:spLocks noChangeArrowheads="1"/>
            </p:cNvSpPr>
            <p:nvPr/>
          </p:nvSpPr>
          <p:spPr bwMode="auto">
            <a:xfrm>
              <a:off x="1383" y="1797"/>
              <a:ext cx="113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sz="2000">
                  <a:latin typeface="Times New Roman" charset="0"/>
                </a:rPr>
                <a:t>Minería</a:t>
              </a:r>
            </a:p>
          </p:txBody>
        </p:sp>
      </p:grpSp>
      <p:grpSp>
        <p:nvGrpSpPr>
          <p:cNvPr id="52227" name="Group 149"/>
          <p:cNvGrpSpPr>
            <a:grpSpLocks/>
          </p:cNvGrpSpPr>
          <p:nvPr/>
        </p:nvGrpSpPr>
        <p:grpSpPr bwMode="auto">
          <a:xfrm>
            <a:off x="6516688" y="3284538"/>
            <a:ext cx="2016125" cy="865187"/>
            <a:chOff x="2245" y="2840"/>
            <a:chExt cx="1270" cy="545"/>
          </a:xfrm>
        </p:grpSpPr>
        <p:sp>
          <p:nvSpPr>
            <p:cNvPr id="52253" name="Rectangle 115"/>
            <p:cNvSpPr>
              <a:spLocks noChangeArrowheads="1"/>
            </p:cNvSpPr>
            <p:nvPr/>
          </p:nvSpPr>
          <p:spPr bwMode="auto">
            <a:xfrm>
              <a:off x="2289" y="2840"/>
              <a:ext cx="998" cy="545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" sz="2000">
                <a:latin typeface="Times New Roman" charset="0"/>
              </a:endParaRPr>
            </a:p>
          </p:txBody>
        </p:sp>
        <p:sp>
          <p:nvSpPr>
            <p:cNvPr id="52254" name="Text Box 122"/>
            <p:cNvSpPr txBox="1">
              <a:spLocks noChangeArrowheads="1"/>
            </p:cNvSpPr>
            <p:nvPr/>
          </p:nvSpPr>
          <p:spPr bwMode="auto">
            <a:xfrm>
              <a:off x="2245" y="2961"/>
              <a:ext cx="12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sz="2000">
                  <a:latin typeface="Times New Roman" charset="0"/>
                </a:rPr>
                <a:t>Agricultura</a:t>
              </a:r>
            </a:p>
          </p:txBody>
        </p:sp>
      </p:grpSp>
      <p:sp>
        <p:nvSpPr>
          <p:cNvPr id="52228" name="Rectangle 118"/>
          <p:cNvSpPr>
            <a:spLocks noChangeArrowheads="1"/>
          </p:cNvSpPr>
          <p:nvPr/>
        </p:nvSpPr>
        <p:spPr bwMode="auto">
          <a:xfrm>
            <a:off x="320675" y="5516563"/>
            <a:ext cx="1728788" cy="1079500"/>
          </a:xfrm>
          <a:prstGeom prst="rect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>
              <a:latin typeface="Times New Roman" charset="0"/>
            </a:endParaRPr>
          </a:p>
        </p:txBody>
      </p:sp>
      <p:sp>
        <p:nvSpPr>
          <p:cNvPr id="52229" name="Text Box 123"/>
          <p:cNvSpPr txBox="1">
            <a:spLocks noChangeArrowheads="1"/>
          </p:cNvSpPr>
          <p:nvPr/>
        </p:nvSpPr>
        <p:spPr bwMode="auto">
          <a:xfrm>
            <a:off x="250825" y="5711825"/>
            <a:ext cx="1871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sz="2000" b="1">
                <a:solidFill>
                  <a:srgbClr val="FFFF00"/>
                </a:solidFill>
                <a:latin typeface="Times New Roman" charset="0"/>
              </a:rPr>
              <a:t>Áreas Protegidas</a:t>
            </a:r>
          </a:p>
        </p:txBody>
      </p:sp>
      <p:sp>
        <p:nvSpPr>
          <p:cNvPr id="52230" name="Text Box 124"/>
          <p:cNvSpPr txBox="1">
            <a:spLocks noChangeArrowheads="1"/>
          </p:cNvSpPr>
          <p:nvPr/>
        </p:nvSpPr>
        <p:spPr bwMode="auto">
          <a:xfrm>
            <a:off x="0" y="215900"/>
            <a:ext cx="914400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s-ES" sz="3200" dirty="0">
                <a:solidFill>
                  <a:srgbClr val="FF0000"/>
                </a:solidFill>
                <a:latin typeface="Times New Roman" charset="0"/>
              </a:rPr>
              <a:t> Todos queremos nuestro pedacito de la </a:t>
            </a:r>
          </a:p>
          <a:p>
            <a:pPr algn="ctr">
              <a:spcBef>
                <a:spcPts val="600"/>
              </a:spcBef>
            </a:pPr>
            <a:r>
              <a:rPr lang="es-ES" sz="3200" dirty="0">
                <a:solidFill>
                  <a:srgbClr val="FF0000"/>
                </a:solidFill>
                <a:latin typeface="Times New Roman" charset="0"/>
              </a:rPr>
              <a:t>“tierra prometida”</a:t>
            </a:r>
          </a:p>
        </p:txBody>
      </p:sp>
      <p:grpSp>
        <p:nvGrpSpPr>
          <p:cNvPr id="52231" name="Group 144"/>
          <p:cNvGrpSpPr>
            <a:grpSpLocks/>
          </p:cNvGrpSpPr>
          <p:nvPr/>
        </p:nvGrpSpPr>
        <p:grpSpPr bwMode="auto">
          <a:xfrm>
            <a:off x="7272338" y="4076700"/>
            <a:ext cx="1871662" cy="1296988"/>
            <a:chOff x="3107" y="3248"/>
            <a:chExt cx="1179" cy="817"/>
          </a:xfrm>
        </p:grpSpPr>
        <p:sp>
          <p:nvSpPr>
            <p:cNvPr id="52251" name="Rectangle 120"/>
            <p:cNvSpPr>
              <a:spLocks noChangeArrowheads="1"/>
            </p:cNvSpPr>
            <p:nvPr/>
          </p:nvSpPr>
          <p:spPr bwMode="auto">
            <a:xfrm>
              <a:off x="3287" y="3248"/>
              <a:ext cx="817" cy="8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" sz="20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52252" name="Text Box 125"/>
            <p:cNvSpPr txBox="1">
              <a:spLocks noChangeArrowheads="1"/>
            </p:cNvSpPr>
            <p:nvPr/>
          </p:nvSpPr>
          <p:spPr bwMode="auto">
            <a:xfrm>
              <a:off x="3107" y="3339"/>
              <a:ext cx="117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sz="2000">
                  <a:solidFill>
                    <a:srgbClr val="000000"/>
                  </a:solidFill>
                  <a:latin typeface="Times New Roman" charset="0"/>
                </a:rPr>
                <a:t>Área      Indígena</a:t>
              </a:r>
            </a:p>
          </p:txBody>
        </p:sp>
      </p:grpSp>
      <p:grpSp>
        <p:nvGrpSpPr>
          <p:cNvPr id="52232" name="Group 145"/>
          <p:cNvGrpSpPr>
            <a:grpSpLocks/>
          </p:cNvGrpSpPr>
          <p:nvPr/>
        </p:nvGrpSpPr>
        <p:grpSpPr bwMode="auto">
          <a:xfrm>
            <a:off x="6443663" y="981075"/>
            <a:ext cx="1871662" cy="1584325"/>
            <a:chOff x="3107" y="1570"/>
            <a:chExt cx="1179" cy="998"/>
          </a:xfrm>
        </p:grpSpPr>
        <p:sp>
          <p:nvSpPr>
            <p:cNvPr id="8218" name="Rectangle 114"/>
            <p:cNvSpPr>
              <a:spLocks noChangeArrowheads="1"/>
            </p:cNvSpPr>
            <p:nvPr/>
          </p:nvSpPr>
          <p:spPr bwMode="auto">
            <a:xfrm>
              <a:off x="3287" y="1570"/>
              <a:ext cx="817" cy="99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s-ES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2250" name="Text Box 126"/>
            <p:cNvSpPr txBox="1">
              <a:spLocks noChangeArrowheads="1"/>
            </p:cNvSpPr>
            <p:nvPr/>
          </p:nvSpPr>
          <p:spPr bwMode="auto">
            <a:xfrm>
              <a:off x="3107" y="1917"/>
              <a:ext cx="117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sz="2000">
                  <a:solidFill>
                    <a:srgbClr val="000000"/>
                  </a:solidFill>
                  <a:latin typeface="Times New Roman" charset="0"/>
                </a:rPr>
                <a:t>Ciudades</a:t>
              </a:r>
            </a:p>
          </p:txBody>
        </p:sp>
      </p:grpSp>
      <p:grpSp>
        <p:nvGrpSpPr>
          <p:cNvPr id="52233" name="Group 148"/>
          <p:cNvGrpSpPr>
            <a:grpSpLocks/>
          </p:cNvGrpSpPr>
          <p:nvPr/>
        </p:nvGrpSpPr>
        <p:grpSpPr bwMode="auto">
          <a:xfrm>
            <a:off x="539750" y="2060575"/>
            <a:ext cx="2016125" cy="792163"/>
            <a:chOff x="1338" y="2341"/>
            <a:chExt cx="1270" cy="499"/>
          </a:xfrm>
        </p:grpSpPr>
        <p:sp>
          <p:nvSpPr>
            <p:cNvPr id="52247" name="Rectangle 111"/>
            <p:cNvSpPr>
              <a:spLocks noChangeArrowheads="1"/>
            </p:cNvSpPr>
            <p:nvPr/>
          </p:nvSpPr>
          <p:spPr bwMode="auto">
            <a:xfrm>
              <a:off x="1473" y="2341"/>
              <a:ext cx="953" cy="49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" sz="2000">
                <a:latin typeface="Times New Roman" charset="0"/>
              </a:endParaRPr>
            </a:p>
          </p:txBody>
        </p:sp>
        <p:sp>
          <p:nvSpPr>
            <p:cNvPr id="52248" name="Text Box 127"/>
            <p:cNvSpPr txBox="1">
              <a:spLocks noChangeArrowheads="1"/>
            </p:cNvSpPr>
            <p:nvPr/>
          </p:nvSpPr>
          <p:spPr bwMode="auto">
            <a:xfrm>
              <a:off x="1338" y="2432"/>
              <a:ext cx="12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sz="2000" dirty="0" smtClean="0">
                  <a:latin typeface="Times New Roman" charset="0"/>
                </a:rPr>
                <a:t>Industrias</a:t>
              </a:r>
              <a:endParaRPr lang="es-ES" sz="2000" dirty="0">
                <a:latin typeface="Times New Roman" charset="0"/>
              </a:endParaRPr>
            </a:p>
          </p:txBody>
        </p:sp>
      </p:grpSp>
      <p:grpSp>
        <p:nvGrpSpPr>
          <p:cNvPr id="52234" name="Group 134"/>
          <p:cNvGrpSpPr>
            <a:grpSpLocks/>
          </p:cNvGrpSpPr>
          <p:nvPr/>
        </p:nvGrpSpPr>
        <p:grpSpPr bwMode="auto">
          <a:xfrm>
            <a:off x="7127875" y="2349500"/>
            <a:ext cx="2016125" cy="1079500"/>
            <a:chOff x="1882" y="1797"/>
            <a:chExt cx="1270" cy="680"/>
          </a:xfrm>
        </p:grpSpPr>
        <p:sp>
          <p:nvSpPr>
            <p:cNvPr id="52245" name="Rectangle 116"/>
            <p:cNvSpPr>
              <a:spLocks noChangeArrowheads="1"/>
            </p:cNvSpPr>
            <p:nvPr/>
          </p:nvSpPr>
          <p:spPr bwMode="auto">
            <a:xfrm>
              <a:off x="2108" y="1797"/>
              <a:ext cx="817" cy="68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" sz="2000">
                <a:latin typeface="Times New Roman" charset="0"/>
              </a:endParaRPr>
            </a:p>
          </p:txBody>
        </p:sp>
        <p:sp>
          <p:nvSpPr>
            <p:cNvPr id="52246" name="Text Box 129"/>
            <p:cNvSpPr txBox="1">
              <a:spLocks noChangeArrowheads="1"/>
            </p:cNvSpPr>
            <p:nvPr/>
          </p:nvSpPr>
          <p:spPr bwMode="auto">
            <a:xfrm>
              <a:off x="1882" y="1979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sz="2000">
                  <a:latin typeface="Times New Roman" charset="0"/>
                </a:rPr>
                <a:t>Turismo</a:t>
              </a:r>
            </a:p>
          </p:txBody>
        </p:sp>
      </p:grpSp>
      <p:grpSp>
        <p:nvGrpSpPr>
          <p:cNvPr id="52235" name="Group 146"/>
          <p:cNvGrpSpPr>
            <a:grpSpLocks/>
          </p:cNvGrpSpPr>
          <p:nvPr/>
        </p:nvGrpSpPr>
        <p:grpSpPr bwMode="auto">
          <a:xfrm>
            <a:off x="539750" y="3573463"/>
            <a:ext cx="2016125" cy="2016125"/>
            <a:chOff x="2245" y="1570"/>
            <a:chExt cx="1270" cy="1270"/>
          </a:xfrm>
        </p:grpSpPr>
        <p:sp>
          <p:nvSpPr>
            <p:cNvPr id="52243" name="Rectangle 113"/>
            <p:cNvSpPr>
              <a:spLocks noChangeArrowheads="1"/>
            </p:cNvSpPr>
            <p:nvPr/>
          </p:nvSpPr>
          <p:spPr bwMode="auto">
            <a:xfrm>
              <a:off x="2426" y="1570"/>
              <a:ext cx="861" cy="127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" sz="2000">
                <a:latin typeface="Times New Roman" charset="0"/>
              </a:endParaRPr>
            </a:p>
          </p:txBody>
        </p:sp>
        <p:sp>
          <p:nvSpPr>
            <p:cNvPr id="52244" name="Text Box 130"/>
            <p:cNvSpPr txBox="1">
              <a:spLocks noChangeArrowheads="1"/>
            </p:cNvSpPr>
            <p:nvPr/>
          </p:nvSpPr>
          <p:spPr bwMode="auto">
            <a:xfrm>
              <a:off x="2245" y="2053"/>
              <a:ext cx="12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sz="2000">
                  <a:solidFill>
                    <a:schemeClr val="tx1"/>
                  </a:solidFill>
                  <a:latin typeface="Times New Roman" charset="0"/>
                </a:rPr>
                <a:t>Forestal</a:t>
              </a:r>
            </a:p>
          </p:txBody>
        </p:sp>
      </p:grpSp>
      <p:grpSp>
        <p:nvGrpSpPr>
          <p:cNvPr id="52236" name="Group 138"/>
          <p:cNvGrpSpPr>
            <a:grpSpLocks/>
          </p:cNvGrpSpPr>
          <p:nvPr/>
        </p:nvGrpSpPr>
        <p:grpSpPr bwMode="auto">
          <a:xfrm>
            <a:off x="-180975" y="2781300"/>
            <a:ext cx="2016125" cy="865188"/>
            <a:chOff x="68" y="2069"/>
            <a:chExt cx="1270" cy="545"/>
          </a:xfrm>
        </p:grpSpPr>
        <p:sp>
          <p:nvSpPr>
            <p:cNvPr id="52241" name="Rectangle 112"/>
            <p:cNvSpPr>
              <a:spLocks noChangeArrowheads="1"/>
            </p:cNvSpPr>
            <p:nvPr/>
          </p:nvSpPr>
          <p:spPr bwMode="auto">
            <a:xfrm>
              <a:off x="294" y="2069"/>
              <a:ext cx="816" cy="54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" sz="2000">
                <a:latin typeface="Times New Roman" charset="0"/>
              </a:endParaRPr>
            </a:p>
          </p:txBody>
        </p:sp>
        <p:sp>
          <p:nvSpPr>
            <p:cNvPr id="52242" name="Text Box 131"/>
            <p:cNvSpPr txBox="1">
              <a:spLocks noChangeArrowheads="1"/>
            </p:cNvSpPr>
            <p:nvPr/>
          </p:nvSpPr>
          <p:spPr bwMode="auto">
            <a:xfrm>
              <a:off x="68" y="2205"/>
              <a:ext cx="12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sz="2000">
                  <a:latin typeface="Times New Roman" charset="0"/>
                </a:rPr>
                <a:t>Ganadería</a:t>
              </a:r>
            </a:p>
          </p:txBody>
        </p:sp>
      </p:grpSp>
      <p:grpSp>
        <p:nvGrpSpPr>
          <p:cNvPr id="52237" name="Group 150"/>
          <p:cNvGrpSpPr>
            <a:grpSpLocks/>
          </p:cNvGrpSpPr>
          <p:nvPr/>
        </p:nvGrpSpPr>
        <p:grpSpPr bwMode="auto">
          <a:xfrm>
            <a:off x="6516688" y="5300663"/>
            <a:ext cx="1800225" cy="1079500"/>
            <a:chOff x="2381" y="3385"/>
            <a:chExt cx="1134" cy="680"/>
          </a:xfrm>
        </p:grpSpPr>
        <p:sp>
          <p:nvSpPr>
            <p:cNvPr id="52239" name="Rectangle 119"/>
            <p:cNvSpPr>
              <a:spLocks noChangeArrowheads="1"/>
            </p:cNvSpPr>
            <p:nvPr/>
          </p:nvSpPr>
          <p:spPr bwMode="auto">
            <a:xfrm>
              <a:off x="2562" y="3385"/>
              <a:ext cx="725" cy="680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" sz="2000">
                <a:latin typeface="Times New Roman" charset="0"/>
              </a:endParaRPr>
            </a:p>
          </p:txBody>
        </p:sp>
        <p:sp>
          <p:nvSpPr>
            <p:cNvPr id="52240" name="Text Box 128"/>
            <p:cNvSpPr txBox="1">
              <a:spLocks noChangeArrowheads="1"/>
            </p:cNvSpPr>
            <p:nvPr/>
          </p:nvSpPr>
          <p:spPr bwMode="auto">
            <a:xfrm>
              <a:off x="2381" y="3566"/>
              <a:ext cx="113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sz="2000">
                  <a:latin typeface="Times New Roman" charset="0"/>
                </a:rPr>
                <a:t>Pesca</a:t>
              </a:r>
            </a:p>
          </p:txBody>
        </p:sp>
      </p:grpSp>
      <p:sp>
        <p:nvSpPr>
          <p:cNvPr id="52238" name="Text Box 33"/>
          <p:cNvSpPr txBox="1">
            <a:spLocks noChangeArrowheads="1"/>
          </p:cNvSpPr>
          <p:nvPr/>
        </p:nvSpPr>
        <p:spPr bwMode="auto">
          <a:xfrm>
            <a:off x="2700338" y="6021388"/>
            <a:ext cx="3316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800"/>
              <a:t>Fuente: Adaptado de </a:t>
            </a:r>
            <a:r>
              <a:rPr lang="es-ES" sz="1600"/>
              <a:t>C. </a:t>
            </a:r>
            <a:r>
              <a:rPr lang="es-ES" sz="1600" dirty="0" err="1"/>
              <a:t>Lyno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xmlns="" val="67264756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2338388" y="1700213"/>
            <a:ext cx="4176712" cy="3960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2000">
              <a:latin typeface="Times New Roman" charset="0"/>
            </a:endParaRPr>
          </a:p>
        </p:txBody>
      </p:sp>
      <p:sp>
        <p:nvSpPr>
          <p:cNvPr id="54274" name="Text Box 12"/>
          <p:cNvSpPr txBox="1">
            <a:spLocks noChangeArrowheads="1"/>
          </p:cNvSpPr>
          <p:nvPr/>
        </p:nvSpPr>
        <p:spPr bwMode="auto">
          <a:xfrm>
            <a:off x="0" y="620688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sz="3000" dirty="0">
                <a:solidFill>
                  <a:srgbClr val="FF0000"/>
                </a:solidFill>
                <a:latin typeface="Times New Roman" charset="0"/>
              </a:rPr>
              <a:t>Y quizá parezca que eso no es posible...</a:t>
            </a:r>
          </a:p>
        </p:txBody>
      </p:sp>
      <p:grpSp>
        <p:nvGrpSpPr>
          <p:cNvPr id="54275" name="Group 16"/>
          <p:cNvGrpSpPr>
            <a:grpSpLocks/>
          </p:cNvGrpSpPr>
          <p:nvPr/>
        </p:nvGrpSpPr>
        <p:grpSpPr bwMode="auto">
          <a:xfrm>
            <a:off x="4932363" y="2492375"/>
            <a:ext cx="1871662" cy="1584325"/>
            <a:chOff x="3107" y="1570"/>
            <a:chExt cx="1179" cy="998"/>
          </a:xfrm>
        </p:grpSpPr>
        <p:sp>
          <p:nvSpPr>
            <p:cNvPr id="9249" name="Rectangle 17"/>
            <p:cNvSpPr>
              <a:spLocks noChangeArrowheads="1"/>
            </p:cNvSpPr>
            <p:nvPr/>
          </p:nvSpPr>
          <p:spPr bwMode="auto">
            <a:xfrm>
              <a:off x="3287" y="1570"/>
              <a:ext cx="817" cy="99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s-ES" sz="2000">
                <a:latin typeface="Times New Roman" pitchFamily="18" charset="0"/>
              </a:endParaRPr>
            </a:p>
          </p:txBody>
        </p:sp>
        <p:sp>
          <p:nvSpPr>
            <p:cNvPr id="54305" name="Text Box 18"/>
            <p:cNvSpPr txBox="1">
              <a:spLocks noChangeArrowheads="1"/>
            </p:cNvSpPr>
            <p:nvPr/>
          </p:nvSpPr>
          <p:spPr bwMode="auto">
            <a:xfrm>
              <a:off x="3107" y="1917"/>
              <a:ext cx="117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sz="2000">
                  <a:solidFill>
                    <a:srgbClr val="000000"/>
                  </a:solidFill>
                  <a:latin typeface="Times New Roman" charset="0"/>
                </a:rPr>
                <a:t>Ciudades</a:t>
              </a:r>
            </a:p>
          </p:txBody>
        </p:sp>
      </p:grpSp>
      <p:grpSp>
        <p:nvGrpSpPr>
          <p:cNvPr id="54276" name="Group 22"/>
          <p:cNvGrpSpPr>
            <a:grpSpLocks/>
          </p:cNvGrpSpPr>
          <p:nvPr/>
        </p:nvGrpSpPr>
        <p:grpSpPr bwMode="auto">
          <a:xfrm>
            <a:off x="3635375" y="2205038"/>
            <a:ext cx="2016125" cy="1079500"/>
            <a:chOff x="1882" y="1797"/>
            <a:chExt cx="1270" cy="680"/>
          </a:xfrm>
        </p:grpSpPr>
        <p:sp>
          <p:nvSpPr>
            <p:cNvPr id="54302" name="Rectangle 23"/>
            <p:cNvSpPr>
              <a:spLocks noChangeArrowheads="1"/>
            </p:cNvSpPr>
            <p:nvPr/>
          </p:nvSpPr>
          <p:spPr bwMode="auto">
            <a:xfrm>
              <a:off x="2108" y="1797"/>
              <a:ext cx="817" cy="68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" sz="2000">
                <a:latin typeface="Times New Roman" charset="0"/>
              </a:endParaRPr>
            </a:p>
          </p:txBody>
        </p:sp>
        <p:sp>
          <p:nvSpPr>
            <p:cNvPr id="54303" name="Text Box 24"/>
            <p:cNvSpPr txBox="1">
              <a:spLocks noChangeArrowheads="1"/>
            </p:cNvSpPr>
            <p:nvPr/>
          </p:nvSpPr>
          <p:spPr bwMode="auto">
            <a:xfrm>
              <a:off x="1882" y="1979"/>
              <a:ext cx="12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sz="2000">
                  <a:latin typeface="Times New Roman" charset="0"/>
                </a:rPr>
                <a:t>Turismo</a:t>
              </a:r>
            </a:p>
          </p:txBody>
        </p:sp>
      </p:grpSp>
      <p:grpSp>
        <p:nvGrpSpPr>
          <p:cNvPr id="54277" name="Group 25"/>
          <p:cNvGrpSpPr>
            <a:grpSpLocks/>
          </p:cNvGrpSpPr>
          <p:nvPr/>
        </p:nvGrpSpPr>
        <p:grpSpPr bwMode="auto">
          <a:xfrm>
            <a:off x="2124075" y="3429000"/>
            <a:ext cx="2016125" cy="2016125"/>
            <a:chOff x="2245" y="1570"/>
            <a:chExt cx="1270" cy="1270"/>
          </a:xfrm>
        </p:grpSpPr>
        <p:sp>
          <p:nvSpPr>
            <p:cNvPr id="54300" name="Rectangle 26"/>
            <p:cNvSpPr>
              <a:spLocks noChangeArrowheads="1"/>
            </p:cNvSpPr>
            <p:nvPr/>
          </p:nvSpPr>
          <p:spPr bwMode="auto">
            <a:xfrm>
              <a:off x="2426" y="1570"/>
              <a:ext cx="861" cy="127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" sz="20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54301" name="Text Box 27"/>
            <p:cNvSpPr txBox="1">
              <a:spLocks noChangeArrowheads="1"/>
            </p:cNvSpPr>
            <p:nvPr/>
          </p:nvSpPr>
          <p:spPr bwMode="auto">
            <a:xfrm>
              <a:off x="2245" y="2053"/>
              <a:ext cx="12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sz="2000">
                  <a:solidFill>
                    <a:srgbClr val="000000"/>
                  </a:solidFill>
                  <a:latin typeface="Times New Roman" charset="0"/>
                </a:rPr>
                <a:t>Forestal</a:t>
              </a:r>
            </a:p>
          </p:txBody>
        </p:sp>
      </p:grpSp>
      <p:grpSp>
        <p:nvGrpSpPr>
          <p:cNvPr id="54278" name="Group 28"/>
          <p:cNvGrpSpPr>
            <a:grpSpLocks/>
          </p:cNvGrpSpPr>
          <p:nvPr/>
        </p:nvGrpSpPr>
        <p:grpSpPr bwMode="auto">
          <a:xfrm>
            <a:off x="4716463" y="1773238"/>
            <a:ext cx="2016125" cy="865187"/>
            <a:chOff x="68" y="2069"/>
            <a:chExt cx="1270" cy="545"/>
          </a:xfrm>
        </p:grpSpPr>
        <p:sp>
          <p:nvSpPr>
            <p:cNvPr id="54298" name="Rectangle 29"/>
            <p:cNvSpPr>
              <a:spLocks noChangeArrowheads="1"/>
            </p:cNvSpPr>
            <p:nvPr/>
          </p:nvSpPr>
          <p:spPr bwMode="auto">
            <a:xfrm>
              <a:off x="294" y="2069"/>
              <a:ext cx="816" cy="54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" sz="2000">
                <a:latin typeface="Times New Roman" charset="0"/>
              </a:endParaRPr>
            </a:p>
          </p:txBody>
        </p:sp>
        <p:sp>
          <p:nvSpPr>
            <p:cNvPr id="54299" name="Text Box 30"/>
            <p:cNvSpPr txBox="1">
              <a:spLocks noChangeArrowheads="1"/>
            </p:cNvSpPr>
            <p:nvPr/>
          </p:nvSpPr>
          <p:spPr bwMode="auto">
            <a:xfrm>
              <a:off x="68" y="2205"/>
              <a:ext cx="12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sz="2000">
                  <a:latin typeface="Times New Roman" charset="0"/>
                </a:rPr>
                <a:t>Ganadería</a:t>
              </a:r>
            </a:p>
          </p:txBody>
        </p:sp>
      </p:grpSp>
      <p:grpSp>
        <p:nvGrpSpPr>
          <p:cNvPr id="54279" name="Group 31"/>
          <p:cNvGrpSpPr>
            <a:grpSpLocks/>
          </p:cNvGrpSpPr>
          <p:nvPr/>
        </p:nvGrpSpPr>
        <p:grpSpPr bwMode="auto">
          <a:xfrm>
            <a:off x="5076825" y="4510088"/>
            <a:ext cx="1800225" cy="1079500"/>
            <a:chOff x="2381" y="3385"/>
            <a:chExt cx="1134" cy="680"/>
          </a:xfrm>
        </p:grpSpPr>
        <p:sp>
          <p:nvSpPr>
            <p:cNvPr id="54296" name="Rectangle 32"/>
            <p:cNvSpPr>
              <a:spLocks noChangeArrowheads="1"/>
            </p:cNvSpPr>
            <p:nvPr/>
          </p:nvSpPr>
          <p:spPr bwMode="auto">
            <a:xfrm>
              <a:off x="2562" y="3385"/>
              <a:ext cx="725" cy="680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" sz="2000">
                <a:latin typeface="Times New Roman" charset="0"/>
              </a:endParaRPr>
            </a:p>
          </p:txBody>
        </p:sp>
        <p:sp>
          <p:nvSpPr>
            <p:cNvPr id="54297" name="Text Box 33"/>
            <p:cNvSpPr txBox="1">
              <a:spLocks noChangeArrowheads="1"/>
            </p:cNvSpPr>
            <p:nvPr/>
          </p:nvSpPr>
          <p:spPr bwMode="auto">
            <a:xfrm>
              <a:off x="2381" y="3566"/>
              <a:ext cx="113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sz="2000">
                  <a:latin typeface="Times New Roman" charset="0"/>
                </a:rPr>
                <a:t>Pesca</a:t>
              </a:r>
            </a:p>
          </p:txBody>
        </p:sp>
      </p:grpSp>
      <p:grpSp>
        <p:nvGrpSpPr>
          <p:cNvPr id="54280" name="Group 6"/>
          <p:cNvGrpSpPr>
            <a:grpSpLocks/>
          </p:cNvGrpSpPr>
          <p:nvPr/>
        </p:nvGrpSpPr>
        <p:grpSpPr bwMode="auto">
          <a:xfrm>
            <a:off x="3203575" y="3284538"/>
            <a:ext cx="2016125" cy="865187"/>
            <a:chOff x="2245" y="2840"/>
            <a:chExt cx="1270" cy="545"/>
          </a:xfrm>
        </p:grpSpPr>
        <p:sp>
          <p:nvSpPr>
            <p:cNvPr id="54294" name="Rectangle 7"/>
            <p:cNvSpPr>
              <a:spLocks noChangeArrowheads="1"/>
            </p:cNvSpPr>
            <p:nvPr/>
          </p:nvSpPr>
          <p:spPr bwMode="auto">
            <a:xfrm>
              <a:off x="2289" y="2840"/>
              <a:ext cx="998" cy="545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" sz="2000">
                <a:latin typeface="Times New Roman" charset="0"/>
              </a:endParaRPr>
            </a:p>
          </p:txBody>
        </p:sp>
        <p:sp>
          <p:nvSpPr>
            <p:cNvPr id="54295" name="Text Box 8"/>
            <p:cNvSpPr txBox="1">
              <a:spLocks noChangeArrowheads="1"/>
            </p:cNvSpPr>
            <p:nvPr/>
          </p:nvSpPr>
          <p:spPr bwMode="auto">
            <a:xfrm>
              <a:off x="2245" y="2961"/>
              <a:ext cx="12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sz="2000">
                  <a:latin typeface="Times New Roman" charset="0"/>
                </a:rPr>
                <a:t>Agricultura</a:t>
              </a:r>
            </a:p>
          </p:txBody>
        </p:sp>
      </p:grpSp>
      <p:grpSp>
        <p:nvGrpSpPr>
          <p:cNvPr id="54281" name="Group 3"/>
          <p:cNvGrpSpPr>
            <a:grpSpLocks/>
          </p:cNvGrpSpPr>
          <p:nvPr/>
        </p:nvGrpSpPr>
        <p:grpSpPr bwMode="auto">
          <a:xfrm>
            <a:off x="2339975" y="1700213"/>
            <a:ext cx="1800225" cy="1223962"/>
            <a:chOff x="1383" y="1570"/>
            <a:chExt cx="1134" cy="771"/>
          </a:xfrm>
        </p:grpSpPr>
        <p:sp>
          <p:nvSpPr>
            <p:cNvPr id="54292" name="Rectangle 4"/>
            <p:cNvSpPr>
              <a:spLocks noChangeArrowheads="1"/>
            </p:cNvSpPr>
            <p:nvPr/>
          </p:nvSpPr>
          <p:spPr bwMode="auto">
            <a:xfrm>
              <a:off x="1473" y="1570"/>
              <a:ext cx="953" cy="771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" sz="2000">
                <a:latin typeface="Times New Roman" charset="0"/>
              </a:endParaRPr>
            </a:p>
          </p:txBody>
        </p:sp>
        <p:sp>
          <p:nvSpPr>
            <p:cNvPr id="54293" name="Text Box 5"/>
            <p:cNvSpPr txBox="1">
              <a:spLocks noChangeArrowheads="1"/>
            </p:cNvSpPr>
            <p:nvPr/>
          </p:nvSpPr>
          <p:spPr bwMode="auto">
            <a:xfrm>
              <a:off x="1383" y="1797"/>
              <a:ext cx="113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sz="2000">
                  <a:latin typeface="Times New Roman" charset="0"/>
                </a:rPr>
                <a:t>Minería</a:t>
              </a:r>
            </a:p>
          </p:txBody>
        </p:sp>
      </p:grpSp>
      <p:grpSp>
        <p:nvGrpSpPr>
          <p:cNvPr id="54282" name="Group 19"/>
          <p:cNvGrpSpPr>
            <a:grpSpLocks/>
          </p:cNvGrpSpPr>
          <p:nvPr/>
        </p:nvGrpSpPr>
        <p:grpSpPr bwMode="auto">
          <a:xfrm>
            <a:off x="2195513" y="2635250"/>
            <a:ext cx="2016125" cy="792163"/>
            <a:chOff x="1338" y="2341"/>
            <a:chExt cx="1270" cy="499"/>
          </a:xfrm>
        </p:grpSpPr>
        <p:sp>
          <p:nvSpPr>
            <p:cNvPr id="54290" name="Rectangle 20"/>
            <p:cNvSpPr>
              <a:spLocks noChangeArrowheads="1"/>
            </p:cNvSpPr>
            <p:nvPr/>
          </p:nvSpPr>
          <p:spPr bwMode="auto">
            <a:xfrm>
              <a:off x="1473" y="2341"/>
              <a:ext cx="953" cy="49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" sz="2000">
                <a:latin typeface="Times New Roman" charset="0"/>
              </a:endParaRPr>
            </a:p>
          </p:txBody>
        </p:sp>
        <p:sp>
          <p:nvSpPr>
            <p:cNvPr id="54291" name="Text Box 21"/>
            <p:cNvSpPr txBox="1">
              <a:spLocks noChangeArrowheads="1"/>
            </p:cNvSpPr>
            <p:nvPr/>
          </p:nvSpPr>
          <p:spPr bwMode="auto">
            <a:xfrm>
              <a:off x="1338" y="2432"/>
              <a:ext cx="12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sz="2000">
                  <a:latin typeface="Times New Roman" charset="0"/>
                </a:rPr>
                <a:t>Indústrias</a:t>
              </a:r>
            </a:p>
          </p:txBody>
        </p:sp>
      </p:grpSp>
      <p:grpSp>
        <p:nvGrpSpPr>
          <p:cNvPr id="54283" name="Group 34"/>
          <p:cNvGrpSpPr>
            <a:grpSpLocks/>
          </p:cNvGrpSpPr>
          <p:nvPr/>
        </p:nvGrpSpPr>
        <p:grpSpPr bwMode="auto">
          <a:xfrm>
            <a:off x="3563938" y="4581525"/>
            <a:ext cx="1871662" cy="1079500"/>
            <a:chOff x="3563938" y="4581525"/>
            <a:chExt cx="1871662" cy="1079500"/>
          </a:xfrm>
        </p:grpSpPr>
        <p:sp>
          <p:nvSpPr>
            <p:cNvPr id="54288" name="Rectangle 10"/>
            <p:cNvSpPr>
              <a:spLocks noChangeArrowheads="1"/>
            </p:cNvSpPr>
            <p:nvPr/>
          </p:nvSpPr>
          <p:spPr bwMode="auto">
            <a:xfrm>
              <a:off x="3633788" y="4581525"/>
              <a:ext cx="1728787" cy="1079500"/>
            </a:xfrm>
            <a:prstGeom prst="rect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" sz="2000">
                <a:latin typeface="Times New Roman" charset="0"/>
              </a:endParaRPr>
            </a:p>
          </p:txBody>
        </p:sp>
        <p:sp>
          <p:nvSpPr>
            <p:cNvPr id="54289" name="Text Box 11"/>
            <p:cNvSpPr txBox="1">
              <a:spLocks noChangeArrowheads="1"/>
            </p:cNvSpPr>
            <p:nvPr/>
          </p:nvSpPr>
          <p:spPr bwMode="auto">
            <a:xfrm>
              <a:off x="3563938" y="4782933"/>
              <a:ext cx="187166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sz="2000" b="1">
                  <a:solidFill>
                    <a:srgbClr val="FFFF00"/>
                  </a:solidFill>
                  <a:latin typeface="Times New Roman" charset="0"/>
                </a:rPr>
                <a:t>Áreas Protegidas</a:t>
              </a:r>
            </a:p>
          </p:txBody>
        </p:sp>
      </p:grpSp>
      <p:grpSp>
        <p:nvGrpSpPr>
          <p:cNvPr id="54284" name="Group 13"/>
          <p:cNvGrpSpPr>
            <a:grpSpLocks/>
          </p:cNvGrpSpPr>
          <p:nvPr/>
        </p:nvGrpSpPr>
        <p:grpSpPr bwMode="auto">
          <a:xfrm>
            <a:off x="4859338" y="3573463"/>
            <a:ext cx="1871662" cy="1296987"/>
            <a:chOff x="3107" y="3248"/>
            <a:chExt cx="1179" cy="817"/>
          </a:xfrm>
        </p:grpSpPr>
        <p:sp>
          <p:nvSpPr>
            <p:cNvPr id="54286" name="Rectangle 14"/>
            <p:cNvSpPr>
              <a:spLocks noChangeArrowheads="1"/>
            </p:cNvSpPr>
            <p:nvPr/>
          </p:nvSpPr>
          <p:spPr bwMode="auto">
            <a:xfrm>
              <a:off x="3287" y="3248"/>
              <a:ext cx="817" cy="8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" sz="2000">
                <a:latin typeface="Times New Roman" charset="0"/>
              </a:endParaRPr>
            </a:p>
          </p:txBody>
        </p:sp>
        <p:sp>
          <p:nvSpPr>
            <p:cNvPr id="54287" name="Text Box 15"/>
            <p:cNvSpPr txBox="1">
              <a:spLocks noChangeArrowheads="1"/>
            </p:cNvSpPr>
            <p:nvPr/>
          </p:nvSpPr>
          <p:spPr bwMode="auto">
            <a:xfrm>
              <a:off x="3107" y="3339"/>
              <a:ext cx="117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sz="2000">
                  <a:solidFill>
                    <a:srgbClr val="000000"/>
                  </a:solidFill>
                  <a:latin typeface="Times New Roman" charset="0"/>
                </a:rPr>
                <a:t>Área      Indígena</a:t>
              </a:r>
            </a:p>
          </p:txBody>
        </p:sp>
      </p:grpSp>
      <p:sp>
        <p:nvSpPr>
          <p:cNvPr id="54285" name="Text Box 33"/>
          <p:cNvSpPr txBox="1">
            <a:spLocks noChangeArrowheads="1"/>
          </p:cNvSpPr>
          <p:nvPr/>
        </p:nvSpPr>
        <p:spPr bwMode="auto">
          <a:xfrm>
            <a:off x="2843213" y="5949950"/>
            <a:ext cx="3316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800"/>
              <a:t>Fuente: Adaptado de C. Lyno</a:t>
            </a:r>
          </a:p>
        </p:txBody>
      </p:sp>
    </p:spTree>
    <p:extLst>
      <p:ext uri="{BB962C8B-B14F-4D97-AF65-F5344CB8AC3E}">
        <p14:creationId xmlns:p14="http://schemas.microsoft.com/office/powerpoint/2010/main" xmlns="" val="35974457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2338388" y="1700213"/>
            <a:ext cx="4176712" cy="3960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2000">
              <a:latin typeface="Times New Roman" charset="0"/>
            </a:endParaRPr>
          </a:p>
        </p:txBody>
      </p:sp>
      <p:grpSp>
        <p:nvGrpSpPr>
          <p:cNvPr id="56322" name="Group 3"/>
          <p:cNvGrpSpPr>
            <a:grpSpLocks/>
          </p:cNvGrpSpPr>
          <p:nvPr/>
        </p:nvGrpSpPr>
        <p:grpSpPr bwMode="auto">
          <a:xfrm>
            <a:off x="2195513" y="1700213"/>
            <a:ext cx="1800225" cy="1223962"/>
            <a:chOff x="1383" y="1570"/>
            <a:chExt cx="1134" cy="771"/>
          </a:xfrm>
        </p:grpSpPr>
        <p:sp>
          <p:nvSpPr>
            <p:cNvPr id="56351" name="Rectangle 4"/>
            <p:cNvSpPr>
              <a:spLocks noChangeArrowheads="1"/>
            </p:cNvSpPr>
            <p:nvPr/>
          </p:nvSpPr>
          <p:spPr bwMode="auto">
            <a:xfrm>
              <a:off x="1473" y="1570"/>
              <a:ext cx="953" cy="771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" sz="2000">
                <a:latin typeface="Times New Roman" charset="0"/>
              </a:endParaRPr>
            </a:p>
          </p:txBody>
        </p:sp>
        <p:sp>
          <p:nvSpPr>
            <p:cNvPr id="56352" name="Text Box 5"/>
            <p:cNvSpPr txBox="1">
              <a:spLocks noChangeArrowheads="1"/>
            </p:cNvSpPr>
            <p:nvPr/>
          </p:nvSpPr>
          <p:spPr bwMode="auto">
            <a:xfrm>
              <a:off x="1383" y="1797"/>
              <a:ext cx="113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sz="2000">
                  <a:latin typeface="Times New Roman" charset="0"/>
                </a:rPr>
                <a:t>Minería</a:t>
              </a:r>
            </a:p>
          </p:txBody>
        </p:sp>
      </p:grpSp>
      <p:grpSp>
        <p:nvGrpSpPr>
          <p:cNvPr id="56323" name="Group 6"/>
          <p:cNvGrpSpPr>
            <a:grpSpLocks/>
          </p:cNvGrpSpPr>
          <p:nvPr/>
        </p:nvGrpSpPr>
        <p:grpSpPr bwMode="auto">
          <a:xfrm>
            <a:off x="3563938" y="3716338"/>
            <a:ext cx="2016125" cy="865187"/>
            <a:chOff x="2245" y="2840"/>
            <a:chExt cx="1270" cy="545"/>
          </a:xfrm>
        </p:grpSpPr>
        <p:sp>
          <p:nvSpPr>
            <p:cNvPr id="56349" name="Rectangle 7"/>
            <p:cNvSpPr>
              <a:spLocks noChangeArrowheads="1"/>
            </p:cNvSpPr>
            <p:nvPr/>
          </p:nvSpPr>
          <p:spPr bwMode="auto">
            <a:xfrm>
              <a:off x="2289" y="2840"/>
              <a:ext cx="998" cy="545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" sz="2000">
                <a:latin typeface="Times New Roman" charset="0"/>
              </a:endParaRPr>
            </a:p>
          </p:txBody>
        </p:sp>
        <p:sp>
          <p:nvSpPr>
            <p:cNvPr id="56350" name="Text Box 8"/>
            <p:cNvSpPr txBox="1">
              <a:spLocks noChangeArrowheads="1"/>
            </p:cNvSpPr>
            <p:nvPr/>
          </p:nvSpPr>
          <p:spPr bwMode="auto">
            <a:xfrm>
              <a:off x="2245" y="2961"/>
              <a:ext cx="12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sz="2000">
                  <a:latin typeface="Times New Roman" charset="0"/>
                </a:rPr>
                <a:t>Agricultura</a:t>
              </a:r>
            </a:p>
          </p:txBody>
        </p:sp>
      </p:grpSp>
      <p:sp>
        <p:nvSpPr>
          <p:cNvPr id="56324" name="Rectangle 10"/>
          <p:cNvSpPr>
            <a:spLocks noChangeArrowheads="1"/>
          </p:cNvSpPr>
          <p:nvPr/>
        </p:nvSpPr>
        <p:spPr bwMode="auto">
          <a:xfrm>
            <a:off x="2338388" y="4581525"/>
            <a:ext cx="1728787" cy="1079500"/>
          </a:xfrm>
          <a:prstGeom prst="rect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2000">
              <a:latin typeface="Times New Roman" charset="0"/>
            </a:endParaRPr>
          </a:p>
        </p:txBody>
      </p:sp>
      <p:sp>
        <p:nvSpPr>
          <p:cNvPr id="56325" name="Text Box 11"/>
          <p:cNvSpPr txBox="1">
            <a:spLocks noChangeArrowheads="1"/>
          </p:cNvSpPr>
          <p:nvPr/>
        </p:nvSpPr>
        <p:spPr bwMode="auto">
          <a:xfrm>
            <a:off x="2268538" y="4783138"/>
            <a:ext cx="1871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sz="2000" b="1">
                <a:solidFill>
                  <a:srgbClr val="FFFF00"/>
                </a:solidFill>
                <a:latin typeface="Times New Roman" charset="0"/>
              </a:rPr>
              <a:t>Áreas Protegidas</a:t>
            </a:r>
          </a:p>
        </p:txBody>
      </p:sp>
      <p:sp>
        <p:nvSpPr>
          <p:cNvPr id="56326" name="Text Box 12"/>
          <p:cNvSpPr txBox="1">
            <a:spLocks noChangeArrowheads="1"/>
          </p:cNvSpPr>
          <p:nvPr/>
        </p:nvSpPr>
        <p:spPr bwMode="auto">
          <a:xfrm>
            <a:off x="-22225" y="115888"/>
            <a:ext cx="9144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es-ES" dirty="0">
                <a:solidFill>
                  <a:srgbClr val="FF0000"/>
                </a:solidFill>
                <a:latin typeface="Times New Roman" charset="0"/>
              </a:rPr>
              <a:t>Pero podemos acomodarnos y cubrir todas nuestras necesidades, si negociamos a partir de una… </a:t>
            </a:r>
          </a:p>
          <a:p>
            <a:pPr algn="ctr">
              <a:spcBef>
                <a:spcPts val="1200"/>
              </a:spcBef>
            </a:pPr>
            <a:r>
              <a:rPr lang="es-ES" sz="3200" b="1" dirty="0">
                <a:solidFill>
                  <a:srgbClr val="FF0000"/>
                </a:solidFill>
                <a:latin typeface="Times New Roman" charset="0"/>
              </a:rPr>
              <a:t>- Visión Concertada -</a:t>
            </a:r>
            <a:endParaRPr lang="es-ES" b="1" dirty="0">
              <a:solidFill>
                <a:srgbClr val="FF0000"/>
              </a:solidFill>
              <a:latin typeface="Times New Roman" charset="0"/>
            </a:endParaRPr>
          </a:p>
        </p:txBody>
      </p:sp>
      <p:grpSp>
        <p:nvGrpSpPr>
          <p:cNvPr id="56327" name="Group 13"/>
          <p:cNvGrpSpPr>
            <a:grpSpLocks/>
          </p:cNvGrpSpPr>
          <p:nvPr/>
        </p:nvGrpSpPr>
        <p:grpSpPr bwMode="auto">
          <a:xfrm>
            <a:off x="4932363" y="4364038"/>
            <a:ext cx="1871662" cy="1296987"/>
            <a:chOff x="3107" y="3248"/>
            <a:chExt cx="1179" cy="817"/>
          </a:xfrm>
        </p:grpSpPr>
        <p:sp>
          <p:nvSpPr>
            <p:cNvPr id="56347" name="Rectangle 14"/>
            <p:cNvSpPr>
              <a:spLocks noChangeArrowheads="1"/>
            </p:cNvSpPr>
            <p:nvPr/>
          </p:nvSpPr>
          <p:spPr bwMode="auto">
            <a:xfrm>
              <a:off x="3287" y="3248"/>
              <a:ext cx="817" cy="8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" sz="2000">
                <a:latin typeface="Times New Roman" charset="0"/>
              </a:endParaRPr>
            </a:p>
          </p:txBody>
        </p:sp>
        <p:sp>
          <p:nvSpPr>
            <p:cNvPr id="56348" name="Text Box 15"/>
            <p:cNvSpPr txBox="1">
              <a:spLocks noChangeArrowheads="1"/>
            </p:cNvSpPr>
            <p:nvPr/>
          </p:nvSpPr>
          <p:spPr bwMode="auto">
            <a:xfrm>
              <a:off x="3107" y="3339"/>
              <a:ext cx="117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sz="2000">
                  <a:solidFill>
                    <a:srgbClr val="000000"/>
                  </a:solidFill>
                  <a:latin typeface="Times New Roman" charset="0"/>
                </a:rPr>
                <a:t>Área      Indígena</a:t>
              </a:r>
            </a:p>
          </p:txBody>
        </p:sp>
      </p:grpSp>
      <p:grpSp>
        <p:nvGrpSpPr>
          <p:cNvPr id="56328" name="Group 16"/>
          <p:cNvGrpSpPr>
            <a:grpSpLocks/>
          </p:cNvGrpSpPr>
          <p:nvPr/>
        </p:nvGrpSpPr>
        <p:grpSpPr bwMode="auto">
          <a:xfrm>
            <a:off x="4932363" y="1700213"/>
            <a:ext cx="1871662" cy="1584325"/>
            <a:chOff x="3107" y="1570"/>
            <a:chExt cx="1179" cy="998"/>
          </a:xfrm>
        </p:grpSpPr>
        <p:sp>
          <p:nvSpPr>
            <p:cNvPr id="10266" name="Rectangle 17"/>
            <p:cNvSpPr>
              <a:spLocks noChangeArrowheads="1"/>
            </p:cNvSpPr>
            <p:nvPr/>
          </p:nvSpPr>
          <p:spPr bwMode="auto">
            <a:xfrm>
              <a:off x="3287" y="1570"/>
              <a:ext cx="817" cy="99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s-ES" sz="2000">
                <a:latin typeface="Times New Roman" pitchFamily="18" charset="0"/>
              </a:endParaRPr>
            </a:p>
          </p:txBody>
        </p:sp>
        <p:sp>
          <p:nvSpPr>
            <p:cNvPr id="56346" name="Text Box 18"/>
            <p:cNvSpPr txBox="1">
              <a:spLocks noChangeArrowheads="1"/>
            </p:cNvSpPr>
            <p:nvPr/>
          </p:nvSpPr>
          <p:spPr bwMode="auto">
            <a:xfrm>
              <a:off x="3107" y="1917"/>
              <a:ext cx="117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sz="2000">
                  <a:solidFill>
                    <a:srgbClr val="000000"/>
                  </a:solidFill>
                  <a:latin typeface="Times New Roman" charset="0"/>
                </a:rPr>
                <a:t>Ciudades</a:t>
              </a:r>
            </a:p>
          </p:txBody>
        </p:sp>
      </p:grpSp>
      <p:grpSp>
        <p:nvGrpSpPr>
          <p:cNvPr id="56329" name="Group 19"/>
          <p:cNvGrpSpPr>
            <a:grpSpLocks/>
          </p:cNvGrpSpPr>
          <p:nvPr/>
        </p:nvGrpSpPr>
        <p:grpSpPr bwMode="auto">
          <a:xfrm>
            <a:off x="2124075" y="2924175"/>
            <a:ext cx="2016125" cy="792163"/>
            <a:chOff x="1338" y="2341"/>
            <a:chExt cx="1270" cy="499"/>
          </a:xfrm>
        </p:grpSpPr>
        <p:sp>
          <p:nvSpPr>
            <p:cNvPr id="56343" name="Rectangle 20"/>
            <p:cNvSpPr>
              <a:spLocks noChangeArrowheads="1"/>
            </p:cNvSpPr>
            <p:nvPr/>
          </p:nvSpPr>
          <p:spPr bwMode="auto">
            <a:xfrm>
              <a:off x="1473" y="2341"/>
              <a:ext cx="953" cy="49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" sz="2000">
                <a:latin typeface="Times New Roman" charset="0"/>
              </a:endParaRPr>
            </a:p>
          </p:txBody>
        </p:sp>
        <p:sp>
          <p:nvSpPr>
            <p:cNvPr id="56344" name="Text Box 21"/>
            <p:cNvSpPr txBox="1">
              <a:spLocks noChangeArrowheads="1"/>
            </p:cNvSpPr>
            <p:nvPr/>
          </p:nvSpPr>
          <p:spPr bwMode="auto">
            <a:xfrm>
              <a:off x="1338" y="2432"/>
              <a:ext cx="12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sz="2000">
                  <a:latin typeface="Times New Roman" charset="0"/>
                </a:rPr>
                <a:t>Indústrias</a:t>
              </a:r>
            </a:p>
          </p:txBody>
        </p:sp>
      </p:grpSp>
      <p:grpSp>
        <p:nvGrpSpPr>
          <p:cNvPr id="56330" name="Group 22"/>
          <p:cNvGrpSpPr>
            <a:grpSpLocks/>
          </p:cNvGrpSpPr>
          <p:nvPr/>
        </p:nvGrpSpPr>
        <p:grpSpPr bwMode="auto">
          <a:xfrm>
            <a:off x="4859338" y="3284538"/>
            <a:ext cx="2016125" cy="1079500"/>
            <a:chOff x="1882" y="1797"/>
            <a:chExt cx="1270" cy="680"/>
          </a:xfrm>
        </p:grpSpPr>
        <p:sp>
          <p:nvSpPr>
            <p:cNvPr id="56341" name="Rectangle 23"/>
            <p:cNvSpPr>
              <a:spLocks noChangeArrowheads="1"/>
            </p:cNvSpPr>
            <p:nvPr/>
          </p:nvSpPr>
          <p:spPr bwMode="auto">
            <a:xfrm>
              <a:off x="2108" y="1797"/>
              <a:ext cx="817" cy="68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" sz="2000">
                <a:latin typeface="Times New Roman" charset="0"/>
              </a:endParaRPr>
            </a:p>
          </p:txBody>
        </p:sp>
        <p:sp>
          <p:nvSpPr>
            <p:cNvPr id="56342" name="Text Box 24"/>
            <p:cNvSpPr txBox="1">
              <a:spLocks noChangeArrowheads="1"/>
            </p:cNvSpPr>
            <p:nvPr/>
          </p:nvSpPr>
          <p:spPr bwMode="auto">
            <a:xfrm>
              <a:off x="1882" y="1979"/>
              <a:ext cx="12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sz="2000">
                  <a:latin typeface="Times New Roman" charset="0"/>
                </a:rPr>
                <a:t>Turismo</a:t>
              </a:r>
            </a:p>
          </p:txBody>
        </p:sp>
      </p:grpSp>
      <p:grpSp>
        <p:nvGrpSpPr>
          <p:cNvPr id="56331" name="Group 25"/>
          <p:cNvGrpSpPr>
            <a:grpSpLocks/>
          </p:cNvGrpSpPr>
          <p:nvPr/>
        </p:nvGrpSpPr>
        <p:grpSpPr bwMode="auto">
          <a:xfrm>
            <a:off x="3563938" y="1700213"/>
            <a:ext cx="2016125" cy="2016125"/>
            <a:chOff x="2245" y="1570"/>
            <a:chExt cx="1270" cy="1270"/>
          </a:xfrm>
        </p:grpSpPr>
        <p:sp>
          <p:nvSpPr>
            <p:cNvPr id="56339" name="Rectangle 26"/>
            <p:cNvSpPr>
              <a:spLocks noChangeArrowheads="1"/>
            </p:cNvSpPr>
            <p:nvPr/>
          </p:nvSpPr>
          <p:spPr bwMode="auto">
            <a:xfrm>
              <a:off x="2426" y="1570"/>
              <a:ext cx="861" cy="127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" sz="20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56340" name="Text Box 27"/>
            <p:cNvSpPr txBox="1">
              <a:spLocks noChangeArrowheads="1"/>
            </p:cNvSpPr>
            <p:nvPr/>
          </p:nvSpPr>
          <p:spPr bwMode="auto">
            <a:xfrm>
              <a:off x="2245" y="2053"/>
              <a:ext cx="12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sz="2000">
                  <a:solidFill>
                    <a:srgbClr val="000000"/>
                  </a:solidFill>
                  <a:latin typeface="Times New Roman" charset="0"/>
                </a:rPr>
                <a:t>Forestal</a:t>
              </a:r>
            </a:p>
          </p:txBody>
        </p:sp>
      </p:grpSp>
      <p:grpSp>
        <p:nvGrpSpPr>
          <p:cNvPr id="56332" name="Group 28"/>
          <p:cNvGrpSpPr>
            <a:grpSpLocks/>
          </p:cNvGrpSpPr>
          <p:nvPr/>
        </p:nvGrpSpPr>
        <p:grpSpPr bwMode="auto">
          <a:xfrm>
            <a:off x="1979613" y="3716338"/>
            <a:ext cx="2016125" cy="865187"/>
            <a:chOff x="68" y="2069"/>
            <a:chExt cx="1270" cy="545"/>
          </a:xfrm>
        </p:grpSpPr>
        <p:sp>
          <p:nvSpPr>
            <p:cNvPr id="56337" name="Rectangle 29"/>
            <p:cNvSpPr>
              <a:spLocks noChangeArrowheads="1"/>
            </p:cNvSpPr>
            <p:nvPr/>
          </p:nvSpPr>
          <p:spPr bwMode="auto">
            <a:xfrm>
              <a:off x="294" y="2069"/>
              <a:ext cx="816" cy="54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" sz="2000">
                <a:latin typeface="Times New Roman" charset="0"/>
              </a:endParaRPr>
            </a:p>
          </p:txBody>
        </p:sp>
        <p:sp>
          <p:nvSpPr>
            <p:cNvPr id="56338" name="Text Box 30"/>
            <p:cNvSpPr txBox="1">
              <a:spLocks noChangeArrowheads="1"/>
            </p:cNvSpPr>
            <p:nvPr/>
          </p:nvSpPr>
          <p:spPr bwMode="auto">
            <a:xfrm>
              <a:off x="68" y="2205"/>
              <a:ext cx="12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sz="2000">
                  <a:latin typeface="Times New Roman" charset="0"/>
                </a:rPr>
                <a:t>Ganadería</a:t>
              </a:r>
            </a:p>
          </p:txBody>
        </p:sp>
      </p:grpSp>
      <p:grpSp>
        <p:nvGrpSpPr>
          <p:cNvPr id="56333" name="Group 31"/>
          <p:cNvGrpSpPr>
            <a:grpSpLocks/>
          </p:cNvGrpSpPr>
          <p:nvPr/>
        </p:nvGrpSpPr>
        <p:grpSpPr bwMode="auto">
          <a:xfrm>
            <a:off x="3779838" y="4581525"/>
            <a:ext cx="1800225" cy="1079500"/>
            <a:chOff x="2381" y="3385"/>
            <a:chExt cx="1134" cy="680"/>
          </a:xfrm>
        </p:grpSpPr>
        <p:sp>
          <p:nvSpPr>
            <p:cNvPr id="56335" name="Rectangle 32"/>
            <p:cNvSpPr>
              <a:spLocks noChangeArrowheads="1"/>
            </p:cNvSpPr>
            <p:nvPr/>
          </p:nvSpPr>
          <p:spPr bwMode="auto">
            <a:xfrm>
              <a:off x="2562" y="3385"/>
              <a:ext cx="725" cy="680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" sz="2000">
                <a:latin typeface="Times New Roman" charset="0"/>
              </a:endParaRPr>
            </a:p>
          </p:txBody>
        </p:sp>
        <p:sp>
          <p:nvSpPr>
            <p:cNvPr id="56336" name="Text Box 33"/>
            <p:cNvSpPr txBox="1">
              <a:spLocks noChangeArrowheads="1"/>
            </p:cNvSpPr>
            <p:nvPr/>
          </p:nvSpPr>
          <p:spPr bwMode="auto">
            <a:xfrm>
              <a:off x="2381" y="3566"/>
              <a:ext cx="113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charset="0"/>
                <a:buChar char="n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sz="2000">
                  <a:latin typeface="Times New Roman" charset="0"/>
                </a:rPr>
                <a:t>Pesca</a:t>
              </a:r>
            </a:p>
          </p:txBody>
        </p:sp>
      </p:grpSp>
      <p:sp>
        <p:nvSpPr>
          <p:cNvPr id="56334" name="Text Box 33"/>
          <p:cNvSpPr txBox="1">
            <a:spLocks noChangeArrowheads="1"/>
          </p:cNvSpPr>
          <p:nvPr/>
        </p:nvSpPr>
        <p:spPr bwMode="auto">
          <a:xfrm>
            <a:off x="2700338" y="6021388"/>
            <a:ext cx="3316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800"/>
              <a:t>Fuente: Adaptado de </a:t>
            </a:r>
            <a:r>
              <a:rPr lang="es-ES" sz="1600"/>
              <a:t>C. Lyno</a:t>
            </a:r>
          </a:p>
        </p:txBody>
      </p:sp>
    </p:spTree>
    <p:extLst>
      <p:ext uri="{BB962C8B-B14F-4D97-AF65-F5344CB8AC3E}">
        <p14:creationId xmlns:p14="http://schemas.microsoft.com/office/powerpoint/2010/main" xmlns="" val="414904474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609600"/>
            <a:ext cx="6096000" cy="850900"/>
          </a:xfrm>
        </p:spPr>
        <p:txBody>
          <a:bodyPr/>
          <a:lstStyle/>
          <a:p>
            <a:pPr eaLnBrk="1" hangingPunct="1"/>
            <a:r>
              <a:rPr lang="es-ES">
                <a:latin typeface="Trebuchet MS" charset="0"/>
              </a:rPr>
              <a:t>Qué es?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16113"/>
            <a:ext cx="8964613" cy="3313112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3600" dirty="0">
                <a:solidFill>
                  <a:schemeClr val="bg2"/>
                </a:solidFill>
                <a:latin typeface="Georgia" charset="0"/>
              </a:rPr>
              <a:t>El </a:t>
            </a:r>
            <a:r>
              <a:rPr lang="es-ES" sz="3600" b="1" dirty="0">
                <a:solidFill>
                  <a:schemeClr val="bg2"/>
                </a:solidFill>
                <a:latin typeface="Georgia" charset="0"/>
              </a:rPr>
              <a:t>enfoque ecosistémico</a:t>
            </a:r>
            <a:r>
              <a:rPr lang="es-ES" sz="3600" dirty="0">
                <a:solidFill>
                  <a:schemeClr val="bg2"/>
                </a:solidFill>
                <a:latin typeface="Georgia" charset="0"/>
              </a:rPr>
              <a:t> es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s-ES" sz="3600" dirty="0">
              <a:solidFill>
                <a:schemeClr val="bg2"/>
              </a:solidFill>
              <a:latin typeface="Georgia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s-ES" sz="3600" dirty="0">
                <a:solidFill>
                  <a:schemeClr val="bg2"/>
                </a:solidFill>
                <a:latin typeface="Georgia" charset="0"/>
              </a:rPr>
              <a:t>	Una estrategia para la gestión integrada de los recursos tierra, hídricos y vivos que promueve la conservación y la utilización sostenible en forma equitativa.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6624638" y="188913"/>
            <a:ext cx="25193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r>
              <a:rPr lang="es-ES" sz="1400"/>
              <a:t>(Convenio de Diversidad Biológica)</a:t>
            </a:r>
          </a:p>
        </p:txBody>
      </p:sp>
      <p:pic>
        <p:nvPicPr>
          <p:cNvPr id="143365" name="Picture 5" descr="Costa Rica016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1428728" y="2714620"/>
          <a:ext cx="5857916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4" name="4 CuadroTexto"/>
          <p:cNvSpPr txBox="1">
            <a:spLocks noChangeArrowheads="1"/>
          </p:cNvSpPr>
          <p:nvPr/>
        </p:nvSpPr>
        <p:spPr bwMode="auto">
          <a:xfrm>
            <a:off x="714375" y="1000125"/>
            <a:ext cx="76438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BO" dirty="0">
                <a:latin typeface="Georgia" charset="0"/>
              </a:rPr>
              <a:t>Señalemos que el </a:t>
            </a:r>
            <a:r>
              <a:rPr lang="es-BO" b="1" dirty="0">
                <a:latin typeface="Georgia" charset="0"/>
              </a:rPr>
              <a:t>EE</a:t>
            </a:r>
            <a:r>
              <a:rPr lang="es-BO" dirty="0">
                <a:latin typeface="Georgia" charset="0"/>
              </a:rPr>
              <a:t> es entonces una estrategia de implementación del </a:t>
            </a:r>
            <a:r>
              <a:rPr lang="es-BO" b="1" dirty="0">
                <a:latin typeface="Georgia" charset="0"/>
              </a:rPr>
              <a:t>CDB</a:t>
            </a:r>
            <a:r>
              <a:rPr lang="es-BO" dirty="0">
                <a:latin typeface="Georgia" charset="0"/>
              </a:rPr>
              <a:t> y por lo tanto es vinculante para los países signatarios. 188 países firmantes, todos los países </a:t>
            </a:r>
            <a:r>
              <a:rPr lang="es-BO" dirty="0" smtClean="0">
                <a:latin typeface="Georgia" charset="0"/>
              </a:rPr>
              <a:t>latinoamericanos, </a:t>
            </a:r>
            <a:r>
              <a:rPr lang="es-BO" b="1" dirty="0" smtClean="0">
                <a:latin typeface="Georgia" charset="0"/>
              </a:rPr>
              <a:t>incluido Bolivia</a:t>
            </a:r>
            <a:endParaRPr lang="es-BO" b="1" dirty="0">
              <a:latin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769E5A-C348-4153-85C0-916456CDC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4769E5A-C348-4153-85C0-916456CDC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81EBEF-D820-47C1-BCE8-89FB37794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0481EBEF-D820-47C1-BCE8-89FB37794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A1728C-4534-44FD-9CAE-310403C9A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1A1728C-4534-44FD-9CAE-310403C9A6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056BF6-2D41-42D3-B1AC-E939095CB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BD056BF6-2D41-42D3-B1AC-E939095CBE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38A8A4-4603-42D8-8835-A038EA961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0138A8A4-4603-42D8-8835-A038EA961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6181C7-8BDE-4D35-BF98-C0BC34884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236181C7-8BDE-4D35-BF98-C0BC34884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37C2EC-FB51-40E3-9180-EEB2B6F17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8037C2EC-FB51-40E3-9180-EEB2B6F172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2475</TotalTime>
  <Words>1068</Words>
  <Application>Microsoft Macintosh PowerPoint</Application>
  <PresentationFormat>Presentación en pantalla (4:3)</PresentationFormat>
  <Paragraphs>240</Paragraphs>
  <Slides>29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Urbano</vt:lpstr>
      <vt:lpstr>Introducción al Enfoque Ecosistémico</vt:lpstr>
      <vt:lpstr>Diapositiva 2</vt:lpstr>
      <vt:lpstr>Diapositiva 3</vt:lpstr>
      <vt:lpstr>Diapositiva 4</vt:lpstr>
      <vt:lpstr>Diapositiva 5</vt:lpstr>
      <vt:lpstr>Diapositiva 6</vt:lpstr>
      <vt:lpstr>Diapositiva 7</vt:lpstr>
      <vt:lpstr>Qué es?</vt:lpstr>
      <vt:lpstr>Diapositiva 9</vt:lpstr>
      <vt:lpstr>Situación actual</vt:lpstr>
      <vt:lpstr>Diapositiva 11</vt:lpstr>
      <vt:lpstr>Diapositiva 12</vt:lpstr>
      <vt:lpstr>Balance entre prestaciones y contraprestaciones de los ecosistemas (pero hay perspectivas diferentes, Gudynas 2003) </vt:lpstr>
      <vt:lpstr>Diapositiva 14</vt:lpstr>
      <vt:lpstr>Diapositiva 15</vt:lpstr>
      <vt:lpstr>Diapositiva 16</vt:lpstr>
      <vt:lpstr>Aplicación del enfoque ecosistémico</vt:lpstr>
      <vt:lpstr>Fijar un valor explícito para los servicios de los ecosistemas</vt:lpstr>
      <vt:lpstr>Diapositiva 19</vt:lpstr>
      <vt:lpstr>Diapositiva 20</vt:lpstr>
      <vt:lpstr>Diapositiva 21</vt:lpstr>
      <vt:lpstr>¿Cuáles son los Principios fundamentales del EE?</vt:lpstr>
      <vt:lpstr>Diapositiva 23</vt:lpstr>
      <vt:lpstr>Diapositiva 24</vt:lpstr>
      <vt:lpstr>Diapositiva 25</vt:lpstr>
      <vt:lpstr>¿Cuáles son los escenarios de aplicación del EE?</vt:lpstr>
      <vt:lpstr>Diapositiva 27</vt:lpstr>
      <vt:lpstr>Algunos rasgos de los estudios de caso aplicados a estos escenarios en AL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Roberto Vides</dc:creator>
  <cp:lastModifiedBy>Sixto</cp:lastModifiedBy>
  <cp:revision>69</cp:revision>
  <dcterms:created xsi:type="dcterms:W3CDTF">2009-11-11T02:35:40Z</dcterms:created>
  <dcterms:modified xsi:type="dcterms:W3CDTF">2015-05-17T01:41:33Z</dcterms:modified>
</cp:coreProperties>
</file>